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8" r:id="rId2"/>
    <p:sldMasterId id="2147483696" r:id="rId3"/>
    <p:sldMasterId id="2147483736" r:id="rId4"/>
  </p:sldMasterIdLst>
  <p:notesMasterIdLst>
    <p:notesMasterId r:id="rId50"/>
  </p:notesMasterIdLst>
  <p:handoutMasterIdLst>
    <p:handoutMasterId r:id="rId51"/>
  </p:handoutMasterIdLst>
  <p:sldIdLst>
    <p:sldId id="269" r:id="rId5"/>
    <p:sldId id="300" r:id="rId6"/>
    <p:sldId id="336" r:id="rId7"/>
    <p:sldId id="309" r:id="rId8"/>
    <p:sldId id="293" r:id="rId9"/>
    <p:sldId id="342" r:id="rId10"/>
    <p:sldId id="306" r:id="rId11"/>
    <p:sldId id="338" r:id="rId12"/>
    <p:sldId id="340" r:id="rId13"/>
    <p:sldId id="343" r:id="rId14"/>
    <p:sldId id="345" r:id="rId15"/>
    <p:sldId id="348" r:id="rId16"/>
    <p:sldId id="325" r:id="rId17"/>
    <p:sldId id="349" r:id="rId18"/>
    <p:sldId id="350" r:id="rId19"/>
    <p:sldId id="353" r:id="rId20"/>
    <p:sldId id="355" r:id="rId21"/>
    <p:sldId id="357" r:id="rId22"/>
    <p:sldId id="305" r:id="rId23"/>
    <p:sldId id="328" r:id="rId24"/>
    <p:sldId id="400" r:id="rId25"/>
    <p:sldId id="406" r:id="rId26"/>
    <p:sldId id="405" r:id="rId27"/>
    <p:sldId id="401" r:id="rId28"/>
    <p:sldId id="370" r:id="rId29"/>
    <p:sldId id="371" r:id="rId30"/>
    <p:sldId id="372" r:id="rId31"/>
    <p:sldId id="366" r:id="rId32"/>
    <p:sldId id="402" r:id="rId33"/>
    <p:sldId id="375" r:id="rId34"/>
    <p:sldId id="376" r:id="rId35"/>
    <p:sldId id="374" r:id="rId36"/>
    <p:sldId id="373" r:id="rId37"/>
    <p:sldId id="408" r:id="rId38"/>
    <p:sldId id="378" r:id="rId39"/>
    <p:sldId id="409" r:id="rId40"/>
    <p:sldId id="368" r:id="rId41"/>
    <p:sldId id="377" r:id="rId42"/>
    <p:sldId id="379" r:id="rId43"/>
    <p:sldId id="380" r:id="rId44"/>
    <p:sldId id="385" r:id="rId45"/>
    <p:sldId id="386" r:id="rId46"/>
    <p:sldId id="389" r:id="rId47"/>
    <p:sldId id="396" r:id="rId48"/>
    <p:sldId id="290" r:id="rId4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120" d="100"/>
          <a:sy n="120" d="100"/>
        </p:scale>
        <p:origin x="15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1A47-3472-4EA2-AA2E-009A64A27897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D3E7-1376-4848-AB36-9157AE398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0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BF5B-9F85-4D88-83ED-242028D57D8C}" type="datetimeFigureOut">
              <a:rPr lang="fr-FR" smtClean="0"/>
              <a:pPr/>
              <a:t>11/12/2025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48DD-74B6-4339-B6CE-9FA8B30365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44720" y="1899919"/>
            <a:ext cx="4947920" cy="13411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8800"/>
            </a:lvl1pPr>
          </a:lstStyle>
          <a:p>
            <a:r>
              <a:rPr lang="fr-FR" dirty="0" smtClean="0"/>
              <a:t>CDG 10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9164" y="3602038"/>
            <a:ext cx="726347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9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3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268" y="293925"/>
            <a:ext cx="6172200" cy="800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51268" y="1300477"/>
            <a:ext cx="6172200" cy="5273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9" b="1" i="0">
                <a:solidFill>
                  <a:srgbClr val="864E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49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57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44720" y="1899919"/>
            <a:ext cx="4947920" cy="13411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8800"/>
            </a:lvl1pPr>
          </a:lstStyle>
          <a:p>
            <a:r>
              <a:rPr lang="fr-FR" dirty="0" smtClean="0"/>
              <a:t>CDG 10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9164" y="3602038"/>
            <a:ext cx="726347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9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280" y="3189605"/>
            <a:ext cx="786892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6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280" y="3189605"/>
            <a:ext cx="786892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6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2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20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044873" y="1907670"/>
            <a:ext cx="3786910" cy="1247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4873" y="3306473"/>
            <a:ext cx="3786910" cy="3279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90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15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8810" y="456168"/>
            <a:ext cx="8736870" cy="134112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8810" y="2174239"/>
            <a:ext cx="8736870" cy="431800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16200000">
            <a:off x="-2289887" y="3802695"/>
            <a:ext cx="5435915" cy="41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16200000">
            <a:off x="1350" y="517445"/>
            <a:ext cx="8534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1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650" y="359968"/>
            <a:ext cx="9038366" cy="103195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650" y="1825625"/>
            <a:ext cx="4388390" cy="47478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7833" y="1825624"/>
            <a:ext cx="4502764" cy="474789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7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8010" y="421957"/>
            <a:ext cx="8946738" cy="933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8011" y="1681163"/>
            <a:ext cx="4378230" cy="7461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011" y="2505075"/>
            <a:ext cx="4378230" cy="40684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88000" y="1681163"/>
            <a:ext cx="4456748" cy="7461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88000" y="2505075"/>
            <a:ext cx="4456748" cy="40684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5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/>
          <a:stretch/>
        </p:blipFill>
        <p:spPr>
          <a:xfrm>
            <a:off x="0" y="0"/>
            <a:ext cx="7373353" cy="6858000"/>
          </a:xfrm>
          <a:prstGeom prst="rect">
            <a:avLst/>
          </a:prstGeom>
        </p:spPr>
      </p:pic>
      <p:sp>
        <p:nvSpPr>
          <p:cNvPr id="8" name="Rectangle avec coin arrondi 7"/>
          <p:cNvSpPr/>
          <p:nvPr userDrawn="1"/>
        </p:nvSpPr>
        <p:spPr>
          <a:xfrm>
            <a:off x="1791855" y="1468582"/>
            <a:ext cx="8478981" cy="4711555"/>
          </a:xfrm>
          <a:prstGeom prst="round1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972232" y="1888765"/>
            <a:ext cx="372017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CDG 10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687783" y="3634510"/>
            <a:ext cx="7004626" cy="178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Thème du </a:t>
            </a:r>
            <a:r>
              <a:rPr lang="fr-FR" dirty="0" err="1" smtClean="0"/>
              <a:t>powerpoint</a:t>
            </a: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3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320" y="0"/>
            <a:ext cx="817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9450" y="359029"/>
            <a:ext cx="9011190" cy="119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9450" y="1730472"/>
            <a:ext cx="9011190" cy="483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-2238281" y="3829654"/>
            <a:ext cx="5273042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CDG 10 – Nom du </a:t>
            </a:r>
            <a:r>
              <a:rPr lang="en-US" dirty="0" err="1" smtClean="0"/>
              <a:t>thème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-25781" y="603187"/>
            <a:ext cx="85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5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/>
          <a:stretch/>
        </p:blipFill>
        <p:spPr>
          <a:xfrm>
            <a:off x="0" y="0"/>
            <a:ext cx="7373353" cy="6858000"/>
          </a:xfrm>
          <a:prstGeom prst="rect">
            <a:avLst/>
          </a:prstGeom>
        </p:spPr>
      </p:pic>
      <p:sp>
        <p:nvSpPr>
          <p:cNvPr id="8" name="Rectangle avec coin arrondi 7"/>
          <p:cNvSpPr/>
          <p:nvPr userDrawn="1"/>
        </p:nvSpPr>
        <p:spPr>
          <a:xfrm>
            <a:off x="1791855" y="1468582"/>
            <a:ext cx="8478981" cy="4711555"/>
          </a:xfrm>
          <a:prstGeom prst="round1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972232" y="1888765"/>
            <a:ext cx="372017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CDG 10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687783" y="3634510"/>
            <a:ext cx="7004626" cy="178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Thème du </a:t>
            </a:r>
            <a:r>
              <a:rPr lang="fr-FR" dirty="0" err="1" smtClean="0"/>
              <a:t>powerpoint</a:t>
            </a: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3263" y="3263153"/>
            <a:ext cx="7923065" cy="1766048"/>
          </a:xfrm>
        </p:spPr>
        <p:txBody>
          <a:bodyPr>
            <a:noAutofit/>
          </a:bodyPr>
          <a:lstStyle/>
          <a:p>
            <a:pPr algn="l"/>
            <a:r>
              <a:rPr lang="fr-FR" sz="7200" dirty="0" smtClean="0"/>
              <a:t>LE DROIT SYNDICAL</a:t>
            </a:r>
          </a:p>
          <a:p>
            <a:pPr algn="l"/>
            <a:r>
              <a:rPr lang="fr-FR" sz="1500" dirty="0" smtClean="0"/>
              <a:t>1</a:t>
            </a:r>
            <a:r>
              <a:rPr lang="fr-FR" sz="1500" baseline="30000" dirty="0" smtClean="0"/>
              <a:t>ère</a:t>
            </a:r>
            <a:r>
              <a:rPr lang="fr-FR" sz="1500" dirty="0" smtClean="0"/>
              <a:t> partie : les conditions générales</a:t>
            </a:r>
          </a:p>
          <a:p>
            <a:pPr algn="l"/>
            <a:r>
              <a:rPr lang="fr-FR" sz="1500" dirty="0" smtClean="0"/>
              <a:t>2</a:t>
            </a:r>
            <a:r>
              <a:rPr lang="fr-FR" sz="1500" baseline="30000" dirty="0" smtClean="0"/>
              <a:t>ème</a:t>
            </a:r>
            <a:r>
              <a:rPr lang="fr-FR" sz="1500" dirty="0" smtClean="0"/>
              <a:t> partie : le temps syndical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305664" y="1712259"/>
            <a:ext cx="7600336" cy="119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0" dirty="0" smtClean="0"/>
              <a:t>CDG 10</a:t>
            </a:r>
          </a:p>
        </p:txBody>
      </p:sp>
    </p:spTree>
    <p:extLst>
      <p:ext uri="{BB962C8B-B14F-4D97-AF65-F5344CB8AC3E}">
        <p14:creationId xmlns:p14="http://schemas.microsoft.com/office/powerpoint/2010/main" val="8607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Principes généraux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90917" y="1982631"/>
            <a:ext cx="95069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Pour l’exercice du droit syndical, le droit de la fonction publique territoriale accorde un certain nombre d’avantages matériels et de facilités statutaires, aux syndicats, à leurs responsables et à leurs membres. </a:t>
            </a:r>
            <a:endParaRPr lang="fr-FR" dirty="0"/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 smtClean="0"/>
              <a:t>* </a:t>
            </a:r>
            <a:r>
              <a:rPr lang="fr-FR" b="1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l’affichage </a:t>
            </a:r>
            <a:r>
              <a:rPr lang="fr-FR" b="1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des documents d’origine syndicale ; </a:t>
            </a:r>
            <a:endParaRPr lang="fr-FR" b="1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014" y="3658213"/>
            <a:ext cx="3029975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305484" y="1851156"/>
            <a:ext cx="8986713" cy="28863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>
              <a:spcBef>
                <a:spcPts val="91"/>
              </a:spcBef>
            </a:pPr>
            <a:r>
              <a:rPr lang="fr-FR" dirty="0" smtClean="0">
                <a:solidFill>
                  <a:srgbClr val="191A1F"/>
                </a:solidFill>
                <a:latin typeface="Calibri"/>
                <a:cs typeface="Calibri"/>
              </a:rPr>
              <a:t>L’Autorité territoriale </a:t>
            </a:r>
            <a:r>
              <a:rPr dirty="0" err="1" smtClean="0">
                <a:solidFill>
                  <a:srgbClr val="191A1F"/>
                </a:solidFill>
                <a:latin typeface="Calibri"/>
                <a:cs typeface="Calibri"/>
              </a:rPr>
              <a:t>doit</a:t>
            </a:r>
            <a:r>
              <a:rPr spc="-77" dirty="0" smtClean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191A1F"/>
                </a:solidFill>
                <a:latin typeface="Calibri"/>
                <a:cs typeface="Calibri"/>
              </a:rPr>
              <a:t>être</a:t>
            </a:r>
            <a:r>
              <a:rPr spc="-1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9" dirty="0" err="1">
                <a:solidFill>
                  <a:srgbClr val="191A1F"/>
                </a:solidFill>
                <a:latin typeface="Calibri"/>
                <a:cs typeface="Calibri"/>
              </a:rPr>
              <a:t>immédiatement</a:t>
            </a:r>
            <a:r>
              <a:rPr spc="-10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9" dirty="0" err="1" smtClean="0">
                <a:solidFill>
                  <a:srgbClr val="191A1F"/>
                </a:solidFill>
                <a:latin typeface="Calibri"/>
                <a:cs typeface="Calibri"/>
              </a:rPr>
              <a:t>avisée</a:t>
            </a:r>
            <a:r>
              <a:rPr spc="-9" dirty="0" smtClean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91A1F"/>
                </a:solidFill>
                <a:latin typeface="Calibri"/>
                <a:cs typeface="Calibri"/>
              </a:rPr>
              <a:t>de</a:t>
            </a:r>
            <a:r>
              <a:rPr spc="-77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91A1F"/>
                </a:solidFill>
                <a:latin typeface="Calibri"/>
                <a:cs typeface="Calibri"/>
              </a:rPr>
              <a:t>tout</a:t>
            </a:r>
            <a:r>
              <a:rPr spc="-82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9" dirty="0" err="1" smtClean="0">
                <a:solidFill>
                  <a:srgbClr val="191A1F"/>
                </a:solidFill>
                <a:latin typeface="Calibri"/>
                <a:cs typeface="Calibri"/>
              </a:rPr>
              <a:t>affichage</a:t>
            </a:r>
            <a:r>
              <a:rPr lang="fr-FR" spc="-9" dirty="0" smtClean="0">
                <a:solidFill>
                  <a:srgbClr val="191A1F"/>
                </a:solidFill>
                <a:latin typeface="Calibri"/>
                <a:cs typeface="Calibri"/>
              </a:rPr>
              <a:t> ou distribution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05484" y="2450221"/>
            <a:ext cx="9634138" cy="28863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just">
              <a:spcBef>
                <a:spcPts val="91"/>
              </a:spcBef>
            </a:pPr>
            <a:r>
              <a:rPr lang="fr-FR" dirty="0" smtClean="0">
                <a:solidFill>
                  <a:srgbClr val="191A1F"/>
                </a:solidFill>
                <a:latin typeface="Calibri"/>
                <a:cs typeface="Calibri"/>
              </a:rPr>
              <a:t>L’Autorité Territoriale</a:t>
            </a:r>
            <a:r>
              <a:rPr spc="-54" dirty="0" smtClean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91A1F"/>
                </a:solidFill>
                <a:latin typeface="Calibri"/>
                <a:cs typeface="Calibri"/>
              </a:rPr>
              <a:t>ne</a:t>
            </a:r>
            <a:r>
              <a:rPr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91A1F"/>
                </a:solidFill>
                <a:latin typeface="Calibri"/>
                <a:cs typeface="Calibri"/>
              </a:rPr>
              <a:t>peut</a:t>
            </a:r>
            <a:r>
              <a:rPr spc="-6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23" dirty="0">
                <a:solidFill>
                  <a:srgbClr val="191A1F"/>
                </a:solidFill>
                <a:latin typeface="Calibri"/>
                <a:cs typeface="Calibri"/>
              </a:rPr>
              <a:t>s'y</a:t>
            </a:r>
            <a:r>
              <a:rPr spc="-23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23" dirty="0">
                <a:solidFill>
                  <a:srgbClr val="191A1F"/>
                </a:solidFill>
                <a:latin typeface="Calibri"/>
                <a:cs typeface="Calibri"/>
              </a:rPr>
              <a:t>opposer,</a:t>
            </a:r>
            <a:r>
              <a:rPr spc="-59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91A1F"/>
                </a:solidFill>
                <a:latin typeface="Calibri"/>
                <a:cs typeface="Calibri"/>
              </a:rPr>
              <a:t>sauf</a:t>
            </a:r>
            <a:r>
              <a:rPr spc="-59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191A1F"/>
                </a:solidFill>
                <a:latin typeface="Calibri"/>
                <a:cs typeface="Calibri"/>
              </a:rPr>
              <a:t>s’il</a:t>
            </a:r>
            <a:r>
              <a:rPr spc="-1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23" dirty="0">
                <a:solidFill>
                  <a:srgbClr val="191A1F"/>
                </a:solidFill>
                <a:latin typeface="Calibri"/>
                <a:cs typeface="Calibri"/>
              </a:rPr>
              <a:t>s’agit</a:t>
            </a:r>
            <a:r>
              <a:rPr spc="-64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32" dirty="0">
                <a:solidFill>
                  <a:srgbClr val="191A1F"/>
                </a:solidFill>
                <a:latin typeface="Calibri"/>
                <a:cs typeface="Calibri"/>
              </a:rPr>
              <a:t>de</a:t>
            </a:r>
            <a:r>
              <a:rPr spc="-32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91A1F"/>
                </a:solidFill>
                <a:latin typeface="Calibri"/>
                <a:cs typeface="Calibri"/>
              </a:rPr>
              <a:t>documents</a:t>
            </a:r>
            <a:r>
              <a:rPr spc="-9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18" dirty="0">
                <a:solidFill>
                  <a:srgbClr val="191A1F"/>
                </a:solidFill>
                <a:latin typeface="Calibri"/>
                <a:cs typeface="Calibri"/>
              </a:rPr>
              <a:t>diffamatoires</a:t>
            </a:r>
            <a:r>
              <a:rPr spc="1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23" dirty="0">
                <a:solidFill>
                  <a:srgbClr val="191A1F"/>
                </a:solidFill>
                <a:latin typeface="Calibri"/>
                <a:cs typeface="Calibri"/>
              </a:rPr>
              <a:t>ou</a:t>
            </a:r>
            <a:r>
              <a:rPr spc="-23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91A1F"/>
                </a:solidFill>
                <a:latin typeface="Calibri"/>
                <a:cs typeface="Calibri"/>
              </a:rPr>
              <a:t>injurieux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05484" y="3085532"/>
            <a:ext cx="10110376" cy="84263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just">
              <a:spcBef>
                <a:spcPts val="91"/>
              </a:spcBef>
            </a:pPr>
            <a:r>
              <a:rPr spc="-32" dirty="0">
                <a:latin typeface="Calibri"/>
                <a:cs typeface="Calibri"/>
              </a:rPr>
              <a:t>L’absence</a:t>
            </a:r>
            <a:r>
              <a:rPr spc="-64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64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transmission</a:t>
            </a:r>
            <a:r>
              <a:rPr spc="-91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d’un</a:t>
            </a:r>
            <a:r>
              <a:rPr spc="-64" dirty="0">
                <a:latin typeface="Times New Roman"/>
                <a:cs typeface="Times New Roman"/>
              </a:rPr>
              <a:t> </a:t>
            </a:r>
            <a:r>
              <a:rPr spc="-18" dirty="0">
                <a:latin typeface="Calibri"/>
                <a:cs typeface="Calibri"/>
              </a:rPr>
              <a:t>exemplaire</a:t>
            </a:r>
            <a:r>
              <a:rPr spc="-32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du</a:t>
            </a:r>
            <a:r>
              <a:rPr spc="-68" dirty="0">
                <a:latin typeface="Times New Roman"/>
                <a:cs typeface="Times New Roman"/>
              </a:rPr>
              <a:t> </a:t>
            </a:r>
            <a:r>
              <a:rPr spc="-9" dirty="0" smtClean="0">
                <a:latin typeface="Calibri"/>
                <a:cs typeface="Calibri"/>
              </a:rPr>
              <a:t>document</a:t>
            </a:r>
            <a:r>
              <a:rPr lang="fr-FR" spc="-9" dirty="0" smtClean="0">
                <a:latin typeface="Calibri"/>
                <a:cs typeface="Calibri"/>
              </a:rPr>
              <a:t> (ou des éléments substantiels)</a:t>
            </a:r>
            <a:r>
              <a:rPr spc="-9" dirty="0" smtClean="0">
                <a:latin typeface="Times New Roman"/>
                <a:cs typeface="Times New Roman"/>
              </a:rPr>
              <a:t> </a:t>
            </a:r>
            <a:r>
              <a:rPr spc="-9" dirty="0" err="1" smtClean="0">
                <a:latin typeface="Calibri"/>
                <a:cs typeface="Calibri"/>
              </a:rPr>
              <a:t>affiché</a:t>
            </a:r>
            <a:r>
              <a:rPr lang="fr-FR" spc="-9" dirty="0" smtClean="0">
                <a:latin typeface="Calibri"/>
                <a:cs typeface="Calibri"/>
              </a:rPr>
              <a:t> ou distribués</a:t>
            </a:r>
            <a:r>
              <a:rPr spc="-68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à</a:t>
            </a:r>
            <a:r>
              <a:rPr spc="-64" dirty="0">
                <a:latin typeface="Times New Roman"/>
                <a:cs typeface="Times New Roman"/>
              </a:rPr>
              <a:t> </a:t>
            </a:r>
            <a:r>
              <a:rPr spc="-23" dirty="0">
                <a:latin typeface="Calibri"/>
                <a:cs typeface="Calibri"/>
              </a:rPr>
              <a:t>l’autorité</a:t>
            </a:r>
            <a:r>
              <a:rPr spc="-59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administrative</a:t>
            </a:r>
            <a:r>
              <a:rPr spc="-32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par</a:t>
            </a:r>
            <a:r>
              <a:rPr spc="-68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le</a:t>
            </a:r>
            <a:r>
              <a:rPr spc="-68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fonctionnaire,</a:t>
            </a:r>
            <a:r>
              <a:rPr spc="-9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militant</a:t>
            </a:r>
            <a:r>
              <a:rPr spc="-32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syndical</a:t>
            </a:r>
            <a:r>
              <a:rPr spc="-9" dirty="0" smtClean="0">
                <a:latin typeface="Calibri"/>
                <a:cs typeface="Calibri"/>
              </a:rPr>
              <a:t>,</a:t>
            </a:r>
            <a:r>
              <a:rPr spc="-59" dirty="0" smtClean="0">
                <a:latin typeface="Times New Roman"/>
                <a:cs typeface="Times New Roman"/>
              </a:rPr>
              <a:t> </a:t>
            </a:r>
            <a:r>
              <a:rPr spc="-18" dirty="0" err="1" smtClean="0">
                <a:latin typeface="Calibri"/>
                <a:cs typeface="Calibri"/>
              </a:rPr>
              <a:t>peut</a:t>
            </a:r>
            <a:r>
              <a:rPr spc="-18" dirty="0" smtClean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justifier</a:t>
            </a:r>
            <a:r>
              <a:rPr spc="-86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le</a:t>
            </a:r>
            <a:r>
              <a:rPr spc="-73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prononcé</a:t>
            </a:r>
            <a:r>
              <a:rPr spc="-82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d’une</a:t>
            </a:r>
            <a:r>
              <a:rPr spc="-73" dirty="0">
                <a:latin typeface="Times New Roman"/>
                <a:cs typeface="Times New Roman"/>
              </a:rPr>
              <a:t> </a:t>
            </a:r>
            <a:r>
              <a:rPr dirty="0">
                <a:latin typeface="Calibri"/>
                <a:cs typeface="Calibri"/>
              </a:rPr>
              <a:t>sanction</a:t>
            </a:r>
            <a:r>
              <a:rPr spc="-91" dirty="0">
                <a:latin typeface="Times New Roman"/>
                <a:cs typeface="Times New Roman"/>
              </a:rPr>
              <a:t> </a:t>
            </a:r>
            <a:r>
              <a:rPr spc="-9" dirty="0">
                <a:latin typeface="Calibri"/>
                <a:cs typeface="Calibri"/>
              </a:rPr>
              <a:t>disciplinaire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9650" y="1282537"/>
            <a:ext cx="405140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b="1" dirty="0">
                <a:solidFill>
                  <a:srgbClr val="191A1F"/>
                </a:solidFill>
                <a:latin typeface="Calibri"/>
                <a:cs typeface="Calibri"/>
              </a:rPr>
              <a:t>La</a:t>
            </a:r>
            <a:r>
              <a:rPr sz="1815"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191A1F"/>
                </a:solidFill>
                <a:latin typeface="Calibri"/>
                <a:cs typeface="Calibri"/>
              </a:rPr>
              <a:t>règle</a:t>
            </a:r>
            <a:r>
              <a:rPr sz="1815" spc="-3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191A1F"/>
                </a:solidFill>
                <a:latin typeface="Calibri"/>
                <a:cs typeface="Calibri"/>
              </a:rPr>
              <a:t>de</a:t>
            </a:r>
            <a:r>
              <a:rPr sz="1815" spc="-3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191A1F"/>
                </a:solidFill>
                <a:latin typeface="Calibri"/>
                <a:cs typeface="Calibri"/>
              </a:rPr>
              <a:t>la</a:t>
            </a:r>
            <a:r>
              <a:rPr sz="1815" spc="-54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191A1F"/>
                </a:solidFill>
                <a:latin typeface="Calibri"/>
                <a:cs typeface="Calibri"/>
              </a:rPr>
              <a:t>communication</a:t>
            </a:r>
            <a:r>
              <a:rPr sz="1815" spc="-77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191A1F"/>
                </a:solidFill>
                <a:latin typeface="Calibri"/>
                <a:cs typeface="Calibri"/>
              </a:rPr>
              <a:t>simultanée</a:t>
            </a:r>
            <a:r>
              <a:rPr sz="1815" spc="-59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45" dirty="0">
                <a:solidFill>
                  <a:srgbClr val="191A1F"/>
                </a:solidFill>
                <a:latin typeface="Calibri"/>
                <a:cs typeface="Calibri"/>
              </a:rPr>
              <a:t>: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48810" y="349135"/>
            <a:ext cx="8736870" cy="134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dirty="0" smtClean="0"/>
              <a:t>Affichage et distribution de documents d’origine syndicale</a:t>
            </a:r>
            <a:br>
              <a:rPr lang="fr-FR" sz="2500" dirty="0" smtClean="0"/>
            </a:br>
            <a:endParaRPr lang="fr-FR" sz="2500" dirty="0"/>
          </a:p>
        </p:txBody>
      </p:sp>
      <p:sp>
        <p:nvSpPr>
          <p:cNvPr id="12" name="object 13"/>
          <p:cNvSpPr txBox="1"/>
          <p:nvPr/>
        </p:nvSpPr>
        <p:spPr>
          <a:xfrm>
            <a:off x="1305484" y="5816085"/>
            <a:ext cx="6004508" cy="357241"/>
          </a:xfrm>
          <a:prstGeom prst="rect">
            <a:avLst/>
          </a:prstGeom>
        </p:spPr>
        <p:txBody>
          <a:bodyPr vert="horz" wrap="square" lIns="0" tIns="48986" rIns="0" bIns="0" rtlCol="0">
            <a:spAutoFit/>
          </a:bodyPr>
          <a:lstStyle/>
          <a:p>
            <a:pPr marL="11527" marR="4611" indent="92212" algn="just">
              <a:lnSpc>
                <a:spcPts val="2351"/>
              </a:lnSpc>
              <a:spcBef>
                <a:spcPts val="386"/>
              </a:spcBef>
            </a:pPr>
            <a:r>
              <a:rPr sz="1400" dirty="0">
                <a:latin typeface="Calibri"/>
                <a:cs typeface="Calibri"/>
              </a:rPr>
              <a:t>Ne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doit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pas</a:t>
            </a:r>
            <a:r>
              <a:rPr sz="1400" spc="-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porter</a:t>
            </a:r>
            <a:r>
              <a:rPr sz="1400" spc="-91" dirty="0">
                <a:latin typeface="Times New Roman"/>
                <a:cs typeface="Times New Roman"/>
              </a:rPr>
              <a:t> </a:t>
            </a:r>
            <a:r>
              <a:rPr sz="1400" spc="-18" dirty="0">
                <a:latin typeface="Calibri"/>
                <a:cs typeface="Calibri"/>
              </a:rPr>
              <a:t>atteinte</a:t>
            </a:r>
            <a:r>
              <a:rPr sz="1400" spc="-91" dirty="0">
                <a:latin typeface="Times New Roman"/>
                <a:cs typeface="Times New Roman"/>
              </a:rPr>
              <a:t> </a:t>
            </a:r>
            <a:r>
              <a:rPr sz="1400" spc="-23" dirty="0">
                <a:latin typeface="Calibri"/>
                <a:cs typeface="Calibri"/>
              </a:rPr>
              <a:t>au</a:t>
            </a:r>
            <a:r>
              <a:rPr sz="1400" spc="-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bon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fonctionnement</a:t>
            </a:r>
            <a:r>
              <a:rPr sz="1400" spc="-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du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service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1418607" y="5099559"/>
            <a:ext cx="4803084" cy="625343"/>
          </a:xfrm>
          <a:prstGeom prst="rect">
            <a:avLst/>
          </a:prstGeom>
        </p:spPr>
        <p:txBody>
          <a:bodyPr vert="horz" wrap="square" lIns="0" tIns="43223" rIns="0" bIns="0" rtlCol="0">
            <a:spAutoFit/>
          </a:bodyPr>
          <a:lstStyle/>
          <a:p>
            <a:pPr marL="11527" marR="4611" indent="576" algn="just">
              <a:lnSpc>
                <a:spcPct val="90400"/>
              </a:lnSpc>
              <a:spcBef>
                <a:spcPts val="340"/>
              </a:spcBef>
            </a:pPr>
            <a:r>
              <a:rPr sz="1400" dirty="0">
                <a:latin typeface="Calibri"/>
                <a:cs typeface="Calibri"/>
              </a:rPr>
              <a:t>Doit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être</a:t>
            </a:r>
            <a:r>
              <a:rPr sz="1400" spc="-77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assurée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par</a:t>
            </a:r>
            <a:r>
              <a:rPr sz="1400" spc="-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des</a:t>
            </a:r>
            <a:r>
              <a:rPr sz="1400" spc="-86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agents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qui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ne</a:t>
            </a:r>
            <a:r>
              <a:rPr sz="1400" spc="-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sont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pas</a:t>
            </a:r>
            <a:r>
              <a:rPr sz="1400" spc="-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service</a:t>
            </a:r>
            <a:r>
              <a:rPr sz="1400" spc="-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ou</a:t>
            </a:r>
            <a:r>
              <a:rPr sz="1400" spc="-86" dirty="0">
                <a:latin typeface="Times New Roman"/>
                <a:cs typeface="Times New Roman"/>
              </a:rPr>
              <a:t> </a:t>
            </a:r>
            <a:r>
              <a:rPr sz="1400" spc="-23" dirty="0">
                <a:latin typeface="Calibri"/>
                <a:cs typeface="Calibri"/>
              </a:rPr>
              <a:t>qui</a:t>
            </a:r>
            <a:r>
              <a:rPr sz="1400" spc="-23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bénéficient</a:t>
            </a:r>
            <a:r>
              <a:rPr sz="1400" spc="-91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d’une</a:t>
            </a:r>
            <a:r>
              <a:rPr sz="1400" spc="-82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décharge</a:t>
            </a:r>
            <a:r>
              <a:rPr sz="1400" spc="-86" dirty="0">
                <a:latin typeface="Times New Roman"/>
                <a:cs typeface="Times New Roman"/>
              </a:rPr>
              <a:t> </a:t>
            </a:r>
            <a:r>
              <a:rPr sz="1400" spc="-23" dirty="0">
                <a:latin typeface="Calibri"/>
                <a:cs typeface="Calibri"/>
              </a:rPr>
              <a:t>de</a:t>
            </a:r>
            <a:r>
              <a:rPr sz="1400" spc="-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service</a:t>
            </a:r>
            <a:r>
              <a:rPr sz="1400" spc="-113" dirty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prévue</a:t>
            </a:r>
            <a:r>
              <a:rPr sz="1400" spc="-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pendant</a:t>
            </a:r>
            <a:r>
              <a:rPr sz="1400" spc="-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les</a:t>
            </a:r>
            <a:r>
              <a:rPr sz="1400" spc="-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heures</a:t>
            </a:r>
            <a:r>
              <a:rPr sz="1400" spc="-73" dirty="0">
                <a:latin typeface="Times New Roman"/>
                <a:cs typeface="Times New Roman"/>
              </a:rPr>
              <a:t> </a:t>
            </a:r>
            <a:r>
              <a:rPr sz="1400" spc="-23" dirty="0">
                <a:latin typeface="Calibri"/>
                <a:cs typeface="Calibri"/>
              </a:rPr>
              <a:t>de</a:t>
            </a:r>
            <a:r>
              <a:rPr sz="1400" spc="-23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Calibri"/>
                <a:cs typeface="Calibri"/>
              </a:rPr>
              <a:t>service)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35"/>
          <p:cNvSpPr txBox="1"/>
          <p:nvPr/>
        </p:nvSpPr>
        <p:spPr>
          <a:xfrm>
            <a:off x="1418607" y="4620854"/>
            <a:ext cx="405140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b="1" dirty="0">
                <a:solidFill>
                  <a:srgbClr val="191A1F"/>
                </a:solidFill>
                <a:latin typeface="Calibri"/>
                <a:cs typeface="Calibri"/>
              </a:rPr>
              <a:t>La</a:t>
            </a:r>
            <a:r>
              <a:rPr sz="1815"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lang="fr-FR" sz="1815" b="1" spc="-9" dirty="0" smtClean="0">
                <a:solidFill>
                  <a:srgbClr val="191A1F"/>
                </a:solidFill>
                <a:latin typeface="Calibri"/>
                <a:cs typeface="Calibri"/>
              </a:rPr>
              <a:t>distribution</a:t>
            </a:r>
            <a:r>
              <a:rPr sz="1815" spc="-59" dirty="0" smtClean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45" dirty="0">
                <a:solidFill>
                  <a:srgbClr val="191A1F"/>
                </a:solidFill>
                <a:latin typeface="Calibri"/>
                <a:cs typeface="Calibri"/>
              </a:rPr>
              <a:t>: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6" name="object 35"/>
          <p:cNvSpPr txBox="1"/>
          <p:nvPr/>
        </p:nvSpPr>
        <p:spPr>
          <a:xfrm>
            <a:off x="7859976" y="4620854"/>
            <a:ext cx="405140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b="1" dirty="0" smtClean="0">
                <a:solidFill>
                  <a:srgbClr val="191A1F"/>
                </a:solidFill>
                <a:latin typeface="Calibri"/>
                <a:cs typeface="Calibri"/>
              </a:rPr>
              <a:t>L</a:t>
            </a:r>
            <a:r>
              <a:rPr lang="fr-FR" sz="1815" b="1" dirty="0" smtClean="0">
                <a:solidFill>
                  <a:srgbClr val="191A1F"/>
                </a:solidFill>
                <a:latin typeface="Calibri"/>
                <a:cs typeface="Calibri"/>
              </a:rPr>
              <a:t>‘affichage</a:t>
            </a:r>
            <a:r>
              <a:rPr sz="1815" spc="-59" dirty="0" smtClean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815" b="1" spc="-45" dirty="0">
                <a:solidFill>
                  <a:srgbClr val="191A1F"/>
                </a:solidFill>
                <a:latin typeface="Calibri"/>
                <a:cs typeface="Calibri"/>
              </a:rPr>
              <a:t>: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7823582" y="5018224"/>
            <a:ext cx="6004508" cy="357241"/>
          </a:xfrm>
          <a:prstGeom prst="rect">
            <a:avLst/>
          </a:prstGeom>
        </p:spPr>
        <p:txBody>
          <a:bodyPr vert="horz" wrap="square" lIns="0" tIns="48986" rIns="0" bIns="0" rtlCol="0">
            <a:spAutoFit/>
          </a:bodyPr>
          <a:lstStyle/>
          <a:p>
            <a:pPr marL="11527" marR="4611" indent="92212" algn="just">
              <a:lnSpc>
                <a:spcPts val="2351"/>
              </a:lnSpc>
              <a:spcBef>
                <a:spcPts val="386"/>
              </a:spcBef>
            </a:pPr>
            <a:r>
              <a:rPr lang="fr-FR" sz="1400" dirty="0" smtClean="0">
                <a:latin typeface="Calibri"/>
                <a:cs typeface="Calibri"/>
              </a:rPr>
              <a:t>Sur les panneaux réservés cet effet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052" y="1240196"/>
            <a:ext cx="1924020" cy="15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Principes généraux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90917" y="1982631"/>
            <a:ext cx="95069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Pour l’exercice du droit syndical, le droit de la fonction publique territoriale accorde un certain nombre d’avantages matériels et de facilités statutaires, aux syndicats, à leurs responsables et à leurs membres. </a:t>
            </a:r>
            <a:endParaRPr lang="fr-FR" dirty="0"/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defRPr/>
            </a:pPr>
            <a:r>
              <a:rPr lang="fr-FR" b="1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* les réunions syndicales ;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7247"/>
          <a:stretch/>
        </p:blipFill>
        <p:spPr>
          <a:xfrm>
            <a:off x="7088314" y="3429714"/>
            <a:ext cx="3218967" cy="13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8810" y="268724"/>
            <a:ext cx="8736870" cy="728804"/>
          </a:xfrm>
        </p:spPr>
        <p:txBody>
          <a:bodyPr>
            <a:normAutofit fontScale="90000"/>
          </a:bodyPr>
          <a:lstStyle/>
          <a:p>
            <a:r>
              <a:rPr lang="fr-FR" dirty="0"/>
              <a:t>Réunions syndicales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8810" y="694520"/>
            <a:ext cx="8736870" cy="5152967"/>
          </a:xfrm>
        </p:spPr>
        <p:txBody>
          <a:bodyPr>
            <a:normAutofit/>
          </a:bodyPr>
          <a:lstStyle/>
          <a:p>
            <a:r>
              <a:rPr lang="fr-FR" dirty="0"/>
              <a:t>Les réunions syndicales sont de deux ordres :</a:t>
            </a:r>
          </a:p>
          <a:p>
            <a:endParaRPr lang="fr-FR" sz="1400" b="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74805"/>
              </p:ext>
            </p:extLst>
          </p:nvPr>
        </p:nvGraphicFramePr>
        <p:xfrm>
          <a:off x="2300140" y="1630487"/>
          <a:ext cx="8917757" cy="3087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169946">
                  <a:extLst>
                    <a:ext uri="{9D8B030D-6E8A-4147-A177-3AD203B41FA5}">
                      <a16:colId xmlns:a16="http://schemas.microsoft.com/office/drawing/2014/main" val="447069315"/>
                    </a:ext>
                  </a:extLst>
                </a:gridCol>
                <a:gridCol w="6747811">
                  <a:extLst>
                    <a:ext uri="{9D8B030D-6E8A-4147-A177-3AD203B41FA5}">
                      <a16:colId xmlns:a16="http://schemas.microsoft.com/office/drawing/2014/main" val="1422662159"/>
                    </a:ext>
                  </a:extLst>
                </a:gridCol>
              </a:tblGrid>
              <a:tr h="109855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2000" u="none" dirty="0">
                          <a:effectLst/>
                        </a:rPr>
                        <a:t> </a:t>
                      </a:r>
                    </a:p>
                    <a:p>
                      <a:pPr marL="231140" marR="22352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2000" u="none" dirty="0">
                          <a:effectLst/>
                        </a:rPr>
                        <a:t>Article</a:t>
                      </a:r>
                      <a:r>
                        <a:rPr lang="fr-FR" sz="2000" u="none" spc="-65" dirty="0">
                          <a:effectLst/>
                        </a:rPr>
                        <a:t> </a:t>
                      </a:r>
                      <a:r>
                        <a:rPr lang="fr-FR" sz="2000" u="none" dirty="0">
                          <a:effectLst/>
                        </a:rPr>
                        <a:t>R.</a:t>
                      </a:r>
                      <a:r>
                        <a:rPr lang="fr-FR" sz="2000" u="none" spc="-60" dirty="0">
                          <a:effectLst/>
                        </a:rPr>
                        <a:t> </a:t>
                      </a:r>
                      <a:r>
                        <a:rPr lang="fr-FR" sz="2000" u="none" dirty="0">
                          <a:effectLst/>
                        </a:rPr>
                        <a:t>213-33 du CGFP</a:t>
                      </a:r>
                    </a:p>
                    <a:p>
                      <a:pPr marL="32385" marR="30480" algn="ctr"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fr-FR" sz="2000" u="none" spc="-10" dirty="0">
                          <a:effectLst/>
                        </a:rPr>
                        <a:t>(ex-article</a:t>
                      </a:r>
                      <a:r>
                        <a:rPr lang="fr-FR" sz="2000" u="none" spc="45" dirty="0">
                          <a:effectLst/>
                        </a:rPr>
                        <a:t> </a:t>
                      </a:r>
                      <a:r>
                        <a:rPr lang="fr-FR" sz="2000" u="none" spc="-25" dirty="0">
                          <a:effectLst/>
                        </a:rPr>
                        <a:t>5)</a:t>
                      </a:r>
                      <a:endParaRPr lang="fr-FR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94005" lvl="0" indent="-342900">
                        <a:spcBef>
                          <a:spcPts val="46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54965" algn="l"/>
                        </a:tabLst>
                      </a:pPr>
                      <a:r>
                        <a:rPr lang="fr-FR" sz="2000" u="none" spc="-10" dirty="0">
                          <a:effectLst/>
                        </a:rPr>
                        <a:t>réunions</a:t>
                      </a:r>
                      <a:r>
                        <a:rPr lang="fr-FR" sz="2000" u="none" spc="-35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susceptibles</a:t>
                      </a:r>
                      <a:r>
                        <a:rPr lang="fr-FR" sz="2000" u="none" spc="-3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d’être</a:t>
                      </a:r>
                      <a:r>
                        <a:rPr lang="fr-FR" sz="2000" u="none" spc="-3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organisées</a:t>
                      </a:r>
                      <a:r>
                        <a:rPr lang="fr-FR" sz="2000" u="none" spc="-3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par</a:t>
                      </a:r>
                      <a:r>
                        <a:rPr lang="fr-FR" sz="2000" u="none" spc="-5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 </a:t>
                      </a:r>
                      <a:r>
                        <a:rPr lang="fr-FR" sz="2000" u="none" spc="-1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toutes</a:t>
                      </a:r>
                      <a:r>
                        <a:rPr lang="fr-FR" sz="2000" u="none" spc="-35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 </a:t>
                      </a:r>
                      <a:r>
                        <a:rPr lang="fr-FR" sz="2000" u="none" spc="-1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les</a:t>
                      </a:r>
                      <a:r>
                        <a:rPr lang="fr-FR" sz="2000" u="none" spc="-45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 </a:t>
                      </a:r>
                      <a:r>
                        <a:rPr lang="fr-FR" sz="2000" u="none" spc="-1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organisations</a:t>
                      </a:r>
                      <a:r>
                        <a:rPr lang="fr-FR" sz="2000" u="none" spc="-1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syndicales ;</a:t>
                      </a:r>
                      <a:endParaRPr lang="fr-FR" sz="2000" u="none" spc="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25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54965" algn="l"/>
                        </a:tabLst>
                      </a:pPr>
                      <a:r>
                        <a:rPr lang="fr-FR" sz="2000" u="none" spc="0" dirty="0">
                          <a:effectLst/>
                        </a:rPr>
                        <a:t>les</a:t>
                      </a:r>
                      <a:r>
                        <a:rPr lang="fr-FR" sz="2000" u="none" spc="-6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réunions</a:t>
                      </a:r>
                      <a:r>
                        <a:rPr lang="fr-FR" sz="2000" u="none" spc="-6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statutaires</a:t>
                      </a:r>
                      <a:r>
                        <a:rPr lang="fr-FR" sz="2000" u="none" spc="-6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ou</a:t>
                      </a:r>
                      <a:r>
                        <a:rPr lang="fr-FR" sz="2000" u="none" spc="-6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d’information</a:t>
                      </a:r>
                      <a:r>
                        <a:rPr lang="fr-FR" sz="2000" u="none" spc="-30" dirty="0">
                          <a:effectLst/>
                        </a:rPr>
                        <a:t> </a:t>
                      </a:r>
                      <a:r>
                        <a:rPr lang="fr-FR" sz="2000" u="none" spc="-50" dirty="0">
                          <a:effectLst/>
                        </a:rPr>
                        <a:t>;</a:t>
                      </a:r>
                      <a:endParaRPr lang="fr-FR" sz="2000" u="none" spc="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54965" algn="l"/>
                        </a:tabLst>
                      </a:pPr>
                      <a:r>
                        <a:rPr lang="fr-FR" sz="2000" u="none" spc="0" dirty="0">
                          <a:effectLst/>
                        </a:rPr>
                        <a:t>en</a:t>
                      </a:r>
                      <a:r>
                        <a:rPr lang="fr-FR" sz="2000" u="none" spc="-1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dehors</a:t>
                      </a:r>
                      <a:r>
                        <a:rPr lang="fr-FR" sz="2000" u="none" spc="-3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des</a:t>
                      </a:r>
                      <a:r>
                        <a:rPr lang="fr-FR" sz="2000" u="none" spc="-1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heures</a:t>
                      </a:r>
                      <a:r>
                        <a:rPr lang="fr-FR" sz="2000" u="none" spc="-1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de</a:t>
                      </a:r>
                      <a:r>
                        <a:rPr lang="fr-FR" sz="2000" u="none" spc="-2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service</a:t>
                      </a:r>
                      <a:r>
                        <a:rPr lang="fr-FR" sz="2000" u="none" spc="-1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spcBef>
                          <a:spcPts val="11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54965" algn="l"/>
                        </a:tabLst>
                      </a:pPr>
                      <a:endParaRPr lang="fr-FR" sz="2000" u="none" spc="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54259"/>
                  </a:ext>
                </a:extLst>
              </a:tr>
              <a:tr h="1061720">
                <a:tc>
                  <a:txBody>
                    <a:bodyPr/>
                    <a:lstStyle/>
                    <a:p>
                      <a:pPr marL="444500" marR="48895" indent="-257810">
                        <a:lnSpc>
                          <a:spcPct val="101000"/>
                        </a:lnSpc>
                        <a:spcBef>
                          <a:spcPts val="1375"/>
                        </a:spcBef>
                        <a:spcAft>
                          <a:spcPts val="0"/>
                        </a:spcAft>
                      </a:pPr>
                      <a:r>
                        <a:rPr lang="fr-FR" sz="2000" u="none" dirty="0" smtClean="0">
                          <a:effectLst/>
                        </a:rPr>
                        <a:t>Article</a:t>
                      </a:r>
                      <a:r>
                        <a:rPr lang="fr-FR" sz="2000" u="none" spc="-70" dirty="0" smtClean="0">
                          <a:effectLst/>
                        </a:rPr>
                        <a:t> </a:t>
                      </a:r>
                      <a:r>
                        <a:rPr lang="fr-FR" sz="2000" u="none" dirty="0">
                          <a:effectLst/>
                        </a:rPr>
                        <a:t>R.</a:t>
                      </a:r>
                      <a:r>
                        <a:rPr lang="fr-FR" sz="2000" u="none" spc="-70" dirty="0">
                          <a:effectLst/>
                        </a:rPr>
                        <a:t> </a:t>
                      </a:r>
                      <a:r>
                        <a:rPr lang="fr-FR" sz="2000" u="none" dirty="0">
                          <a:effectLst/>
                        </a:rPr>
                        <a:t>213-43 du </a:t>
                      </a:r>
                      <a:r>
                        <a:rPr lang="fr-FR" sz="2000" u="none" dirty="0" smtClean="0">
                          <a:effectLst/>
                        </a:rPr>
                        <a:t>CGFP</a:t>
                      </a:r>
                      <a:r>
                        <a:rPr lang="fr-FR" sz="2000" u="none" baseline="0" dirty="0" smtClean="0">
                          <a:effectLst/>
                        </a:rPr>
                        <a:t> </a:t>
                      </a:r>
                    </a:p>
                    <a:p>
                      <a:pPr marL="444500" marR="48895" indent="-257810">
                        <a:lnSpc>
                          <a:spcPct val="101000"/>
                        </a:lnSpc>
                        <a:spcBef>
                          <a:spcPts val="1375"/>
                        </a:spcBef>
                        <a:spcAft>
                          <a:spcPts val="0"/>
                        </a:spcAft>
                      </a:pPr>
                      <a:r>
                        <a:rPr lang="fr-FR" sz="2000" u="none" spc="-10" dirty="0" smtClean="0">
                          <a:effectLst/>
                        </a:rPr>
                        <a:t>(ex-article</a:t>
                      </a:r>
                      <a:r>
                        <a:rPr lang="fr-FR" sz="2000" u="none" spc="45" dirty="0" smtClean="0">
                          <a:effectLst/>
                        </a:rPr>
                        <a:t> </a:t>
                      </a:r>
                      <a:r>
                        <a:rPr lang="fr-FR" sz="2000" u="none" spc="-25" dirty="0">
                          <a:effectLst/>
                        </a:rPr>
                        <a:t>6)</a:t>
                      </a:r>
                      <a:endParaRPr lang="fr-FR" sz="20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73380" lvl="0" indent="-342900">
                        <a:lnSpc>
                          <a:spcPct val="96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39725" algn="l"/>
                        </a:tabLst>
                      </a:pPr>
                      <a:r>
                        <a:rPr lang="fr-FR" sz="2000" u="none" spc="0" dirty="0">
                          <a:effectLst/>
                        </a:rPr>
                        <a:t>réunions</a:t>
                      </a:r>
                      <a:r>
                        <a:rPr lang="fr-FR" sz="2000" u="none" spc="11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organisées </a:t>
                      </a:r>
                      <a:r>
                        <a:rPr lang="fr-FR" sz="2000" u="none" spc="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seulement par les</a:t>
                      </a:r>
                      <a:r>
                        <a:rPr lang="fr-FR" sz="2000" u="none" spc="11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 </a:t>
                      </a:r>
                      <a:r>
                        <a:rPr lang="fr-FR" sz="2000" u="none" spc="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organisations syndicales</a:t>
                      </a:r>
                      <a:r>
                        <a:rPr lang="fr-FR" sz="2000" u="none" spc="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</a:rPr>
                        <a:t>représentatives.</a:t>
                      </a:r>
                      <a:r>
                        <a:rPr lang="fr-FR" sz="2000" u="none" spc="0" dirty="0">
                          <a:effectLst/>
                        </a:rPr>
                        <a:t> (</a:t>
                      </a:r>
                      <a:r>
                        <a:rPr lang="fr-FR" sz="2000" u="none" spc="0" dirty="0" err="1">
                          <a:effectLst/>
                        </a:rPr>
                        <a:t>cf</a:t>
                      </a:r>
                      <a:r>
                        <a:rPr lang="fr-FR" sz="2000" u="none" spc="0" dirty="0">
                          <a:effectLst/>
                        </a:rPr>
                        <a:t> page 17 pour la liste de ces organisations) ;</a:t>
                      </a:r>
                    </a:p>
                    <a:p>
                      <a:pPr marL="342900" lvl="0" indent="-342900">
                        <a:lnSpc>
                          <a:spcPts val="1700"/>
                        </a:lnSpc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16230" algn="l"/>
                        </a:tabLst>
                      </a:pPr>
                      <a:r>
                        <a:rPr lang="fr-FR" sz="2000" u="none" spc="-10" dirty="0">
                          <a:effectLst/>
                        </a:rPr>
                        <a:t>les</a:t>
                      </a:r>
                      <a:r>
                        <a:rPr lang="fr-FR" sz="2000" u="none" spc="1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réunions</a:t>
                      </a:r>
                      <a:r>
                        <a:rPr lang="fr-FR" sz="2000" u="none" spc="0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mensuelles</a:t>
                      </a:r>
                      <a:r>
                        <a:rPr lang="fr-FR" sz="2000" u="none" spc="15" dirty="0">
                          <a:effectLst/>
                        </a:rPr>
                        <a:t> </a:t>
                      </a:r>
                      <a:r>
                        <a:rPr lang="fr-FR" sz="2000" u="none" spc="-10" dirty="0">
                          <a:effectLst/>
                        </a:rPr>
                        <a:t>d’information</a:t>
                      </a:r>
                      <a:r>
                        <a:rPr lang="fr-FR" sz="2000" u="none" spc="45" dirty="0">
                          <a:effectLst/>
                        </a:rPr>
                        <a:t> </a:t>
                      </a:r>
                      <a:r>
                        <a:rPr lang="fr-FR" sz="2000" u="none" spc="-50" dirty="0">
                          <a:effectLst/>
                        </a:rPr>
                        <a:t>;</a:t>
                      </a:r>
                      <a:endParaRPr lang="fr-FR" sz="2000" u="none" spc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710"/>
                        </a:lnSpc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Char char=""/>
                        <a:tabLst>
                          <a:tab pos="316230" algn="l"/>
                        </a:tabLst>
                      </a:pPr>
                      <a:r>
                        <a:rPr lang="fr-FR" sz="2000" u="none" spc="0" dirty="0">
                          <a:effectLst/>
                        </a:rPr>
                        <a:t>pendant</a:t>
                      </a:r>
                      <a:r>
                        <a:rPr lang="fr-FR" sz="2000" u="none" spc="-2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les</a:t>
                      </a:r>
                      <a:r>
                        <a:rPr lang="fr-FR" sz="2000" u="none" spc="-20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heures</a:t>
                      </a:r>
                      <a:r>
                        <a:rPr lang="fr-FR" sz="2000" u="none" spc="-15" dirty="0">
                          <a:effectLst/>
                        </a:rPr>
                        <a:t> </a:t>
                      </a:r>
                      <a:r>
                        <a:rPr lang="fr-FR" sz="2000" u="none" spc="0" dirty="0">
                          <a:effectLst/>
                        </a:rPr>
                        <a:t>de</a:t>
                      </a:r>
                      <a:r>
                        <a:rPr lang="fr-FR" sz="2000" u="none" spc="-25" dirty="0">
                          <a:effectLst/>
                        </a:rPr>
                        <a:t> </a:t>
                      </a:r>
                      <a:r>
                        <a:rPr lang="fr-FR" sz="2000" u="none" spc="-10" dirty="0" smtClean="0">
                          <a:effectLst/>
                        </a:rPr>
                        <a:t>service</a:t>
                      </a:r>
                    </a:p>
                    <a:p>
                      <a:pPr marL="0" lvl="0" indent="0">
                        <a:lnSpc>
                          <a:spcPts val="1710"/>
                        </a:lnSpc>
                        <a:spcAft>
                          <a:spcPts val="0"/>
                        </a:spcAft>
                        <a:buClr>
                          <a:srgbClr val="221F1F"/>
                        </a:buClr>
                        <a:buSzPts val="1400"/>
                        <a:buFont typeface="Symbol" panose="05050102010706020507" pitchFamily="18" charset="2"/>
                        <a:buNone/>
                        <a:tabLst>
                          <a:tab pos="316230" algn="l"/>
                        </a:tabLst>
                      </a:pPr>
                      <a:endParaRPr lang="fr-FR" sz="2000" u="none" spc="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85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9066" y="5728760"/>
            <a:ext cx="1026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Ces réunions s’adressent EXCLUSIVEMENT aux personnels de la collectivité territoriale et/ou </a:t>
            </a:r>
            <a:r>
              <a:rPr lang="fr-FR" dirty="0" smtClean="0"/>
              <a:t>de l’établissement </a:t>
            </a:r>
            <a:r>
              <a:rPr lang="fr-FR" dirty="0"/>
              <a:t>public.</a:t>
            </a:r>
          </a:p>
        </p:txBody>
      </p:sp>
    </p:spTree>
    <p:extLst>
      <p:ext uri="{BB962C8B-B14F-4D97-AF65-F5344CB8AC3E}">
        <p14:creationId xmlns:p14="http://schemas.microsoft.com/office/powerpoint/2010/main" val="3267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5425260" y="738002"/>
            <a:ext cx="2878372" cy="1319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bject 18"/>
          <p:cNvSpPr txBox="1"/>
          <p:nvPr/>
        </p:nvSpPr>
        <p:spPr>
          <a:xfrm>
            <a:off x="5482749" y="1122975"/>
            <a:ext cx="2763393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sz="1634" spc="-113" dirty="0" err="1" smtClean="0">
                <a:latin typeface="Tahoma"/>
                <a:cs typeface="Tahoma"/>
              </a:rPr>
              <a:t>Réunions</a:t>
            </a:r>
            <a:r>
              <a:rPr lang="fr-FR" sz="1634" spc="-113" dirty="0" smtClean="0">
                <a:latin typeface="Tahoma"/>
                <a:cs typeface="Tahoma"/>
              </a:rPr>
              <a:t> syndicales à destination des agents</a:t>
            </a:r>
            <a:endParaRPr sz="1634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9964" y="2474412"/>
            <a:ext cx="2509221" cy="1479945"/>
          </a:xfrm>
          <a:custGeom>
            <a:avLst/>
            <a:gdLst/>
            <a:ahLst/>
            <a:cxnLst/>
            <a:rect l="l" t="t" r="r" b="b"/>
            <a:pathLst>
              <a:path w="2764790" h="1630679">
                <a:moveTo>
                  <a:pt x="2764535" y="1359407"/>
                </a:moveTo>
                <a:lnTo>
                  <a:pt x="2764535" y="272795"/>
                </a:lnTo>
                <a:lnTo>
                  <a:pt x="2760149" y="223703"/>
                </a:lnTo>
                <a:lnTo>
                  <a:pt x="2747510" y="177521"/>
                </a:lnTo>
                <a:lnTo>
                  <a:pt x="2727395" y="135015"/>
                </a:lnTo>
                <a:lnTo>
                  <a:pt x="2700582" y="96948"/>
                </a:lnTo>
                <a:lnTo>
                  <a:pt x="2667848" y="64087"/>
                </a:lnTo>
                <a:lnTo>
                  <a:pt x="2629972" y="37196"/>
                </a:lnTo>
                <a:lnTo>
                  <a:pt x="2587731" y="17042"/>
                </a:lnTo>
                <a:lnTo>
                  <a:pt x="2541902" y="4388"/>
                </a:lnTo>
                <a:lnTo>
                  <a:pt x="2493263" y="0"/>
                </a:lnTo>
                <a:lnTo>
                  <a:pt x="272795" y="0"/>
                </a:lnTo>
                <a:lnTo>
                  <a:pt x="223703" y="4388"/>
                </a:lnTo>
                <a:lnTo>
                  <a:pt x="177521" y="17042"/>
                </a:lnTo>
                <a:lnTo>
                  <a:pt x="135015" y="37196"/>
                </a:lnTo>
                <a:lnTo>
                  <a:pt x="96948" y="64087"/>
                </a:lnTo>
                <a:lnTo>
                  <a:pt x="64087" y="96948"/>
                </a:lnTo>
                <a:lnTo>
                  <a:pt x="37196" y="135015"/>
                </a:lnTo>
                <a:lnTo>
                  <a:pt x="17042" y="177521"/>
                </a:lnTo>
                <a:lnTo>
                  <a:pt x="4388" y="223703"/>
                </a:lnTo>
                <a:lnTo>
                  <a:pt x="0" y="272795"/>
                </a:lnTo>
                <a:lnTo>
                  <a:pt x="0" y="1359407"/>
                </a:lnTo>
                <a:lnTo>
                  <a:pt x="4388" y="1408046"/>
                </a:lnTo>
                <a:lnTo>
                  <a:pt x="17042" y="1453875"/>
                </a:lnTo>
                <a:lnTo>
                  <a:pt x="37196" y="1496116"/>
                </a:lnTo>
                <a:lnTo>
                  <a:pt x="64087" y="1533992"/>
                </a:lnTo>
                <a:lnTo>
                  <a:pt x="96948" y="1566726"/>
                </a:lnTo>
                <a:lnTo>
                  <a:pt x="135015" y="1593539"/>
                </a:lnTo>
                <a:lnTo>
                  <a:pt x="177521" y="1613654"/>
                </a:lnTo>
                <a:lnTo>
                  <a:pt x="223703" y="1626294"/>
                </a:lnTo>
                <a:lnTo>
                  <a:pt x="272795" y="1630679"/>
                </a:lnTo>
                <a:lnTo>
                  <a:pt x="2493263" y="1630679"/>
                </a:lnTo>
                <a:lnTo>
                  <a:pt x="2541902" y="1626294"/>
                </a:lnTo>
                <a:lnTo>
                  <a:pt x="2587731" y="1613654"/>
                </a:lnTo>
                <a:lnTo>
                  <a:pt x="2629972" y="1593539"/>
                </a:lnTo>
                <a:lnTo>
                  <a:pt x="2667848" y="1566726"/>
                </a:lnTo>
                <a:lnTo>
                  <a:pt x="2700582" y="1533992"/>
                </a:lnTo>
                <a:lnTo>
                  <a:pt x="2727395" y="1496116"/>
                </a:lnTo>
                <a:lnTo>
                  <a:pt x="2747510" y="1453875"/>
                </a:lnTo>
                <a:lnTo>
                  <a:pt x="2760149" y="1408046"/>
                </a:lnTo>
                <a:lnTo>
                  <a:pt x="2764535" y="1359407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0" name="object 20"/>
          <p:cNvSpPr txBox="1"/>
          <p:nvPr/>
        </p:nvSpPr>
        <p:spPr>
          <a:xfrm>
            <a:off x="3932332" y="2617618"/>
            <a:ext cx="2102928" cy="10175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576" algn="ctr">
              <a:spcBef>
                <a:spcPts val="91"/>
              </a:spcBef>
            </a:pPr>
            <a:r>
              <a:rPr sz="1634" spc="-123" dirty="0">
                <a:latin typeface="Tahoma"/>
                <a:cs typeface="Tahoma"/>
              </a:rPr>
              <a:t>Les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100" dirty="0">
                <a:latin typeface="Tahoma"/>
                <a:cs typeface="Tahoma"/>
              </a:rPr>
              <a:t>statutaires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Tahoma"/>
                <a:cs typeface="Tahoma"/>
              </a:rPr>
              <a:t>ou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1" dirty="0" err="1">
                <a:latin typeface="Tahoma"/>
                <a:cs typeface="Tahoma"/>
              </a:rPr>
              <a:t>d’informations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spc="-100" dirty="0">
                <a:latin typeface="Tahoma"/>
                <a:cs typeface="Tahoma"/>
              </a:rPr>
              <a:t>(</a:t>
            </a:r>
            <a:r>
              <a:rPr lang="fr-FR" sz="1634" spc="-100" dirty="0">
                <a:latin typeface="Tahoma"/>
                <a:cs typeface="Tahoma"/>
              </a:rPr>
              <a:t>Article R. 213-33 du </a:t>
            </a:r>
            <a:r>
              <a:rPr lang="fr-FR" sz="1634" spc="-100" dirty="0" smtClean="0">
                <a:latin typeface="Tahoma"/>
                <a:cs typeface="Tahoma"/>
              </a:rPr>
              <a:t>CGFP  ex art.5)</a:t>
            </a:r>
            <a:endParaRPr lang="fr-FR" sz="1634" spc="-1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89517" y="2515814"/>
            <a:ext cx="2570309" cy="1479945"/>
          </a:xfrm>
          <a:custGeom>
            <a:avLst/>
            <a:gdLst/>
            <a:ahLst/>
            <a:cxnLst/>
            <a:rect l="l" t="t" r="r" b="b"/>
            <a:pathLst>
              <a:path w="2832100" h="1630679">
                <a:moveTo>
                  <a:pt x="2831591" y="1357883"/>
                </a:moveTo>
                <a:lnTo>
                  <a:pt x="2831591" y="271271"/>
                </a:lnTo>
                <a:lnTo>
                  <a:pt x="2827205" y="222633"/>
                </a:lnTo>
                <a:lnTo>
                  <a:pt x="2814566" y="176804"/>
                </a:lnTo>
                <a:lnTo>
                  <a:pt x="2794451" y="134563"/>
                </a:lnTo>
                <a:lnTo>
                  <a:pt x="2767638" y="96687"/>
                </a:lnTo>
                <a:lnTo>
                  <a:pt x="2734904" y="63953"/>
                </a:lnTo>
                <a:lnTo>
                  <a:pt x="2697028" y="37140"/>
                </a:lnTo>
                <a:lnTo>
                  <a:pt x="2654787" y="17025"/>
                </a:lnTo>
                <a:lnTo>
                  <a:pt x="2608958" y="4385"/>
                </a:lnTo>
                <a:lnTo>
                  <a:pt x="2560319" y="0"/>
                </a:lnTo>
                <a:lnTo>
                  <a:pt x="271271" y="0"/>
                </a:lnTo>
                <a:lnTo>
                  <a:pt x="222633" y="4385"/>
                </a:lnTo>
                <a:lnTo>
                  <a:pt x="176804" y="17025"/>
                </a:lnTo>
                <a:lnTo>
                  <a:pt x="134563" y="37140"/>
                </a:lnTo>
                <a:lnTo>
                  <a:pt x="96687" y="63953"/>
                </a:lnTo>
                <a:lnTo>
                  <a:pt x="63953" y="96687"/>
                </a:lnTo>
                <a:lnTo>
                  <a:pt x="37140" y="134563"/>
                </a:lnTo>
                <a:lnTo>
                  <a:pt x="17025" y="176804"/>
                </a:lnTo>
                <a:lnTo>
                  <a:pt x="4385" y="222633"/>
                </a:lnTo>
                <a:lnTo>
                  <a:pt x="0" y="271271"/>
                </a:lnTo>
                <a:lnTo>
                  <a:pt x="0" y="1357883"/>
                </a:lnTo>
                <a:lnTo>
                  <a:pt x="4385" y="1406976"/>
                </a:lnTo>
                <a:lnTo>
                  <a:pt x="17025" y="1453158"/>
                </a:lnTo>
                <a:lnTo>
                  <a:pt x="37140" y="1495664"/>
                </a:lnTo>
                <a:lnTo>
                  <a:pt x="63953" y="1533731"/>
                </a:lnTo>
                <a:lnTo>
                  <a:pt x="96687" y="1566592"/>
                </a:lnTo>
                <a:lnTo>
                  <a:pt x="134563" y="1593483"/>
                </a:lnTo>
                <a:lnTo>
                  <a:pt x="176804" y="1613637"/>
                </a:lnTo>
                <a:lnTo>
                  <a:pt x="222633" y="1626291"/>
                </a:lnTo>
                <a:lnTo>
                  <a:pt x="271271" y="1630679"/>
                </a:lnTo>
                <a:lnTo>
                  <a:pt x="2560319" y="1630679"/>
                </a:lnTo>
                <a:lnTo>
                  <a:pt x="2608958" y="1626291"/>
                </a:lnTo>
                <a:lnTo>
                  <a:pt x="2654787" y="1613637"/>
                </a:lnTo>
                <a:lnTo>
                  <a:pt x="2697028" y="1593483"/>
                </a:lnTo>
                <a:lnTo>
                  <a:pt x="2734904" y="1566592"/>
                </a:lnTo>
                <a:lnTo>
                  <a:pt x="2767638" y="1533731"/>
                </a:lnTo>
                <a:lnTo>
                  <a:pt x="2794451" y="1495664"/>
                </a:lnTo>
                <a:lnTo>
                  <a:pt x="2814566" y="1453158"/>
                </a:lnTo>
                <a:lnTo>
                  <a:pt x="2827205" y="1406976"/>
                </a:lnTo>
                <a:lnTo>
                  <a:pt x="2831591" y="1357883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2" name="object 22"/>
          <p:cNvSpPr txBox="1"/>
          <p:nvPr/>
        </p:nvSpPr>
        <p:spPr>
          <a:xfrm>
            <a:off x="6910097" y="2737700"/>
            <a:ext cx="2244122" cy="129468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215546">
              <a:spcBef>
                <a:spcPts val="91"/>
              </a:spcBef>
            </a:pPr>
            <a:r>
              <a:rPr sz="1634" spc="-123" dirty="0">
                <a:latin typeface="Tahoma"/>
                <a:cs typeface="Tahoma"/>
              </a:rPr>
              <a:t>Les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109" dirty="0">
                <a:latin typeface="Tahoma"/>
                <a:cs typeface="Tahoma"/>
              </a:rPr>
              <a:t>autres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9" dirty="0" err="1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5" dirty="0" smtClean="0">
                <a:latin typeface="Tahoma"/>
                <a:cs typeface="Tahoma"/>
              </a:rPr>
              <a:t>(</a:t>
            </a:r>
            <a:r>
              <a:rPr lang="fr-FR" sz="1634" spc="-95" dirty="0">
                <a:latin typeface="Tahoma"/>
                <a:cs typeface="Tahoma"/>
              </a:rPr>
              <a:t>Article R. 213-43 du </a:t>
            </a:r>
            <a:r>
              <a:rPr lang="fr-FR" sz="1634" spc="-95" dirty="0" smtClean="0">
                <a:latin typeface="Tahoma"/>
                <a:cs typeface="Tahoma"/>
              </a:rPr>
              <a:t>CGFP ex art. </a:t>
            </a:r>
            <a:r>
              <a:rPr lang="fr-FR" sz="1634" spc="-95" dirty="0">
                <a:latin typeface="Tahoma"/>
                <a:cs typeface="Tahoma"/>
              </a:rPr>
              <a:t>6)</a:t>
            </a:r>
          </a:p>
          <a:p>
            <a:pPr marL="11527" marR="4611" indent="215546">
              <a:spcBef>
                <a:spcPts val="91"/>
              </a:spcBef>
            </a:pPr>
            <a:endParaRPr lang="fr-FR" sz="1634" spc="-163" dirty="0" smtClean="0">
              <a:latin typeface="Tahoma"/>
              <a:cs typeface="Tahoma"/>
            </a:endParaRPr>
          </a:p>
          <a:p>
            <a:pPr marL="11527" marR="4611" indent="215546">
              <a:spcBef>
                <a:spcPts val="91"/>
              </a:spcBef>
            </a:pPr>
            <a:endParaRPr sz="1634" dirty="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80851" y="4293052"/>
            <a:ext cx="2112149" cy="1698940"/>
          </a:xfrm>
          <a:custGeom>
            <a:avLst/>
            <a:gdLst/>
            <a:ahLst/>
            <a:cxnLst/>
            <a:rect l="l" t="t" r="r" b="b"/>
            <a:pathLst>
              <a:path w="2327275" h="1871979">
                <a:moveTo>
                  <a:pt x="2327148" y="312420"/>
                </a:moveTo>
                <a:lnTo>
                  <a:pt x="2323757" y="266331"/>
                </a:lnTo>
                <a:lnTo>
                  <a:pt x="2313889" y="222313"/>
                </a:lnTo>
                <a:lnTo>
                  <a:pt x="2298052" y="180860"/>
                </a:lnTo>
                <a:lnTo>
                  <a:pt x="2276729" y="142455"/>
                </a:lnTo>
                <a:lnTo>
                  <a:pt x="2250402" y="107594"/>
                </a:lnTo>
                <a:lnTo>
                  <a:pt x="2219566" y="76746"/>
                </a:lnTo>
                <a:lnTo>
                  <a:pt x="2184692" y="50419"/>
                </a:lnTo>
                <a:lnTo>
                  <a:pt x="2146287" y="29095"/>
                </a:lnTo>
                <a:lnTo>
                  <a:pt x="2104834" y="13258"/>
                </a:lnTo>
                <a:lnTo>
                  <a:pt x="2060816" y="3403"/>
                </a:lnTo>
                <a:lnTo>
                  <a:pt x="2014728" y="0"/>
                </a:lnTo>
                <a:lnTo>
                  <a:pt x="312420" y="0"/>
                </a:lnTo>
                <a:lnTo>
                  <a:pt x="266331" y="3403"/>
                </a:lnTo>
                <a:lnTo>
                  <a:pt x="222313" y="13258"/>
                </a:lnTo>
                <a:lnTo>
                  <a:pt x="180860" y="29095"/>
                </a:lnTo>
                <a:lnTo>
                  <a:pt x="142455" y="50419"/>
                </a:lnTo>
                <a:lnTo>
                  <a:pt x="107581" y="76746"/>
                </a:lnTo>
                <a:lnTo>
                  <a:pt x="76746" y="107594"/>
                </a:lnTo>
                <a:lnTo>
                  <a:pt x="50419" y="142455"/>
                </a:lnTo>
                <a:lnTo>
                  <a:pt x="29095" y="180860"/>
                </a:lnTo>
                <a:lnTo>
                  <a:pt x="13258" y="222313"/>
                </a:lnTo>
                <a:lnTo>
                  <a:pt x="3390" y="266331"/>
                </a:lnTo>
                <a:lnTo>
                  <a:pt x="0" y="312420"/>
                </a:lnTo>
                <a:lnTo>
                  <a:pt x="0" y="313944"/>
                </a:lnTo>
                <a:lnTo>
                  <a:pt x="0" y="1559052"/>
                </a:lnTo>
                <a:lnTo>
                  <a:pt x="0" y="1560576"/>
                </a:lnTo>
                <a:lnTo>
                  <a:pt x="3390" y="1606638"/>
                </a:lnTo>
                <a:lnTo>
                  <a:pt x="13258" y="1650555"/>
                </a:lnTo>
                <a:lnTo>
                  <a:pt x="29095" y="1691868"/>
                </a:lnTo>
                <a:lnTo>
                  <a:pt x="50419" y="1730095"/>
                </a:lnTo>
                <a:lnTo>
                  <a:pt x="76746" y="1764753"/>
                </a:lnTo>
                <a:lnTo>
                  <a:pt x="107581" y="1795399"/>
                </a:lnTo>
                <a:lnTo>
                  <a:pt x="142455" y="1821522"/>
                </a:lnTo>
                <a:lnTo>
                  <a:pt x="180860" y="1842668"/>
                </a:lnTo>
                <a:lnTo>
                  <a:pt x="222313" y="1858352"/>
                </a:lnTo>
                <a:lnTo>
                  <a:pt x="266331" y="1868119"/>
                </a:lnTo>
                <a:lnTo>
                  <a:pt x="312420" y="1871472"/>
                </a:lnTo>
                <a:lnTo>
                  <a:pt x="2014728" y="1871472"/>
                </a:lnTo>
                <a:lnTo>
                  <a:pt x="2060816" y="1868119"/>
                </a:lnTo>
                <a:lnTo>
                  <a:pt x="2104834" y="1858352"/>
                </a:lnTo>
                <a:lnTo>
                  <a:pt x="2146287" y="1842668"/>
                </a:lnTo>
                <a:lnTo>
                  <a:pt x="2184692" y="1821522"/>
                </a:lnTo>
                <a:lnTo>
                  <a:pt x="2219566" y="1795399"/>
                </a:lnTo>
                <a:lnTo>
                  <a:pt x="2250402" y="1764753"/>
                </a:lnTo>
                <a:lnTo>
                  <a:pt x="2276729" y="1730095"/>
                </a:lnTo>
                <a:lnTo>
                  <a:pt x="2298052" y="1691868"/>
                </a:lnTo>
                <a:lnTo>
                  <a:pt x="2313889" y="1650555"/>
                </a:lnTo>
                <a:lnTo>
                  <a:pt x="2323757" y="1606638"/>
                </a:lnTo>
                <a:lnTo>
                  <a:pt x="2327148" y="1560576"/>
                </a:lnTo>
                <a:lnTo>
                  <a:pt x="2327148" y="1559052"/>
                </a:lnTo>
                <a:lnTo>
                  <a:pt x="2327148" y="313944"/>
                </a:lnTo>
                <a:lnTo>
                  <a:pt x="2327148" y="312420"/>
                </a:lnTo>
                <a:close/>
              </a:path>
            </a:pathLst>
          </a:custGeom>
          <a:solidFill>
            <a:srgbClr val="9CAAC4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/>
          <p:nvPr/>
        </p:nvSpPr>
        <p:spPr>
          <a:xfrm>
            <a:off x="7969783" y="4284176"/>
            <a:ext cx="2112149" cy="1639003"/>
          </a:xfrm>
          <a:custGeom>
            <a:avLst/>
            <a:gdLst/>
            <a:ahLst/>
            <a:cxnLst/>
            <a:rect l="l" t="t" r="r" b="b"/>
            <a:pathLst>
              <a:path w="2327275" h="1805940">
                <a:moveTo>
                  <a:pt x="2327148" y="301752"/>
                </a:moveTo>
                <a:lnTo>
                  <a:pt x="2323223" y="252984"/>
                </a:lnTo>
                <a:lnTo>
                  <a:pt x="2311870" y="206590"/>
                </a:lnTo>
                <a:lnTo>
                  <a:pt x="2293696" y="163322"/>
                </a:lnTo>
                <a:lnTo>
                  <a:pt x="2269312" y="123774"/>
                </a:lnTo>
                <a:lnTo>
                  <a:pt x="2239327" y="88582"/>
                </a:lnTo>
                <a:lnTo>
                  <a:pt x="2204364" y="58381"/>
                </a:lnTo>
                <a:lnTo>
                  <a:pt x="2165019" y="33794"/>
                </a:lnTo>
                <a:lnTo>
                  <a:pt x="2121928" y="15443"/>
                </a:lnTo>
                <a:lnTo>
                  <a:pt x="2075688" y="3975"/>
                </a:lnTo>
                <a:lnTo>
                  <a:pt x="2026920" y="0"/>
                </a:lnTo>
                <a:lnTo>
                  <a:pt x="301752" y="0"/>
                </a:lnTo>
                <a:lnTo>
                  <a:pt x="252933" y="3975"/>
                </a:lnTo>
                <a:lnTo>
                  <a:pt x="206578" y="15443"/>
                </a:lnTo>
                <a:lnTo>
                  <a:pt x="163309" y="33794"/>
                </a:lnTo>
                <a:lnTo>
                  <a:pt x="123774" y="58381"/>
                </a:lnTo>
                <a:lnTo>
                  <a:pt x="88582" y="88582"/>
                </a:lnTo>
                <a:lnTo>
                  <a:pt x="58369" y="123774"/>
                </a:lnTo>
                <a:lnTo>
                  <a:pt x="33782" y="163322"/>
                </a:lnTo>
                <a:lnTo>
                  <a:pt x="15430" y="206590"/>
                </a:lnTo>
                <a:lnTo>
                  <a:pt x="3962" y="252945"/>
                </a:lnTo>
                <a:lnTo>
                  <a:pt x="0" y="301752"/>
                </a:lnTo>
                <a:lnTo>
                  <a:pt x="0" y="1504188"/>
                </a:lnTo>
                <a:lnTo>
                  <a:pt x="0" y="1505712"/>
                </a:lnTo>
                <a:lnTo>
                  <a:pt x="3962" y="1554492"/>
                </a:lnTo>
                <a:lnTo>
                  <a:pt x="15430" y="1600733"/>
                </a:lnTo>
                <a:lnTo>
                  <a:pt x="33782" y="1643824"/>
                </a:lnTo>
                <a:lnTo>
                  <a:pt x="58369" y="1683156"/>
                </a:lnTo>
                <a:lnTo>
                  <a:pt x="88582" y="1718132"/>
                </a:lnTo>
                <a:lnTo>
                  <a:pt x="123774" y="1748104"/>
                </a:lnTo>
                <a:lnTo>
                  <a:pt x="163309" y="1772488"/>
                </a:lnTo>
                <a:lnTo>
                  <a:pt x="206578" y="1790674"/>
                </a:lnTo>
                <a:lnTo>
                  <a:pt x="252933" y="1802028"/>
                </a:lnTo>
                <a:lnTo>
                  <a:pt x="301752" y="1805940"/>
                </a:lnTo>
                <a:lnTo>
                  <a:pt x="2026920" y="1805940"/>
                </a:lnTo>
                <a:lnTo>
                  <a:pt x="2075688" y="1802028"/>
                </a:lnTo>
                <a:lnTo>
                  <a:pt x="2121928" y="1790674"/>
                </a:lnTo>
                <a:lnTo>
                  <a:pt x="2165019" y="1772488"/>
                </a:lnTo>
                <a:lnTo>
                  <a:pt x="2204364" y="1748104"/>
                </a:lnTo>
                <a:lnTo>
                  <a:pt x="2239327" y="1718119"/>
                </a:lnTo>
                <a:lnTo>
                  <a:pt x="2269312" y="1683156"/>
                </a:lnTo>
                <a:lnTo>
                  <a:pt x="2293696" y="1643824"/>
                </a:lnTo>
                <a:lnTo>
                  <a:pt x="2311870" y="1600733"/>
                </a:lnTo>
                <a:lnTo>
                  <a:pt x="2323223" y="1554492"/>
                </a:lnTo>
                <a:lnTo>
                  <a:pt x="2327148" y="1505712"/>
                </a:lnTo>
                <a:lnTo>
                  <a:pt x="2327148" y="1504188"/>
                </a:lnTo>
                <a:lnTo>
                  <a:pt x="2327148" y="301752"/>
                </a:lnTo>
                <a:close/>
              </a:path>
            </a:pathLst>
          </a:custGeom>
          <a:solidFill>
            <a:srgbClr val="A4C1C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 txBox="1"/>
          <p:nvPr/>
        </p:nvSpPr>
        <p:spPr>
          <a:xfrm>
            <a:off x="6036854" y="4586887"/>
            <a:ext cx="1305325" cy="10175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1634" spc="-9" dirty="0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27" dirty="0" err="1">
                <a:latin typeface="Tahoma"/>
                <a:cs typeface="Tahoma"/>
              </a:rPr>
              <a:t>mensuelles</a:t>
            </a:r>
            <a:r>
              <a:rPr sz="1634" spc="-27" dirty="0">
                <a:latin typeface="Times New Roman"/>
                <a:cs typeface="Times New Roman"/>
              </a:rPr>
              <a:t> </a:t>
            </a:r>
            <a:r>
              <a:rPr sz="1634" spc="-86" dirty="0" err="1" smtClean="0">
                <a:latin typeface="Tahoma"/>
                <a:cs typeface="Tahoma"/>
              </a:rPr>
              <a:t>d'information</a:t>
            </a:r>
            <a:r>
              <a:rPr lang="fr-FR" sz="1634" spc="-86" dirty="0" smtClean="0">
                <a:latin typeface="Tahoma"/>
                <a:cs typeface="Tahoma"/>
              </a:rPr>
              <a:t> (ex 6-1)</a:t>
            </a:r>
            <a:endParaRPr sz="1634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23348" y="4586887"/>
            <a:ext cx="1305325" cy="10175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1634" spc="-9" dirty="0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86" dirty="0" err="1">
                <a:latin typeface="Tahoma"/>
                <a:cs typeface="Tahoma"/>
              </a:rPr>
              <a:t>d'information</a:t>
            </a:r>
            <a:r>
              <a:rPr sz="1634" spc="-86" dirty="0">
                <a:latin typeface="Times New Roman"/>
                <a:cs typeface="Times New Roman"/>
              </a:rPr>
              <a:t> </a:t>
            </a:r>
            <a:r>
              <a:rPr sz="1634" spc="-9" dirty="0" err="1" smtClean="0">
                <a:latin typeface="Tahoma"/>
                <a:cs typeface="Tahoma"/>
              </a:rPr>
              <a:t>spéciale</a:t>
            </a:r>
            <a:r>
              <a:rPr lang="fr-FR" sz="1634" spc="-9" dirty="0" smtClean="0">
                <a:latin typeface="Tahoma"/>
                <a:cs typeface="Tahoma"/>
              </a:rPr>
              <a:t> (ex 6-3)</a:t>
            </a:r>
            <a:endParaRPr sz="1634" dirty="0">
              <a:latin typeface="Tahoma"/>
              <a:cs typeface="Tahoma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/>
          <a:srcRect b="17247"/>
          <a:stretch/>
        </p:blipFill>
        <p:spPr>
          <a:xfrm>
            <a:off x="1100642" y="600859"/>
            <a:ext cx="3218967" cy="1387384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>
          <a:xfrm>
            <a:off x="5653377" y="2115047"/>
            <a:ext cx="270345" cy="294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26" y="2130585"/>
            <a:ext cx="310923" cy="3109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279" y="3973253"/>
            <a:ext cx="310923" cy="3109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64" y="3977800"/>
            <a:ext cx="31092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375387" y="1938240"/>
            <a:ext cx="2131743" cy="101768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 marR="4611" algn="ctr">
              <a:lnSpc>
                <a:spcPct val="99800"/>
              </a:lnSpc>
              <a:spcBef>
                <a:spcPts val="95"/>
              </a:spcBef>
            </a:pPr>
            <a:r>
              <a:rPr sz="2178" spc="-141" dirty="0">
                <a:cs typeface="Tahoma"/>
              </a:rPr>
              <a:t>Doit</a:t>
            </a:r>
            <a:r>
              <a:rPr sz="2178" spc="-103" dirty="0">
                <a:cs typeface="Times New Roman"/>
              </a:rPr>
              <a:t> </a:t>
            </a:r>
            <a:r>
              <a:rPr sz="2178" spc="-118" dirty="0">
                <a:cs typeface="Tahoma"/>
              </a:rPr>
              <a:t>avoir</a:t>
            </a:r>
            <a:r>
              <a:rPr sz="2178" spc="-113" dirty="0">
                <a:cs typeface="Times New Roman"/>
              </a:rPr>
              <a:t> </a:t>
            </a:r>
            <a:r>
              <a:rPr sz="2178" spc="-18" dirty="0">
                <a:cs typeface="Tahoma"/>
              </a:rPr>
              <a:t>lieu</a:t>
            </a:r>
            <a:r>
              <a:rPr sz="2178" spc="-18" dirty="0">
                <a:cs typeface="Times New Roman"/>
              </a:rPr>
              <a:t> </a:t>
            </a:r>
            <a:r>
              <a:rPr sz="2178" spc="-141" dirty="0">
                <a:cs typeface="Tahoma"/>
              </a:rPr>
              <a:t>hors</a:t>
            </a:r>
            <a:r>
              <a:rPr sz="2178" spc="-109" dirty="0">
                <a:cs typeface="Times New Roman"/>
              </a:rPr>
              <a:t> </a:t>
            </a:r>
            <a:r>
              <a:rPr sz="2178" spc="-163" dirty="0">
                <a:cs typeface="Tahoma"/>
              </a:rPr>
              <a:t>des</a:t>
            </a:r>
            <a:r>
              <a:rPr sz="2178" spc="-113" dirty="0">
                <a:cs typeface="Times New Roman"/>
              </a:rPr>
              <a:t> </a:t>
            </a:r>
            <a:r>
              <a:rPr sz="2178" spc="-9" dirty="0">
                <a:cs typeface="Tahoma"/>
              </a:rPr>
              <a:t>locaux</a:t>
            </a:r>
            <a:r>
              <a:rPr sz="2178" spc="-9" dirty="0">
                <a:cs typeface="Times New Roman"/>
              </a:rPr>
              <a:t> </a:t>
            </a:r>
            <a:r>
              <a:rPr sz="2178" spc="-141" dirty="0">
                <a:cs typeface="Tahoma"/>
              </a:rPr>
              <a:t>ouverts</a:t>
            </a:r>
            <a:r>
              <a:rPr sz="2178" spc="-103" dirty="0">
                <a:cs typeface="Times New Roman"/>
              </a:rPr>
              <a:t> </a:t>
            </a:r>
            <a:r>
              <a:rPr sz="2178" spc="-177" dirty="0">
                <a:cs typeface="Tahoma"/>
              </a:rPr>
              <a:t>au</a:t>
            </a:r>
            <a:r>
              <a:rPr sz="2178" spc="-82" dirty="0">
                <a:cs typeface="Times New Roman"/>
              </a:rPr>
              <a:t> </a:t>
            </a:r>
            <a:r>
              <a:rPr sz="2178" spc="-103" dirty="0">
                <a:cs typeface="Tahoma"/>
              </a:rPr>
              <a:t>public</a:t>
            </a:r>
            <a:endParaRPr sz="2178" dirty="0"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99972" y="3737880"/>
            <a:ext cx="6523745" cy="682532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0950" marR="4611" algn="ctr">
              <a:lnSpc>
                <a:spcPct val="99800"/>
              </a:lnSpc>
              <a:spcBef>
                <a:spcPts val="95"/>
              </a:spcBef>
            </a:pPr>
            <a:r>
              <a:rPr sz="2178" spc="-231" dirty="0">
                <a:cs typeface="Tahoma"/>
              </a:rPr>
              <a:t>Il</a:t>
            </a:r>
            <a:r>
              <a:rPr sz="2178" spc="-82" dirty="0">
                <a:cs typeface="Times New Roman"/>
              </a:rPr>
              <a:t> </a:t>
            </a:r>
            <a:r>
              <a:rPr sz="2178" spc="-141" dirty="0">
                <a:cs typeface="Tahoma"/>
              </a:rPr>
              <a:t>est</a:t>
            </a:r>
            <a:r>
              <a:rPr sz="2178" spc="-86" dirty="0">
                <a:cs typeface="Times New Roman"/>
              </a:rPr>
              <a:t> </a:t>
            </a:r>
            <a:r>
              <a:rPr sz="2178" spc="-154" dirty="0">
                <a:cs typeface="Tahoma"/>
              </a:rPr>
              <a:t>nécessaire</a:t>
            </a:r>
            <a:r>
              <a:rPr sz="2178" spc="-113" dirty="0">
                <a:cs typeface="Times New Roman"/>
              </a:rPr>
              <a:t> </a:t>
            </a:r>
            <a:r>
              <a:rPr sz="2178" spc="-163" dirty="0">
                <a:cs typeface="Tahoma"/>
              </a:rPr>
              <a:t>que</a:t>
            </a:r>
            <a:r>
              <a:rPr sz="2178" spc="-109" dirty="0">
                <a:cs typeface="Times New Roman"/>
              </a:rPr>
              <a:t> </a:t>
            </a:r>
            <a:r>
              <a:rPr sz="2178" spc="-100" dirty="0">
                <a:cs typeface="Tahoma"/>
              </a:rPr>
              <a:t>l’autorité</a:t>
            </a:r>
            <a:r>
              <a:rPr sz="2178" spc="-77" dirty="0">
                <a:cs typeface="Times New Roman"/>
              </a:rPr>
              <a:t> </a:t>
            </a:r>
            <a:r>
              <a:rPr sz="2178" spc="-109" dirty="0">
                <a:cs typeface="Tahoma"/>
              </a:rPr>
              <a:t>territoriale</a:t>
            </a:r>
            <a:r>
              <a:rPr sz="2178" spc="-118" dirty="0">
                <a:cs typeface="Times New Roman"/>
              </a:rPr>
              <a:t> </a:t>
            </a:r>
            <a:r>
              <a:rPr sz="2178" spc="-132" dirty="0">
                <a:cs typeface="Tahoma"/>
              </a:rPr>
              <a:t>et</a:t>
            </a:r>
            <a:r>
              <a:rPr sz="2178" spc="-86" dirty="0">
                <a:cs typeface="Times New Roman"/>
              </a:rPr>
              <a:t> </a:t>
            </a:r>
            <a:r>
              <a:rPr sz="2178" spc="-127" dirty="0">
                <a:cs typeface="Tahoma"/>
              </a:rPr>
              <a:t>les</a:t>
            </a:r>
            <a:r>
              <a:rPr sz="2178" spc="-86" dirty="0">
                <a:cs typeface="Times New Roman"/>
              </a:rPr>
              <a:t> </a:t>
            </a:r>
            <a:r>
              <a:rPr sz="2178" spc="-200" dirty="0">
                <a:cs typeface="Tahoma"/>
              </a:rPr>
              <a:t>OS</a:t>
            </a:r>
            <a:r>
              <a:rPr sz="2178" spc="-91" dirty="0">
                <a:cs typeface="Times New Roman"/>
              </a:rPr>
              <a:t> </a:t>
            </a:r>
            <a:r>
              <a:rPr sz="2178" spc="-23" dirty="0">
                <a:cs typeface="Tahoma"/>
              </a:rPr>
              <a:t>se</a:t>
            </a:r>
            <a:r>
              <a:rPr sz="2178" spc="-23" dirty="0">
                <a:cs typeface="Times New Roman"/>
              </a:rPr>
              <a:t> </a:t>
            </a:r>
            <a:r>
              <a:rPr sz="2178" spc="-136" dirty="0">
                <a:cs typeface="Tahoma"/>
              </a:rPr>
              <a:t>concertent</a:t>
            </a:r>
            <a:r>
              <a:rPr sz="2178" spc="-95" dirty="0">
                <a:cs typeface="Times New Roman"/>
              </a:rPr>
              <a:t> </a:t>
            </a:r>
            <a:r>
              <a:rPr sz="2178" spc="-132" dirty="0">
                <a:cs typeface="Tahoma"/>
              </a:rPr>
              <a:t>pour</a:t>
            </a:r>
            <a:r>
              <a:rPr sz="2178" spc="-100" dirty="0">
                <a:cs typeface="Times New Roman"/>
              </a:rPr>
              <a:t> </a:t>
            </a:r>
            <a:r>
              <a:rPr sz="2178" spc="-113" dirty="0">
                <a:cs typeface="Tahoma"/>
              </a:rPr>
              <a:t>définir</a:t>
            </a:r>
            <a:r>
              <a:rPr sz="2178" spc="-109" dirty="0">
                <a:cs typeface="Times New Roman"/>
              </a:rPr>
              <a:t> </a:t>
            </a:r>
            <a:r>
              <a:rPr sz="2178" spc="-132" dirty="0">
                <a:cs typeface="Tahoma"/>
              </a:rPr>
              <a:t>les</a:t>
            </a:r>
            <a:r>
              <a:rPr sz="2178" spc="-109" dirty="0">
                <a:cs typeface="Times New Roman"/>
              </a:rPr>
              <a:t> </a:t>
            </a:r>
            <a:r>
              <a:rPr sz="2178" spc="-127" dirty="0">
                <a:cs typeface="Tahoma"/>
              </a:rPr>
              <a:t>conditions</a:t>
            </a:r>
            <a:r>
              <a:rPr sz="2178" spc="-68" dirty="0">
                <a:cs typeface="Times New Roman"/>
              </a:rPr>
              <a:t> </a:t>
            </a:r>
            <a:r>
              <a:rPr sz="2178" spc="-159" dirty="0">
                <a:cs typeface="Tahoma"/>
              </a:rPr>
              <a:t>de</a:t>
            </a:r>
            <a:r>
              <a:rPr sz="2178" spc="-100" dirty="0">
                <a:cs typeface="Times New Roman"/>
              </a:rPr>
              <a:t> </a:t>
            </a:r>
            <a:r>
              <a:rPr sz="2178" spc="-163" dirty="0">
                <a:cs typeface="Tahoma"/>
              </a:rPr>
              <a:t>mises</a:t>
            </a:r>
            <a:r>
              <a:rPr sz="2178" spc="-100" dirty="0">
                <a:cs typeface="Times New Roman"/>
              </a:rPr>
              <a:t> </a:t>
            </a:r>
            <a:r>
              <a:rPr sz="2178" spc="-23" dirty="0">
                <a:cs typeface="Tahoma"/>
              </a:rPr>
              <a:t>en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>
                <a:cs typeface="Tahoma"/>
              </a:rPr>
              <a:t>œuvre</a:t>
            </a:r>
            <a:endParaRPr sz="2178" dirty="0"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9000" y="1938240"/>
            <a:ext cx="4485890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lnSpc>
                <a:spcPct val="99900"/>
              </a:lnSpc>
              <a:spcBef>
                <a:spcPts val="91"/>
              </a:spcBef>
            </a:pPr>
            <a:r>
              <a:rPr sz="2178" spc="-208" dirty="0">
                <a:uFill>
                  <a:solidFill>
                    <a:srgbClr val="000000"/>
                  </a:solidFill>
                </a:uFill>
                <a:cs typeface="Tahoma"/>
              </a:rPr>
              <a:t>Ne</a:t>
            </a:r>
            <a:r>
              <a:rPr sz="2178" spc="-91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168" dirty="0">
                <a:uFill>
                  <a:solidFill>
                    <a:srgbClr val="000000"/>
                  </a:solidFill>
                </a:uFill>
                <a:cs typeface="Tahoma"/>
              </a:rPr>
              <a:t>pas</a:t>
            </a:r>
            <a:r>
              <a:rPr sz="2178" spc="-86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123" dirty="0">
                <a:uFill>
                  <a:solidFill>
                    <a:srgbClr val="000000"/>
                  </a:solidFill>
                </a:uFill>
                <a:cs typeface="Tahoma"/>
              </a:rPr>
              <a:t>porter</a:t>
            </a:r>
            <a:r>
              <a:rPr sz="2178" spc="-113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127" dirty="0">
                <a:uFill>
                  <a:solidFill>
                    <a:srgbClr val="000000"/>
                  </a:solidFill>
                </a:uFill>
                <a:cs typeface="Tahoma"/>
              </a:rPr>
              <a:t>atteinte</a:t>
            </a:r>
            <a:r>
              <a:rPr sz="2178" spc="-86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91" dirty="0">
                <a:uFill>
                  <a:solidFill>
                    <a:srgbClr val="000000"/>
                  </a:solidFill>
                </a:uFill>
                <a:cs typeface="Tahoma"/>
              </a:rPr>
              <a:t>au</a:t>
            </a:r>
            <a:r>
              <a:rPr sz="2178" spc="-91" dirty="0">
                <a:cs typeface="Times New Roman"/>
              </a:rPr>
              <a:t> </a:t>
            </a:r>
            <a:r>
              <a:rPr sz="2178" spc="-154" dirty="0">
                <a:uFill>
                  <a:solidFill>
                    <a:srgbClr val="000000"/>
                  </a:solidFill>
                </a:uFill>
                <a:cs typeface="Tahoma"/>
              </a:rPr>
              <a:t>bon</a:t>
            </a:r>
            <a:r>
              <a:rPr sz="2178" spc="-100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141" dirty="0">
                <a:uFill>
                  <a:solidFill>
                    <a:srgbClr val="000000"/>
                  </a:solidFill>
                </a:uFill>
                <a:cs typeface="Tahoma"/>
              </a:rPr>
              <a:t>fonctionnement</a:t>
            </a:r>
            <a:r>
              <a:rPr sz="2178" spc="-59" dirty="0">
                <a:uFill>
                  <a:solidFill>
                    <a:srgbClr val="000000"/>
                  </a:solidFill>
                </a:uFill>
                <a:cs typeface="Times New Roman"/>
              </a:rPr>
              <a:t> </a:t>
            </a:r>
            <a:r>
              <a:rPr sz="2178" spc="-23" dirty="0">
                <a:cs typeface="Tahoma"/>
              </a:rPr>
              <a:t>du</a:t>
            </a:r>
            <a:r>
              <a:rPr sz="2178" spc="-23" dirty="0">
                <a:cs typeface="Times New Roman"/>
              </a:rPr>
              <a:t> </a:t>
            </a:r>
            <a:r>
              <a:rPr sz="2178" spc="-136" dirty="0">
                <a:cs typeface="Tahoma"/>
              </a:rPr>
              <a:t>service</a:t>
            </a:r>
            <a:r>
              <a:rPr sz="2178" spc="-103" dirty="0">
                <a:cs typeface="Times New Roman"/>
              </a:rPr>
              <a:t> </a:t>
            </a:r>
            <a:r>
              <a:rPr sz="2178" spc="-113" dirty="0">
                <a:cs typeface="Tahoma"/>
              </a:rPr>
              <a:t>ni</a:t>
            </a:r>
            <a:r>
              <a:rPr sz="2178" spc="-77" dirty="0">
                <a:cs typeface="Times New Roman"/>
              </a:rPr>
              <a:t> </a:t>
            </a:r>
            <a:r>
              <a:rPr sz="2178" spc="-132" dirty="0">
                <a:cs typeface="Tahoma"/>
              </a:rPr>
              <a:t>entrainer</a:t>
            </a:r>
            <a:r>
              <a:rPr sz="2178" spc="-91" dirty="0">
                <a:cs typeface="Times New Roman"/>
              </a:rPr>
              <a:t> </a:t>
            </a:r>
            <a:r>
              <a:rPr sz="2178" spc="-23" dirty="0">
                <a:cs typeface="Tahoma"/>
              </a:rPr>
              <a:t>une</a:t>
            </a:r>
            <a:r>
              <a:rPr sz="2178" spc="-23" dirty="0">
                <a:cs typeface="Times New Roman"/>
              </a:rPr>
              <a:t> </a:t>
            </a:r>
            <a:r>
              <a:rPr sz="2178" spc="-132" dirty="0">
                <a:cs typeface="Tahoma"/>
              </a:rPr>
              <a:t>réduction</a:t>
            </a:r>
            <a:r>
              <a:rPr sz="2178" spc="-109" dirty="0">
                <a:cs typeface="Times New Roman"/>
              </a:rPr>
              <a:t> </a:t>
            </a:r>
            <a:r>
              <a:rPr sz="2178" spc="-154" dirty="0">
                <a:cs typeface="Tahoma"/>
              </a:rPr>
              <a:t>de</a:t>
            </a:r>
            <a:r>
              <a:rPr sz="2178" spc="-103" dirty="0">
                <a:cs typeface="Times New Roman"/>
              </a:rPr>
              <a:t> </a:t>
            </a:r>
            <a:r>
              <a:rPr sz="2178" spc="-113" dirty="0">
                <a:cs typeface="Tahoma"/>
              </a:rPr>
              <a:t>la</a:t>
            </a:r>
            <a:r>
              <a:rPr sz="2178" spc="-95" dirty="0">
                <a:cs typeface="Times New Roman"/>
              </a:rPr>
              <a:t> </a:t>
            </a:r>
            <a:r>
              <a:rPr sz="2178" spc="-18" dirty="0">
                <a:cs typeface="Tahoma"/>
              </a:rPr>
              <a:t>durée</a:t>
            </a:r>
            <a:r>
              <a:rPr sz="2178" spc="-18" dirty="0">
                <a:cs typeface="Times New Roman"/>
              </a:rPr>
              <a:t> </a:t>
            </a:r>
            <a:r>
              <a:rPr sz="2178" spc="-123" dirty="0">
                <a:cs typeface="Tahoma"/>
              </a:rPr>
              <a:t>d’ouverture</a:t>
            </a:r>
            <a:r>
              <a:rPr sz="2178" spc="-109" dirty="0">
                <a:cs typeface="Times New Roman"/>
              </a:rPr>
              <a:t> </a:t>
            </a:r>
            <a:r>
              <a:rPr sz="2178" spc="-163" dirty="0">
                <a:cs typeface="Tahoma"/>
              </a:rPr>
              <a:t>des</a:t>
            </a:r>
            <a:r>
              <a:rPr sz="2178" spc="-82" dirty="0">
                <a:cs typeface="Times New Roman"/>
              </a:rPr>
              <a:t> </a:t>
            </a:r>
            <a:r>
              <a:rPr sz="2178" spc="-73" dirty="0">
                <a:cs typeface="Tahoma"/>
              </a:rPr>
              <a:t>services</a:t>
            </a:r>
            <a:r>
              <a:rPr sz="2178" spc="-73" dirty="0">
                <a:cs typeface="Times New Roman"/>
              </a:rPr>
              <a:t> </a:t>
            </a:r>
            <a:r>
              <a:rPr sz="2178" spc="-182" dirty="0">
                <a:cs typeface="Tahoma"/>
              </a:rPr>
              <a:t>aux</a:t>
            </a:r>
            <a:r>
              <a:rPr sz="2178" spc="-113" dirty="0">
                <a:cs typeface="Times New Roman"/>
              </a:rPr>
              <a:t> </a:t>
            </a:r>
            <a:r>
              <a:rPr sz="2178" spc="-9" dirty="0">
                <a:cs typeface="Tahoma"/>
              </a:rPr>
              <a:t>publics</a:t>
            </a:r>
            <a:endParaRPr sz="2178" dirty="0"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23975" y="2295549"/>
            <a:ext cx="506570" cy="459313"/>
            <a:chOff x="5114422" y="3843528"/>
            <a:chExt cx="558165" cy="506095"/>
          </a:xfrm>
        </p:grpSpPr>
        <p:sp>
          <p:nvSpPr>
            <p:cNvPr id="21" name="object 21"/>
            <p:cNvSpPr/>
            <p:nvPr/>
          </p:nvSpPr>
          <p:spPr>
            <a:xfrm>
              <a:off x="5128260" y="3855719"/>
              <a:ext cx="532130" cy="481965"/>
            </a:xfrm>
            <a:custGeom>
              <a:avLst/>
              <a:gdLst/>
              <a:ahLst/>
              <a:cxnLst/>
              <a:rect l="l" t="t" r="r" b="b"/>
              <a:pathLst>
                <a:path w="532129" h="481964">
                  <a:moveTo>
                    <a:pt x="532130" y="163068"/>
                  </a:moveTo>
                  <a:lnTo>
                    <a:pt x="342900" y="163068"/>
                  </a:lnTo>
                  <a:lnTo>
                    <a:pt x="342900" y="0"/>
                  </a:lnTo>
                  <a:lnTo>
                    <a:pt x="189230" y="0"/>
                  </a:lnTo>
                  <a:lnTo>
                    <a:pt x="189230" y="163068"/>
                  </a:lnTo>
                  <a:lnTo>
                    <a:pt x="0" y="163068"/>
                  </a:lnTo>
                  <a:lnTo>
                    <a:pt x="0" y="316992"/>
                  </a:lnTo>
                  <a:lnTo>
                    <a:pt x="189230" y="316992"/>
                  </a:lnTo>
                  <a:lnTo>
                    <a:pt x="189230" y="481584"/>
                  </a:lnTo>
                  <a:lnTo>
                    <a:pt x="342900" y="481584"/>
                  </a:lnTo>
                  <a:lnTo>
                    <a:pt x="342900" y="316992"/>
                  </a:lnTo>
                  <a:lnTo>
                    <a:pt x="532130" y="316992"/>
                  </a:lnTo>
                  <a:lnTo>
                    <a:pt x="532130" y="163068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5114422" y="3843528"/>
              <a:ext cx="558165" cy="506095"/>
            </a:xfrm>
            <a:custGeom>
              <a:avLst/>
              <a:gdLst/>
              <a:ahLst/>
              <a:cxnLst/>
              <a:rect l="l" t="t" r="r" b="b"/>
              <a:pathLst>
                <a:path w="558164" h="506095">
                  <a:moveTo>
                    <a:pt x="202692" y="163068"/>
                  </a:moveTo>
                  <a:lnTo>
                    <a:pt x="0" y="163068"/>
                  </a:lnTo>
                  <a:lnTo>
                    <a:pt x="0" y="342900"/>
                  </a:lnTo>
                  <a:lnTo>
                    <a:pt x="13716" y="342900"/>
                  </a:lnTo>
                  <a:lnTo>
                    <a:pt x="13716" y="188976"/>
                  </a:lnTo>
                  <a:lnTo>
                    <a:pt x="25908" y="175260"/>
                  </a:lnTo>
                  <a:lnTo>
                    <a:pt x="25908" y="188976"/>
                  </a:lnTo>
                  <a:lnTo>
                    <a:pt x="190500" y="188976"/>
                  </a:lnTo>
                  <a:lnTo>
                    <a:pt x="190500" y="175260"/>
                  </a:lnTo>
                  <a:lnTo>
                    <a:pt x="202692" y="163068"/>
                  </a:lnTo>
                  <a:close/>
                </a:path>
                <a:path w="558164" h="506095">
                  <a:moveTo>
                    <a:pt x="25908" y="188976"/>
                  </a:moveTo>
                  <a:lnTo>
                    <a:pt x="25908" y="175260"/>
                  </a:lnTo>
                  <a:lnTo>
                    <a:pt x="13716" y="188976"/>
                  </a:lnTo>
                  <a:lnTo>
                    <a:pt x="25908" y="188976"/>
                  </a:lnTo>
                  <a:close/>
                </a:path>
                <a:path w="558164" h="506095">
                  <a:moveTo>
                    <a:pt x="25908" y="316992"/>
                  </a:moveTo>
                  <a:lnTo>
                    <a:pt x="25908" y="188976"/>
                  </a:lnTo>
                  <a:lnTo>
                    <a:pt x="13716" y="188976"/>
                  </a:lnTo>
                  <a:lnTo>
                    <a:pt x="13716" y="316992"/>
                  </a:lnTo>
                  <a:lnTo>
                    <a:pt x="25908" y="316992"/>
                  </a:lnTo>
                  <a:close/>
                </a:path>
                <a:path w="558164" h="506095">
                  <a:moveTo>
                    <a:pt x="214884" y="480060"/>
                  </a:moveTo>
                  <a:lnTo>
                    <a:pt x="214884" y="316992"/>
                  </a:lnTo>
                  <a:lnTo>
                    <a:pt x="13716" y="316992"/>
                  </a:lnTo>
                  <a:lnTo>
                    <a:pt x="25908" y="329184"/>
                  </a:lnTo>
                  <a:lnTo>
                    <a:pt x="25908" y="342900"/>
                  </a:lnTo>
                  <a:lnTo>
                    <a:pt x="190500" y="342900"/>
                  </a:lnTo>
                  <a:lnTo>
                    <a:pt x="190500" y="329184"/>
                  </a:lnTo>
                  <a:lnTo>
                    <a:pt x="202692" y="342900"/>
                  </a:lnTo>
                  <a:lnTo>
                    <a:pt x="202692" y="480060"/>
                  </a:lnTo>
                  <a:lnTo>
                    <a:pt x="214884" y="480060"/>
                  </a:lnTo>
                  <a:close/>
                </a:path>
                <a:path w="558164" h="506095">
                  <a:moveTo>
                    <a:pt x="25908" y="342900"/>
                  </a:moveTo>
                  <a:lnTo>
                    <a:pt x="25908" y="329184"/>
                  </a:lnTo>
                  <a:lnTo>
                    <a:pt x="13716" y="316992"/>
                  </a:lnTo>
                  <a:lnTo>
                    <a:pt x="13716" y="342900"/>
                  </a:lnTo>
                  <a:lnTo>
                    <a:pt x="25908" y="342900"/>
                  </a:lnTo>
                  <a:close/>
                </a:path>
                <a:path w="558164" h="506095">
                  <a:moveTo>
                    <a:pt x="368808" y="163068"/>
                  </a:moveTo>
                  <a:lnTo>
                    <a:pt x="368808" y="0"/>
                  </a:lnTo>
                  <a:lnTo>
                    <a:pt x="190500" y="0"/>
                  </a:lnTo>
                  <a:lnTo>
                    <a:pt x="190500" y="163068"/>
                  </a:lnTo>
                  <a:lnTo>
                    <a:pt x="202692" y="163068"/>
                  </a:lnTo>
                  <a:lnTo>
                    <a:pt x="202692" y="25908"/>
                  </a:lnTo>
                  <a:lnTo>
                    <a:pt x="214884" y="12192"/>
                  </a:lnTo>
                  <a:lnTo>
                    <a:pt x="214884" y="25908"/>
                  </a:lnTo>
                  <a:lnTo>
                    <a:pt x="344424" y="25908"/>
                  </a:lnTo>
                  <a:lnTo>
                    <a:pt x="344424" y="12192"/>
                  </a:lnTo>
                  <a:lnTo>
                    <a:pt x="356616" y="25908"/>
                  </a:lnTo>
                  <a:lnTo>
                    <a:pt x="356616" y="163068"/>
                  </a:lnTo>
                  <a:lnTo>
                    <a:pt x="368808" y="163068"/>
                  </a:lnTo>
                  <a:close/>
                </a:path>
                <a:path w="558164" h="506095">
                  <a:moveTo>
                    <a:pt x="214884" y="188976"/>
                  </a:moveTo>
                  <a:lnTo>
                    <a:pt x="214884" y="25908"/>
                  </a:lnTo>
                  <a:lnTo>
                    <a:pt x="202692" y="25908"/>
                  </a:lnTo>
                  <a:lnTo>
                    <a:pt x="202692" y="163068"/>
                  </a:lnTo>
                  <a:lnTo>
                    <a:pt x="190500" y="175260"/>
                  </a:lnTo>
                  <a:lnTo>
                    <a:pt x="190500" y="188976"/>
                  </a:lnTo>
                  <a:lnTo>
                    <a:pt x="214884" y="188976"/>
                  </a:lnTo>
                  <a:close/>
                </a:path>
                <a:path w="558164" h="506095">
                  <a:moveTo>
                    <a:pt x="202692" y="342900"/>
                  </a:moveTo>
                  <a:lnTo>
                    <a:pt x="190500" y="329184"/>
                  </a:lnTo>
                  <a:lnTo>
                    <a:pt x="190500" y="342900"/>
                  </a:lnTo>
                  <a:lnTo>
                    <a:pt x="202692" y="342900"/>
                  </a:lnTo>
                  <a:close/>
                </a:path>
                <a:path w="558164" h="506095">
                  <a:moveTo>
                    <a:pt x="214884" y="505968"/>
                  </a:moveTo>
                  <a:lnTo>
                    <a:pt x="214884" y="493776"/>
                  </a:lnTo>
                  <a:lnTo>
                    <a:pt x="202692" y="480060"/>
                  </a:lnTo>
                  <a:lnTo>
                    <a:pt x="202692" y="342900"/>
                  </a:lnTo>
                  <a:lnTo>
                    <a:pt x="190500" y="342900"/>
                  </a:lnTo>
                  <a:lnTo>
                    <a:pt x="190500" y="505968"/>
                  </a:lnTo>
                  <a:lnTo>
                    <a:pt x="214884" y="505968"/>
                  </a:lnTo>
                  <a:close/>
                </a:path>
                <a:path w="558164" h="506095">
                  <a:moveTo>
                    <a:pt x="214884" y="25908"/>
                  </a:moveTo>
                  <a:lnTo>
                    <a:pt x="214884" y="12192"/>
                  </a:lnTo>
                  <a:lnTo>
                    <a:pt x="202692" y="25908"/>
                  </a:lnTo>
                  <a:lnTo>
                    <a:pt x="214884" y="25908"/>
                  </a:lnTo>
                  <a:close/>
                </a:path>
                <a:path w="558164" h="506095">
                  <a:moveTo>
                    <a:pt x="356616" y="480060"/>
                  </a:moveTo>
                  <a:lnTo>
                    <a:pt x="202692" y="480060"/>
                  </a:lnTo>
                  <a:lnTo>
                    <a:pt x="214884" y="493776"/>
                  </a:lnTo>
                  <a:lnTo>
                    <a:pt x="214884" y="505968"/>
                  </a:lnTo>
                  <a:lnTo>
                    <a:pt x="344424" y="505968"/>
                  </a:lnTo>
                  <a:lnTo>
                    <a:pt x="344424" y="493776"/>
                  </a:lnTo>
                  <a:lnTo>
                    <a:pt x="356616" y="480060"/>
                  </a:lnTo>
                  <a:close/>
                </a:path>
                <a:path w="558164" h="506095">
                  <a:moveTo>
                    <a:pt x="356616" y="25908"/>
                  </a:moveTo>
                  <a:lnTo>
                    <a:pt x="344424" y="12192"/>
                  </a:lnTo>
                  <a:lnTo>
                    <a:pt x="344424" y="25908"/>
                  </a:lnTo>
                  <a:lnTo>
                    <a:pt x="356616" y="25908"/>
                  </a:lnTo>
                  <a:close/>
                </a:path>
                <a:path w="558164" h="506095">
                  <a:moveTo>
                    <a:pt x="368808" y="188976"/>
                  </a:moveTo>
                  <a:lnTo>
                    <a:pt x="368808" y="175260"/>
                  </a:lnTo>
                  <a:lnTo>
                    <a:pt x="356616" y="163068"/>
                  </a:lnTo>
                  <a:lnTo>
                    <a:pt x="356616" y="25908"/>
                  </a:lnTo>
                  <a:lnTo>
                    <a:pt x="344424" y="25908"/>
                  </a:lnTo>
                  <a:lnTo>
                    <a:pt x="344424" y="188976"/>
                  </a:lnTo>
                  <a:lnTo>
                    <a:pt x="368808" y="188976"/>
                  </a:lnTo>
                  <a:close/>
                </a:path>
                <a:path w="558164" h="506095">
                  <a:moveTo>
                    <a:pt x="545592" y="316992"/>
                  </a:moveTo>
                  <a:lnTo>
                    <a:pt x="344424" y="316992"/>
                  </a:lnTo>
                  <a:lnTo>
                    <a:pt x="344424" y="480060"/>
                  </a:lnTo>
                  <a:lnTo>
                    <a:pt x="356616" y="480060"/>
                  </a:lnTo>
                  <a:lnTo>
                    <a:pt x="356616" y="342900"/>
                  </a:lnTo>
                  <a:lnTo>
                    <a:pt x="368808" y="329184"/>
                  </a:lnTo>
                  <a:lnTo>
                    <a:pt x="368808" y="342900"/>
                  </a:lnTo>
                  <a:lnTo>
                    <a:pt x="533400" y="342900"/>
                  </a:lnTo>
                  <a:lnTo>
                    <a:pt x="533400" y="329184"/>
                  </a:lnTo>
                  <a:lnTo>
                    <a:pt x="545592" y="316992"/>
                  </a:lnTo>
                  <a:close/>
                </a:path>
                <a:path w="558164" h="506095">
                  <a:moveTo>
                    <a:pt x="368808" y="505968"/>
                  </a:moveTo>
                  <a:lnTo>
                    <a:pt x="368808" y="342900"/>
                  </a:lnTo>
                  <a:lnTo>
                    <a:pt x="356616" y="342900"/>
                  </a:lnTo>
                  <a:lnTo>
                    <a:pt x="356616" y="480060"/>
                  </a:lnTo>
                  <a:lnTo>
                    <a:pt x="344424" y="493776"/>
                  </a:lnTo>
                  <a:lnTo>
                    <a:pt x="344424" y="505968"/>
                  </a:lnTo>
                  <a:lnTo>
                    <a:pt x="368808" y="505968"/>
                  </a:lnTo>
                  <a:close/>
                </a:path>
                <a:path w="558164" h="506095">
                  <a:moveTo>
                    <a:pt x="557784" y="342900"/>
                  </a:moveTo>
                  <a:lnTo>
                    <a:pt x="557784" y="163068"/>
                  </a:lnTo>
                  <a:lnTo>
                    <a:pt x="356616" y="163068"/>
                  </a:lnTo>
                  <a:lnTo>
                    <a:pt x="368808" y="175260"/>
                  </a:lnTo>
                  <a:lnTo>
                    <a:pt x="368808" y="188976"/>
                  </a:lnTo>
                  <a:lnTo>
                    <a:pt x="533400" y="188976"/>
                  </a:lnTo>
                  <a:lnTo>
                    <a:pt x="533400" y="175260"/>
                  </a:lnTo>
                  <a:lnTo>
                    <a:pt x="545592" y="188976"/>
                  </a:lnTo>
                  <a:lnTo>
                    <a:pt x="545592" y="342900"/>
                  </a:lnTo>
                  <a:lnTo>
                    <a:pt x="557784" y="342900"/>
                  </a:lnTo>
                  <a:close/>
                </a:path>
                <a:path w="558164" h="506095">
                  <a:moveTo>
                    <a:pt x="368808" y="342900"/>
                  </a:moveTo>
                  <a:lnTo>
                    <a:pt x="368808" y="329184"/>
                  </a:lnTo>
                  <a:lnTo>
                    <a:pt x="356616" y="342900"/>
                  </a:lnTo>
                  <a:lnTo>
                    <a:pt x="368808" y="342900"/>
                  </a:lnTo>
                  <a:close/>
                </a:path>
                <a:path w="558164" h="506095">
                  <a:moveTo>
                    <a:pt x="545592" y="188976"/>
                  </a:moveTo>
                  <a:lnTo>
                    <a:pt x="533400" y="175260"/>
                  </a:lnTo>
                  <a:lnTo>
                    <a:pt x="533400" y="188976"/>
                  </a:lnTo>
                  <a:lnTo>
                    <a:pt x="545592" y="188976"/>
                  </a:lnTo>
                  <a:close/>
                </a:path>
                <a:path w="558164" h="506095">
                  <a:moveTo>
                    <a:pt x="545592" y="316992"/>
                  </a:moveTo>
                  <a:lnTo>
                    <a:pt x="545592" y="188976"/>
                  </a:lnTo>
                  <a:lnTo>
                    <a:pt x="533400" y="188976"/>
                  </a:lnTo>
                  <a:lnTo>
                    <a:pt x="533400" y="316992"/>
                  </a:lnTo>
                  <a:lnTo>
                    <a:pt x="545592" y="316992"/>
                  </a:lnTo>
                  <a:close/>
                </a:path>
                <a:path w="558164" h="506095">
                  <a:moveTo>
                    <a:pt x="545592" y="342900"/>
                  </a:moveTo>
                  <a:lnTo>
                    <a:pt x="545592" y="316992"/>
                  </a:lnTo>
                  <a:lnTo>
                    <a:pt x="533400" y="329184"/>
                  </a:lnTo>
                  <a:lnTo>
                    <a:pt x="533400" y="342900"/>
                  </a:lnTo>
                  <a:lnTo>
                    <a:pt x="545592" y="342900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4" name="object 21"/>
          <p:cNvSpPr/>
          <p:nvPr/>
        </p:nvSpPr>
        <p:spPr>
          <a:xfrm>
            <a:off x="775451" y="68073"/>
            <a:ext cx="2570309" cy="1479945"/>
          </a:xfrm>
          <a:custGeom>
            <a:avLst/>
            <a:gdLst/>
            <a:ahLst/>
            <a:cxnLst/>
            <a:rect l="l" t="t" r="r" b="b"/>
            <a:pathLst>
              <a:path w="2832100" h="1630679">
                <a:moveTo>
                  <a:pt x="2831591" y="1357883"/>
                </a:moveTo>
                <a:lnTo>
                  <a:pt x="2831591" y="271271"/>
                </a:lnTo>
                <a:lnTo>
                  <a:pt x="2827205" y="222633"/>
                </a:lnTo>
                <a:lnTo>
                  <a:pt x="2814566" y="176804"/>
                </a:lnTo>
                <a:lnTo>
                  <a:pt x="2794451" y="134563"/>
                </a:lnTo>
                <a:lnTo>
                  <a:pt x="2767638" y="96687"/>
                </a:lnTo>
                <a:lnTo>
                  <a:pt x="2734904" y="63953"/>
                </a:lnTo>
                <a:lnTo>
                  <a:pt x="2697028" y="37140"/>
                </a:lnTo>
                <a:lnTo>
                  <a:pt x="2654787" y="17025"/>
                </a:lnTo>
                <a:lnTo>
                  <a:pt x="2608958" y="4385"/>
                </a:lnTo>
                <a:lnTo>
                  <a:pt x="2560319" y="0"/>
                </a:lnTo>
                <a:lnTo>
                  <a:pt x="271271" y="0"/>
                </a:lnTo>
                <a:lnTo>
                  <a:pt x="222633" y="4385"/>
                </a:lnTo>
                <a:lnTo>
                  <a:pt x="176804" y="17025"/>
                </a:lnTo>
                <a:lnTo>
                  <a:pt x="134563" y="37140"/>
                </a:lnTo>
                <a:lnTo>
                  <a:pt x="96687" y="63953"/>
                </a:lnTo>
                <a:lnTo>
                  <a:pt x="63953" y="96687"/>
                </a:lnTo>
                <a:lnTo>
                  <a:pt x="37140" y="134563"/>
                </a:lnTo>
                <a:lnTo>
                  <a:pt x="17025" y="176804"/>
                </a:lnTo>
                <a:lnTo>
                  <a:pt x="4385" y="222633"/>
                </a:lnTo>
                <a:lnTo>
                  <a:pt x="0" y="271271"/>
                </a:lnTo>
                <a:lnTo>
                  <a:pt x="0" y="1357883"/>
                </a:lnTo>
                <a:lnTo>
                  <a:pt x="4385" y="1406976"/>
                </a:lnTo>
                <a:lnTo>
                  <a:pt x="17025" y="1453158"/>
                </a:lnTo>
                <a:lnTo>
                  <a:pt x="37140" y="1495664"/>
                </a:lnTo>
                <a:lnTo>
                  <a:pt x="63953" y="1533731"/>
                </a:lnTo>
                <a:lnTo>
                  <a:pt x="96687" y="1566592"/>
                </a:lnTo>
                <a:lnTo>
                  <a:pt x="134563" y="1593483"/>
                </a:lnTo>
                <a:lnTo>
                  <a:pt x="176804" y="1613637"/>
                </a:lnTo>
                <a:lnTo>
                  <a:pt x="222633" y="1626291"/>
                </a:lnTo>
                <a:lnTo>
                  <a:pt x="271271" y="1630679"/>
                </a:lnTo>
                <a:lnTo>
                  <a:pt x="2560319" y="1630679"/>
                </a:lnTo>
                <a:lnTo>
                  <a:pt x="2608958" y="1626291"/>
                </a:lnTo>
                <a:lnTo>
                  <a:pt x="2654787" y="1613637"/>
                </a:lnTo>
                <a:lnTo>
                  <a:pt x="2697028" y="1593483"/>
                </a:lnTo>
                <a:lnTo>
                  <a:pt x="2734904" y="1566592"/>
                </a:lnTo>
                <a:lnTo>
                  <a:pt x="2767638" y="1533731"/>
                </a:lnTo>
                <a:lnTo>
                  <a:pt x="2794451" y="1495664"/>
                </a:lnTo>
                <a:lnTo>
                  <a:pt x="2814566" y="1453158"/>
                </a:lnTo>
                <a:lnTo>
                  <a:pt x="2827205" y="1406976"/>
                </a:lnTo>
                <a:lnTo>
                  <a:pt x="2831591" y="1357883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2"/>
          <p:cNvSpPr txBox="1"/>
          <p:nvPr/>
        </p:nvSpPr>
        <p:spPr>
          <a:xfrm>
            <a:off x="775451" y="525168"/>
            <a:ext cx="2244122" cy="79172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215546" algn="ctr">
              <a:spcBef>
                <a:spcPts val="91"/>
              </a:spcBef>
            </a:pPr>
            <a:r>
              <a:rPr lang="fr-FR" sz="1634" spc="-123" dirty="0" smtClean="0">
                <a:cs typeface="Tahoma"/>
              </a:rPr>
              <a:t>Dispositions communes</a:t>
            </a:r>
            <a:endParaRPr lang="fr-FR" sz="1634" spc="-95" dirty="0">
              <a:cs typeface="Tahoma"/>
            </a:endParaRPr>
          </a:p>
          <a:p>
            <a:pPr marL="11527" marR="4611" indent="215546" algn="ctr">
              <a:spcBef>
                <a:spcPts val="91"/>
              </a:spcBef>
            </a:pPr>
            <a:endParaRPr lang="fr-FR" sz="1634" spc="-163" dirty="0" smtClean="0">
              <a:cs typeface="Tahoma"/>
            </a:endParaRPr>
          </a:p>
          <a:p>
            <a:pPr marL="11527" marR="4611" indent="215546" algn="ctr">
              <a:spcBef>
                <a:spcPts val="91"/>
              </a:spcBef>
            </a:pPr>
            <a:endParaRPr sz="1634" dirty="0"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841" y="5533664"/>
            <a:ext cx="107400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577" marR="117570" indent="-2733514" algn="ctr">
              <a:spcBef>
                <a:spcPts val="1239"/>
              </a:spcBef>
            </a:pPr>
            <a:r>
              <a:rPr lang="fr-FR" dirty="0">
                <a:cs typeface="Calibri"/>
              </a:rPr>
              <a:t>Une</a:t>
            </a:r>
            <a:r>
              <a:rPr lang="fr-FR" spc="-127" dirty="0">
                <a:cs typeface="Times New Roman"/>
              </a:rPr>
              <a:t> </a:t>
            </a:r>
            <a:r>
              <a:rPr lang="fr-FR" dirty="0">
                <a:cs typeface="Calibri"/>
              </a:rPr>
              <a:t>OS</a:t>
            </a:r>
            <a:r>
              <a:rPr lang="fr-FR" spc="-77" dirty="0">
                <a:cs typeface="Times New Roman"/>
              </a:rPr>
              <a:t> </a:t>
            </a:r>
            <a:r>
              <a:rPr lang="fr-FR" dirty="0">
                <a:cs typeface="Calibri"/>
              </a:rPr>
              <a:t>qui</a:t>
            </a:r>
            <a:r>
              <a:rPr lang="fr-FR" spc="-82" dirty="0">
                <a:cs typeface="Times New Roman"/>
              </a:rPr>
              <a:t> </a:t>
            </a:r>
            <a:r>
              <a:rPr lang="fr-FR" dirty="0">
                <a:cs typeface="Calibri"/>
              </a:rPr>
              <a:t>souhaite</a:t>
            </a:r>
            <a:r>
              <a:rPr lang="fr-FR" spc="-77" dirty="0">
                <a:cs typeface="Times New Roman"/>
              </a:rPr>
              <a:t> </a:t>
            </a:r>
            <a:r>
              <a:rPr lang="fr-FR" dirty="0">
                <a:cs typeface="Calibri"/>
              </a:rPr>
              <a:t>tenir</a:t>
            </a:r>
            <a:r>
              <a:rPr lang="fr-FR" spc="-91" dirty="0">
                <a:cs typeface="Times New Roman"/>
              </a:rPr>
              <a:t> </a:t>
            </a:r>
            <a:r>
              <a:rPr lang="fr-FR" dirty="0">
                <a:cs typeface="Calibri"/>
              </a:rPr>
              <a:t>une</a:t>
            </a:r>
            <a:r>
              <a:rPr lang="fr-FR" spc="-77" dirty="0">
                <a:cs typeface="Times New Roman"/>
              </a:rPr>
              <a:t> </a:t>
            </a:r>
            <a:r>
              <a:rPr lang="fr-FR" spc="-9" dirty="0">
                <a:cs typeface="Calibri"/>
              </a:rPr>
              <a:t>réunion</a:t>
            </a:r>
            <a:r>
              <a:rPr lang="fr-FR" spc="-82" dirty="0">
                <a:cs typeface="Times New Roman"/>
              </a:rPr>
              <a:t> </a:t>
            </a:r>
            <a:r>
              <a:rPr lang="fr-FR" spc="-163" dirty="0">
                <a:cs typeface="Tahoma"/>
              </a:rPr>
              <a:t>dans</a:t>
            </a:r>
            <a:r>
              <a:rPr lang="fr-FR" spc="-118" dirty="0">
                <a:cs typeface="Times New Roman"/>
              </a:rPr>
              <a:t> </a:t>
            </a:r>
            <a:r>
              <a:rPr lang="fr-FR" spc="-113" dirty="0">
                <a:cs typeface="Tahoma"/>
              </a:rPr>
              <a:t>l’enceinte</a:t>
            </a:r>
            <a:r>
              <a:rPr lang="fr-FR" spc="-109" dirty="0">
                <a:cs typeface="Times New Roman"/>
              </a:rPr>
              <a:t> </a:t>
            </a:r>
            <a:r>
              <a:rPr lang="fr-FR" spc="-23" dirty="0" smtClean="0">
                <a:cs typeface="Tahoma"/>
              </a:rPr>
              <a:t>du</a:t>
            </a:r>
            <a:r>
              <a:rPr lang="fr-FR" spc="-23" dirty="0" smtClean="0">
                <a:cs typeface="Times New Roman"/>
              </a:rPr>
              <a:t> </a:t>
            </a:r>
            <a:r>
              <a:rPr lang="fr-FR" spc="-27" dirty="0" smtClean="0">
                <a:cs typeface="Tahoma"/>
              </a:rPr>
              <a:t>bâtiment adresse sa demande à l’autorité territoriale </a:t>
            </a:r>
          </a:p>
          <a:p>
            <a:pPr marL="2858577" marR="117570" indent="-2733514" algn="ctr">
              <a:spcBef>
                <a:spcPts val="1239"/>
              </a:spcBef>
            </a:pPr>
            <a:r>
              <a:rPr lang="fr-FR" b="1" spc="-27" dirty="0" smtClean="0">
                <a:cs typeface="Tahoma"/>
              </a:rPr>
              <a:t>une semaine avant</a:t>
            </a:r>
            <a:endParaRPr lang="fr-FR" b="1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6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16027" y="1990021"/>
            <a:ext cx="3642548" cy="44194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800" b="1" dirty="0">
                <a:cs typeface="Calibri"/>
              </a:rPr>
              <a:t>En</a:t>
            </a:r>
            <a:r>
              <a:rPr sz="2800" b="1" spc="-82" dirty="0">
                <a:cs typeface="Times New Roman"/>
              </a:rPr>
              <a:t> </a:t>
            </a:r>
            <a:r>
              <a:rPr sz="2800" b="1" dirty="0">
                <a:cs typeface="Calibri"/>
              </a:rPr>
              <a:t>cas</a:t>
            </a:r>
            <a:r>
              <a:rPr sz="2800" b="1" spc="-91" dirty="0">
                <a:cs typeface="Times New Roman"/>
              </a:rPr>
              <a:t> </a:t>
            </a:r>
            <a:r>
              <a:rPr sz="2800" b="1" spc="-9" dirty="0">
                <a:cs typeface="Calibri"/>
              </a:rPr>
              <a:t>d’impossibilité</a:t>
            </a:r>
            <a:endParaRPr sz="2800" b="1" dirty="0"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3608" y="2935390"/>
            <a:ext cx="4369130" cy="87283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0950" marR="4611" algn="ctr">
              <a:spcBef>
                <a:spcPts val="86"/>
              </a:spcBef>
            </a:pPr>
            <a:r>
              <a:rPr sz="2800" dirty="0">
                <a:cs typeface="Calibri"/>
              </a:rPr>
              <a:t>Dans</a:t>
            </a:r>
            <a:r>
              <a:rPr sz="2800" spc="-95" dirty="0">
                <a:cs typeface="Times New Roman"/>
              </a:rPr>
              <a:t> </a:t>
            </a:r>
            <a:r>
              <a:rPr sz="2800" dirty="0">
                <a:cs typeface="Calibri"/>
              </a:rPr>
              <a:t>les</a:t>
            </a:r>
            <a:r>
              <a:rPr sz="2800" spc="-109" dirty="0">
                <a:cs typeface="Times New Roman"/>
              </a:rPr>
              <a:t> </a:t>
            </a:r>
            <a:r>
              <a:rPr sz="2800" dirty="0">
                <a:cs typeface="Calibri"/>
              </a:rPr>
              <a:t>locaux</a:t>
            </a:r>
            <a:r>
              <a:rPr sz="2800" spc="-100" dirty="0">
                <a:cs typeface="Times New Roman"/>
              </a:rPr>
              <a:t> </a:t>
            </a:r>
            <a:r>
              <a:rPr sz="2800" spc="-23" dirty="0">
                <a:cs typeface="Calibri"/>
              </a:rPr>
              <a:t>mis</a:t>
            </a:r>
            <a:r>
              <a:rPr sz="2800" spc="-23" dirty="0">
                <a:cs typeface="Times New Roman"/>
              </a:rPr>
              <a:t> </a:t>
            </a:r>
            <a:r>
              <a:rPr sz="2800" dirty="0">
                <a:cs typeface="Calibri"/>
              </a:rPr>
              <a:t>à</a:t>
            </a:r>
            <a:r>
              <a:rPr sz="2800" spc="-109" dirty="0">
                <a:cs typeface="Times New Roman"/>
              </a:rPr>
              <a:t> </a:t>
            </a:r>
            <a:r>
              <a:rPr sz="2800" dirty="0">
                <a:cs typeface="Calibri"/>
              </a:rPr>
              <a:t>la</a:t>
            </a:r>
            <a:r>
              <a:rPr sz="2800" spc="-118" dirty="0">
                <a:cs typeface="Times New Roman"/>
              </a:rPr>
              <a:t> </a:t>
            </a:r>
            <a:r>
              <a:rPr sz="2800" dirty="0">
                <a:cs typeface="Calibri"/>
              </a:rPr>
              <a:t>disposition</a:t>
            </a:r>
            <a:r>
              <a:rPr sz="2800" spc="-64" dirty="0">
                <a:cs typeface="Times New Roman"/>
              </a:rPr>
              <a:t> </a:t>
            </a:r>
            <a:r>
              <a:rPr sz="2800" spc="-23" dirty="0">
                <a:cs typeface="Calibri"/>
              </a:rPr>
              <a:t>des</a:t>
            </a:r>
            <a:r>
              <a:rPr sz="2800" spc="-23" dirty="0">
                <a:cs typeface="Times New Roman"/>
              </a:rPr>
              <a:t> </a:t>
            </a:r>
            <a:r>
              <a:rPr sz="2800" spc="-23" dirty="0">
                <a:cs typeface="Calibri"/>
              </a:rPr>
              <a:t>OS</a:t>
            </a:r>
            <a:endParaRPr sz="2800" dirty="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0896" y="1990021"/>
            <a:ext cx="2064547" cy="44194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800" b="1" dirty="0">
                <a:cs typeface="Calibri"/>
              </a:rPr>
              <a:t>En</a:t>
            </a:r>
            <a:r>
              <a:rPr sz="2800" b="1" spc="-68" dirty="0">
                <a:cs typeface="Times New Roman"/>
              </a:rPr>
              <a:t> </a:t>
            </a:r>
            <a:r>
              <a:rPr sz="2800" b="1" spc="-9" dirty="0">
                <a:cs typeface="Calibri"/>
              </a:rPr>
              <a:t>principe</a:t>
            </a:r>
            <a:endParaRPr sz="2800" b="1" dirty="0"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164" y="3007641"/>
            <a:ext cx="3778702" cy="87283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0950" marR="4611" algn="ctr">
              <a:spcBef>
                <a:spcPts val="86"/>
              </a:spcBef>
            </a:pPr>
            <a:r>
              <a:rPr sz="2800" dirty="0">
                <a:cs typeface="Calibri"/>
              </a:rPr>
              <a:t>Dans</a:t>
            </a:r>
            <a:r>
              <a:rPr sz="2800" spc="-86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l'enceinte</a:t>
            </a:r>
            <a:r>
              <a:rPr sz="2800" spc="-95" dirty="0">
                <a:cs typeface="Times New Roman"/>
              </a:rPr>
              <a:t> </a:t>
            </a:r>
            <a:r>
              <a:rPr sz="2800" spc="-23" dirty="0">
                <a:cs typeface="Calibri"/>
              </a:rPr>
              <a:t>des</a:t>
            </a:r>
            <a:r>
              <a:rPr sz="2800" spc="-23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bâtiments</a:t>
            </a:r>
            <a:r>
              <a:rPr sz="2800" spc="-9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administratifs</a:t>
            </a:r>
            <a:endParaRPr sz="2800" dirty="0"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5498" y="324274"/>
            <a:ext cx="5296220" cy="8734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sz="2800" spc="-9" dirty="0">
                <a:cs typeface="Calibri"/>
              </a:rPr>
              <a:t>Cette</a:t>
            </a:r>
            <a:r>
              <a:rPr sz="2800" spc="-118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réunion</a:t>
            </a:r>
            <a:r>
              <a:rPr sz="2800" spc="-95" dirty="0">
                <a:cs typeface="Times New Roman"/>
              </a:rPr>
              <a:t> </a:t>
            </a:r>
            <a:r>
              <a:rPr sz="2800" dirty="0">
                <a:cs typeface="Calibri"/>
              </a:rPr>
              <a:t>peut</a:t>
            </a:r>
            <a:r>
              <a:rPr sz="2800" spc="-100" dirty="0">
                <a:cs typeface="Times New Roman"/>
              </a:rPr>
              <a:t> </a:t>
            </a:r>
            <a:r>
              <a:rPr sz="2800" dirty="0">
                <a:cs typeface="Calibri"/>
              </a:rPr>
              <a:t>être</a:t>
            </a:r>
            <a:r>
              <a:rPr sz="2800" spc="-109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organisée</a:t>
            </a:r>
            <a:r>
              <a:rPr sz="2800" spc="-100" dirty="0">
                <a:cs typeface="Times New Roman"/>
              </a:rPr>
              <a:t> </a:t>
            </a:r>
            <a:r>
              <a:rPr sz="2800" dirty="0">
                <a:cs typeface="Calibri"/>
              </a:rPr>
              <a:t>par</a:t>
            </a:r>
            <a:r>
              <a:rPr sz="2800" spc="-100" dirty="0">
                <a:cs typeface="Times New Roman"/>
              </a:rPr>
              <a:t> </a:t>
            </a:r>
            <a:r>
              <a:rPr sz="2800" b="1" dirty="0" err="1">
                <a:cs typeface="Calibri"/>
              </a:rPr>
              <a:t>toute</a:t>
            </a:r>
            <a:r>
              <a:rPr sz="2800" b="1" spc="-109" dirty="0">
                <a:cs typeface="Times New Roman"/>
              </a:rPr>
              <a:t> </a:t>
            </a:r>
            <a:r>
              <a:rPr lang="fr-FR" sz="2800" b="1" spc="-109" dirty="0" smtClean="0">
                <a:cs typeface="Times New Roman"/>
              </a:rPr>
              <a:t>o</a:t>
            </a:r>
            <a:r>
              <a:rPr lang="fr-FR" sz="2800" b="1" spc="-23" dirty="0" smtClean="0">
                <a:cs typeface="Calibri"/>
              </a:rPr>
              <a:t>rganisation syndicale</a:t>
            </a:r>
            <a:endParaRPr sz="2800" b="1" dirty="0">
              <a:cs typeface="Calibri"/>
            </a:endParaRPr>
          </a:p>
        </p:txBody>
      </p:sp>
      <p:sp>
        <p:nvSpPr>
          <p:cNvPr id="26" name="object 19"/>
          <p:cNvSpPr/>
          <p:nvPr/>
        </p:nvSpPr>
        <p:spPr>
          <a:xfrm>
            <a:off x="1006222" y="81843"/>
            <a:ext cx="2509221" cy="1479945"/>
          </a:xfrm>
          <a:custGeom>
            <a:avLst/>
            <a:gdLst/>
            <a:ahLst/>
            <a:cxnLst/>
            <a:rect l="l" t="t" r="r" b="b"/>
            <a:pathLst>
              <a:path w="2764790" h="1630679">
                <a:moveTo>
                  <a:pt x="2764535" y="1359407"/>
                </a:moveTo>
                <a:lnTo>
                  <a:pt x="2764535" y="272795"/>
                </a:lnTo>
                <a:lnTo>
                  <a:pt x="2760149" y="223703"/>
                </a:lnTo>
                <a:lnTo>
                  <a:pt x="2747510" y="177521"/>
                </a:lnTo>
                <a:lnTo>
                  <a:pt x="2727395" y="135015"/>
                </a:lnTo>
                <a:lnTo>
                  <a:pt x="2700582" y="96948"/>
                </a:lnTo>
                <a:lnTo>
                  <a:pt x="2667848" y="64087"/>
                </a:lnTo>
                <a:lnTo>
                  <a:pt x="2629972" y="37196"/>
                </a:lnTo>
                <a:lnTo>
                  <a:pt x="2587731" y="17042"/>
                </a:lnTo>
                <a:lnTo>
                  <a:pt x="2541902" y="4388"/>
                </a:lnTo>
                <a:lnTo>
                  <a:pt x="2493263" y="0"/>
                </a:lnTo>
                <a:lnTo>
                  <a:pt x="272795" y="0"/>
                </a:lnTo>
                <a:lnTo>
                  <a:pt x="223703" y="4388"/>
                </a:lnTo>
                <a:lnTo>
                  <a:pt x="177521" y="17042"/>
                </a:lnTo>
                <a:lnTo>
                  <a:pt x="135015" y="37196"/>
                </a:lnTo>
                <a:lnTo>
                  <a:pt x="96948" y="64087"/>
                </a:lnTo>
                <a:lnTo>
                  <a:pt x="64087" y="96948"/>
                </a:lnTo>
                <a:lnTo>
                  <a:pt x="37196" y="135015"/>
                </a:lnTo>
                <a:lnTo>
                  <a:pt x="17042" y="177521"/>
                </a:lnTo>
                <a:lnTo>
                  <a:pt x="4388" y="223703"/>
                </a:lnTo>
                <a:lnTo>
                  <a:pt x="0" y="272795"/>
                </a:lnTo>
                <a:lnTo>
                  <a:pt x="0" y="1359407"/>
                </a:lnTo>
                <a:lnTo>
                  <a:pt x="4388" y="1408046"/>
                </a:lnTo>
                <a:lnTo>
                  <a:pt x="17042" y="1453875"/>
                </a:lnTo>
                <a:lnTo>
                  <a:pt x="37196" y="1496116"/>
                </a:lnTo>
                <a:lnTo>
                  <a:pt x="64087" y="1533992"/>
                </a:lnTo>
                <a:lnTo>
                  <a:pt x="96948" y="1566726"/>
                </a:lnTo>
                <a:lnTo>
                  <a:pt x="135015" y="1593539"/>
                </a:lnTo>
                <a:lnTo>
                  <a:pt x="177521" y="1613654"/>
                </a:lnTo>
                <a:lnTo>
                  <a:pt x="223703" y="1626294"/>
                </a:lnTo>
                <a:lnTo>
                  <a:pt x="272795" y="1630679"/>
                </a:lnTo>
                <a:lnTo>
                  <a:pt x="2493263" y="1630679"/>
                </a:lnTo>
                <a:lnTo>
                  <a:pt x="2541902" y="1626294"/>
                </a:lnTo>
                <a:lnTo>
                  <a:pt x="2587731" y="1613654"/>
                </a:lnTo>
                <a:lnTo>
                  <a:pt x="2629972" y="1593539"/>
                </a:lnTo>
                <a:lnTo>
                  <a:pt x="2667848" y="1566726"/>
                </a:lnTo>
                <a:lnTo>
                  <a:pt x="2700582" y="1533992"/>
                </a:lnTo>
                <a:lnTo>
                  <a:pt x="2727395" y="1496116"/>
                </a:lnTo>
                <a:lnTo>
                  <a:pt x="2747510" y="1453875"/>
                </a:lnTo>
                <a:lnTo>
                  <a:pt x="2760149" y="1408046"/>
                </a:lnTo>
                <a:lnTo>
                  <a:pt x="2764535" y="1359407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7" name="object 20"/>
          <p:cNvSpPr txBox="1"/>
          <p:nvPr/>
        </p:nvSpPr>
        <p:spPr>
          <a:xfrm>
            <a:off x="1198590" y="225049"/>
            <a:ext cx="2102928" cy="85545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576" algn="ctr">
              <a:spcBef>
                <a:spcPts val="91"/>
              </a:spcBef>
            </a:pPr>
            <a:r>
              <a:rPr spc="-123" dirty="0">
                <a:cs typeface="Tahoma"/>
              </a:rPr>
              <a:t>Les</a:t>
            </a:r>
            <a:r>
              <a:rPr spc="-59" dirty="0">
                <a:cs typeface="Times New Roman"/>
              </a:rPr>
              <a:t> </a:t>
            </a:r>
            <a:r>
              <a:rPr spc="-9" dirty="0">
                <a:cs typeface="Tahoma"/>
              </a:rPr>
              <a:t>réunions</a:t>
            </a:r>
            <a:r>
              <a:rPr spc="-9" dirty="0">
                <a:cs typeface="Times New Roman"/>
              </a:rPr>
              <a:t> </a:t>
            </a:r>
            <a:r>
              <a:rPr spc="-100" dirty="0">
                <a:cs typeface="Tahoma"/>
              </a:rPr>
              <a:t>statutaires</a:t>
            </a:r>
            <a:r>
              <a:rPr spc="-23" dirty="0">
                <a:cs typeface="Times New Roman"/>
              </a:rPr>
              <a:t> </a:t>
            </a:r>
            <a:r>
              <a:rPr spc="-23" dirty="0">
                <a:cs typeface="Tahoma"/>
              </a:rPr>
              <a:t>ou</a:t>
            </a:r>
            <a:r>
              <a:rPr spc="-23" dirty="0">
                <a:cs typeface="Times New Roman"/>
              </a:rPr>
              <a:t> </a:t>
            </a:r>
            <a:r>
              <a:rPr spc="-91" dirty="0" err="1">
                <a:cs typeface="Tahoma"/>
              </a:rPr>
              <a:t>d’informations</a:t>
            </a:r>
            <a:r>
              <a:rPr spc="-18" dirty="0">
                <a:cs typeface="Times New Roman"/>
              </a:rPr>
              <a:t> </a:t>
            </a:r>
            <a:endParaRPr lang="fr-FR" spc="-18" dirty="0" smtClean="0">
              <a:cs typeface="Times New Roman"/>
            </a:endParaRPr>
          </a:p>
          <a:p>
            <a:pPr marL="10950" marR="4611" indent="576" algn="ctr">
              <a:spcBef>
                <a:spcPts val="91"/>
              </a:spcBef>
            </a:pPr>
            <a:r>
              <a:rPr spc="-100" dirty="0" smtClean="0">
                <a:cs typeface="Tahoma"/>
              </a:rPr>
              <a:t>(</a:t>
            </a:r>
            <a:r>
              <a:rPr lang="fr-FR" spc="-100" dirty="0" smtClean="0">
                <a:cs typeface="Tahoma"/>
              </a:rPr>
              <a:t>ex art.5)</a:t>
            </a:r>
            <a:endParaRPr lang="fr-FR" spc="-100" dirty="0">
              <a:cs typeface="Tahoma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1083327" y="4240704"/>
            <a:ext cx="3366125" cy="441944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409767" marR="4611" indent="-398818">
              <a:spcBef>
                <a:spcPts val="86"/>
              </a:spcBef>
            </a:pPr>
            <a:r>
              <a:rPr sz="2800" dirty="0">
                <a:cs typeface="Calibri"/>
              </a:rPr>
              <a:t>En</a:t>
            </a:r>
            <a:r>
              <a:rPr sz="2800" spc="-123" dirty="0">
                <a:cs typeface="Times New Roman"/>
              </a:rPr>
              <a:t> </a:t>
            </a:r>
            <a:r>
              <a:rPr sz="2800" dirty="0">
                <a:cs typeface="Calibri"/>
              </a:rPr>
              <a:t>dehors</a:t>
            </a:r>
            <a:r>
              <a:rPr sz="2800" spc="-103" dirty="0">
                <a:cs typeface="Times New Roman"/>
              </a:rPr>
              <a:t> </a:t>
            </a:r>
            <a:r>
              <a:rPr sz="2800" spc="-23" dirty="0">
                <a:cs typeface="Calibri"/>
              </a:rPr>
              <a:t>du</a:t>
            </a:r>
            <a:r>
              <a:rPr sz="2800" spc="-23" dirty="0">
                <a:cs typeface="Times New Roman"/>
              </a:rPr>
              <a:t> </a:t>
            </a:r>
            <a:r>
              <a:rPr sz="2800" spc="-9" dirty="0">
                <a:cs typeface="Calibri"/>
              </a:rPr>
              <a:t>service</a:t>
            </a:r>
            <a:endParaRPr sz="2800" dirty="0"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3608" y="4200066"/>
            <a:ext cx="4807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768" marR="4611" indent="-583818">
              <a:spcBef>
                <a:spcPts val="86"/>
              </a:spcBef>
            </a:pPr>
            <a:r>
              <a:rPr lang="fr-FR" sz="2800" spc="-9" dirty="0">
                <a:cs typeface="Calibri"/>
              </a:rPr>
              <a:t>Pendant</a:t>
            </a:r>
            <a:r>
              <a:rPr lang="fr-FR" sz="2800" spc="-86" dirty="0">
                <a:cs typeface="Times New Roman"/>
              </a:rPr>
              <a:t> </a:t>
            </a:r>
            <a:r>
              <a:rPr lang="fr-FR" sz="2800" dirty="0">
                <a:cs typeface="Calibri"/>
              </a:rPr>
              <a:t>les</a:t>
            </a:r>
            <a:r>
              <a:rPr lang="fr-FR" sz="2800" spc="-103" dirty="0">
                <a:cs typeface="Times New Roman"/>
              </a:rPr>
              <a:t> </a:t>
            </a:r>
            <a:r>
              <a:rPr lang="fr-FR" sz="2800" spc="-9" dirty="0">
                <a:cs typeface="Calibri"/>
              </a:rPr>
              <a:t>heures</a:t>
            </a:r>
            <a:r>
              <a:rPr lang="fr-FR" sz="2800" spc="-9" dirty="0">
                <a:cs typeface="Times New Roman"/>
              </a:rPr>
              <a:t> </a:t>
            </a:r>
            <a:r>
              <a:rPr lang="fr-FR" sz="2800" dirty="0">
                <a:cs typeface="Calibri"/>
              </a:rPr>
              <a:t>de</a:t>
            </a:r>
            <a:r>
              <a:rPr lang="fr-FR" sz="2800" spc="-68" dirty="0">
                <a:cs typeface="Times New Roman"/>
              </a:rPr>
              <a:t> </a:t>
            </a:r>
            <a:r>
              <a:rPr lang="fr-FR" sz="2800" spc="-9" dirty="0">
                <a:cs typeface="Calibri"/>
              </a:rPr>
              <a:t>service</a:t>
            </a:r>
            <a:endParaRPr lang="fr-FR" sz="2800" dirty="0">
              <a:cs typeface="Calibri"/>
            </a:endParaRPr>
          </a:p>
        </p:txBody>
      </p:sp>
      <p:sp>
        <p:nvSpPr>
          <p:cNvPr id="24" name="object 28"/>
          <p:cNvSpPr txBox="1"/>
          <p:nvPr/>
        </p:nvSpPr>
        <p:spPr>
          <a:xfrm>
            <a:off x="6126992" y="4723286"/>
            <a:ext cx="6065008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55593" marR="4611" indent="-344643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Seulement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pour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agents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qui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ne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sont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pas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en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service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ou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qui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bénéficient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d’une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ASA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en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vertu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l’article</a:t>
            </a:r>
            <a:r>
              <a:rPr sz="1634" spc="-32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16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32" dirty="0">
                <a:latin typeface="Calibri"/>
                <a:cs typeface="Calibri"/>
              </a:rPr>
              <a:t>décr.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n°85-</a:t>
            </a:r>
            <a:r>
              <a:rPr sz="1634" dirty="0">
                <a:latin typeface="Calibri"/>
                <a:cs typeface="Calibri"/>
              </a:rPr>
              <a:t>397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3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avril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1985</a:t>
            </a:r>
            <a:endParaRPr sz="163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4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4"/>
          <p:cNvSpPr/>
          <p:nvPr/>
        </p:nvSpPr>
        <p:spPr>
          <a:xfrm>
            <a:off x="1686505" y="2687546"/>
            <a:ext cx="3637622" cy="1051176"/>
          </a:xfrm>
          <a:custGeom>
            <a:avLst/>
            <a:gdLst/>
            <a:ahLst/>
            <a:cxnLst/>
            <a:rect l="l" t="t" r="r" b="b"/>
            <a:pathLst>
              <a:path w="4008120" h="1158240">
                <a:moveTo>
                  <a:pt x="4008119" y="966215"/>
                </a:moveTo>
                <a:lnTo>
                  <a:pt x="4008119" y="192023"/>
                </a:lnTo>
                <a:lnTo>
                  <a:pt x="4002996" y="147796"/>
                </a:lnTo>
                <a:lnTo>
                  <a:pt x="3988410" y="107302"/>
                </a:lnTo>
                <a:lnTo>
                  <a:pt x="3965532" y="71659"/>
                </a:lnTo>
                <a:lnTo>
                  <a:pt x="3935536" y="41987"/>
                </a:lnTo>
                <a:lnTo>
                  <a:pt x="3899596" y="19407"/>
                </a:lnTo>
                <a:lnTo>
                  <a:pt x="3858883" y="5038"/>
                </a:lnTo>
                <a:lnTo>
                  <a:pt x="3814571" y="0"/>
                </a:lnTo>
                <a:lnTo>
                  <a:pt x="193547" y="0"/>
                </a:lnTo>
                <a:lnTo>
                  <a:pt x="149236" y="5038"/>
                </a:lnTo>
                <a:lnTo>
                  <a:pt x="108523" y="19407"/>
                </a:lnTo>
                <a:lnTo>
                  <a:pt x="72583" y="41987"/>
                </a:lnTo>
                <a:lnTo>
                  <a:pt x="42587" y="71659"/>
                </a:lnTo>
                <a:lnTo>
                  <a:pt x="19709" y="107302"/>
                </a:lnTo>
                <a:lnTo>
                  <a:pt x="5122" y="147796"/>
                </a:lnTo>
                <a:lnTo>
                  <a:pt x="0" y="192023"/>
                </a:lnTo>
                <a:lnTo>
                  <a:pt x="0" y="966215"/>
                </a:lnTo>
                <a:lnTo>
                  <a:pt x="5122" y="1010443"/>
                </a:lnTo>
                <a:lnTo>
                  <a:pt x="19709" y="1050937"/>
                </a:lnTo>
                <a:lnTo>
                  <a:pt x="42587" y="1086580"/>
                </a:lnTo>
                <a:lnTo>
                  <a:pt x="72583" y="1116252"/>
                </a:lnTo>
                <a:lnTo>
                  <a:pt x="108523" y="1138832"/>
                </a:lnTo>
                <a:lnTo>
                  <a:pt x="149236" y="1153201"/>
                </a:lnTo>
                <a:lnTo>
                  <a:pt x="193547" y="1158239"/>
                </a:lnTo>
                <a:lnTo>
                  <a:pt x="3814571" y="1158239"/>
                </a:lnTo>
                <a:lnTo>
                  <a:pt x="3858883" y="1153201"/>
                </a:lnTo>
                <a:lnTo>
                  <a:pt x="3899596" y="1138832"/>
                </a:lnTo>
                <a:lnTo>
                  <a:pt x="3935536" y="1116252"/>
                </a:lnTo>
                <a:lnTo>
                  <a:pt x="3965532" y="1086580"/>
                </a:lnTo>
                <a:lnTo>
                  <a:pt x="3988410" y="1050937"/>
                </a:lnTo>
                <a:lnTo>
                  <a:pt x="4002996" y="1010443"/>
                </a:lnTo>
                <a:lnTo>
                  <a:pt x="4008119" y="96621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4"/>
          <p:cNvSpPr/>
          <p:nvPr/>
        </p:nvSpPr>
        <p:spPr>
          <a:xfrm>
            <a:off x="7613792" y="2678497"/>
            <a:ext cx="3637622" cy="1051176"/>
          </a:xfrm>
          <a:custGeom>
            <a:avLst/>
            <a:gdLst/>
            <a:ahLst/>
            <a:cxnLst/>
            <a:rect l="l" t="t" r="r" b="b"/>
            <a:pathLst>
              <a:path w="4008120" h="1158240">
                <a:moveTo>
                  <a:pt x="4008119" y="966215"/>
                </a:moveTo>
                <a:lnTo>
                  <a:pt x="4008119" y="192023"/>
                </a:lnTo>
                <a:lnTo>
                  <a:pt x="4002996" y="147796"/>
                </a:lnTo>
                <a:lnTo>
                  <a:pt x="3988410" y="107302"/>
                </a:lnTo>
                <a:lnTo>
                  <a:pt x="3965532" y="71659"/>
                </a:lnTo>
                <a:lnTo>
                  <a:pt x="3935536" y="41987"/>
                </a:lnTo>
                <a:lnTo>
                  <a:pt x="3899596" y="19407"/>
                </a:lnTo>
                <a:lnTo>
                  <a:pt x="3858883" y="5038"/>
                </a:lnTo>
                <a:lnTo>
                  <a:pt x="3814571" y="0"/>
                </a:lnTo>
                <a:lnTo>
                  <a:pt x="193547" y="0"/>
                </a:lnTo>
                <a:lnTo>
                  <a:pt x="149236" y="5038"/>
                </a:lnTo>
                <a:lnTo>
                  <a:pt x="108523" y="19407"/>
                </a:lnTo>
                <a:lnTo>
                  <a:pt x="72583" y="41987"/>
                </a:lnTo>
                <a:lnTo>
                  <a:pt x="42587" y="71659"/>
                </a:lnTo>
                <a:lnTo>
                  <a:pt x="19709" y="107302"/>
                </a:lnTo>
                <a:lnTo>
                  <a:pt x="5122" y="147796"/>
                </a:lnTo>
                <a:lnTo>
                  <a:pt x="0" y="192023"/>
                </a:lnTo>
                <a:lnTo>
                  <a:pt x="0" y="966215"/>
                </a:lnTo>
                <a:lnTo>
                  <a:pt x="5122" y="1010443"/>
                </a:lnTo>
                <a:lnTo>
                  <a:pt x="19709" y="1050937"/>
                </a:lnTo>
                <a:lnTo>
                  <a:pt x="42587" y="1086580"/>
                </a:lnTo>
                <a:lnTo>
                  <a:pt x="72583" y="1116252"/>
                </a:lnTo>
                <a:lnTo>
                  <a:pt x="108523" y="1138832"/>
                </a:lnTo>
                <a:lnTo>
                  <a:pt x="149236" y="1153201"/>
                </a:lnTo>
                <a:lnTo>
                  <a:pt x="193547" y="1158239"/>
                </a:lnTo>
                <a:lnTo>
                  <a:pt x="3814571" y="1158239"/>
                </a:lnTo>
                <a:lnTo>
                  <a:pt x="3858883" y="1153201"/>
                </a:lnTo>
                <a:lnTo>
                  <a:pt x="3899596" y="1138832"/>
                </a:lnTo>
                <a:lnTo>
                  <a:pt x="3935536" y="1116252"/>
                </a:lnTo>
                <a:lnTo>
                  <a:pt x="3965532" y="1086580"/>
                </a:lnTo>
                <a:lnTo>
                  <a:pt x="3988410" y="1050937"/>
                </a:lnTo>
                <a:lnTo>
                  <a:pt x="4002996" y="1010443"/>
                </a:lnTo>
                <a:lnTo>
                  <a:pt x="4008119" y="96621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3090991" y="466844"/>
            <a:ext cx="7213899" cy="8734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algn="ctr">
              <a:spcBef>
                <a:spcPts val="91"/>
              </a:spcBef>
            </a:pPr>
            <a:r>
              <a:rPr sz="2800" spc="-18" dirty="0">
                <a:latin typeface="Calibri"/>
                <a:cs typeface="Calibri"/>
              </a:rPr>
              <a:t>Peuvent</a:t>
            </a:r>
            <a:r>
              <a:rPr sz="2800" spc="-77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être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alibri"/>
                <a:cs typeface="Calibri"/>
              </a:rPr>
              <a:t>organisées</a:t>
            </a:r>
            <a:r>
              <a:rPr sz="2800" spc="-82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par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libri"/>
                <a:cs typeface="Calibri"/>
              </a:rPr>
              <a:t>les</a:t>
            </a:r>
            <a:r>
              <a:rPr sz="2800" b="1" spc="-86" dirty="0">
                <a:latin typeface="Times New Roman"/>
                <a:cs typeface="Times New Roman"/>
              </a:rPr>
              <a:t> </a:t>
            </a:r>
            <a:r>
              <a:rPr sz="2800" b="1" dirty="0" err="1">
                <a:latin typeface="Calibri"/>
                <a:cs typeface="Calibri"/>
              </a:rPr>
              <a:t>seules</a:t>
            </a:r>
            <a:r>
              <a:rPr sz="2800" b="1" spc="-91" dirty="0">
                <a:latin typeface="Times New Roman"/>
                <a:cs typeface="Times New Roman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O</a:t>
            </a:r>
            <a:r>
              <a:rPr lang="fr-FR" sz="2800" b="1" dirty="0" err="1" smtClean="0">
                <a:latin typeface="Calibri"/>
                <a:cs typeface="Calibri"/>
              </a:rPr>
              <a:t>rganisations</a:t>
            </a:r>
            <a:r>
              <a:rPr lang="fr-FR" sz="2800" b="1" dirty="0" smtClean="0">
                <a:latin typeface="Calibri"/>
                <a:cs typeface="Calibri"/>
              </a:rPr>
              <a:t> </a:t>
            </a:r>
            <a:r>
              <a:rPr sz="2800" b="1" dirty="0" smtClean="0">
                <a:latin typeface="Calibri"/>
                <a:cs typeface="Calibri"/>
              </a:rPr>
              <a:t>S</a:t>
            </a:r>
            <a:r>
              <a:rPr lang="fr-FR" sz="2800" b="1" dirty="0" err="1" smtClean="0">
                <a:latin typeface="Calibri"/>
                <a:cs typeface="Calibri"/>
              </a:rPr>
              <a:t>yndicales</a:t>
            </a:r>
            <a:r>
              <a:rPr sz="2800" b="1" spc="-86" dirty="0" smtClean="0">
                <a:latin typeface="Times New Roman"/>
                <a:cs typeface="Times New Roman"/>
              </a:rPr>
              <a:t> </a:t>
            </a:r>
            <a:r>
              <a:rPr sz="2800" b="1" spc="-9" dirty="0">
                <a:latin typeface="Calibri"/>
                <a:cs typeface="Calibri"/>
              </a:rPr>
              <a:t>représentatives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34858" y="4767826"/>
            <a:ext cx="3637622" cy="1051176"/>
          </a:xfrm>
          <a:custGeom>
            <a:avLst/>
            <a:gdLst/>
            <a:ahLst/>
            <a:cxnLst/>
            <a:rect l="l" t="t" r="r" b="b"/>
            <a:pathLst>
              <a:path w="4008120" h="1158240">
                <a:moveTo>
                  <a:pt x="4008119" y="966215"/>
                </a:moveTo>
                <a:lnTo>
                  <a:pt x="4008119" y="192023"/>
                </a:lnTo>
                <a:lnTo>
                  <a:pt x="4002996" y="147796"/>
                </a:lnTo>
                <a:lnTo>
                  <a:pt x="3988410" y="107302"/>
                </a:lnTo>
                <a:lnTo>
                  <a:pt x="3965532" y="71659"/>
                </a:lnTo>
                <a:lnTo>
                  <a:pt x="3935536" y="41987"/>
                </a:lnTo>
                <a:lnTo>
                  <a:pt x="3899596" y="19407"/>
                </a:lnTo>
                <a:lnTo>
                  <a:pt x="3858883" y="5038"/>
                </a:lnTo>
                <a:lnTo>
                  <a:pt x="3814571" y="0"/>
                </a:lnTo>
                <a:lnTo>
                  <a:pt x="193547" y="0"/>
                </a:lnTo>
                <a:lnTo>
                  <a:pt x="149236" y="5038"/>
                </a:lnTo>
                <a:lnTo>
                  <a:pt x="108523" y="19407"/>
                </a:lnTo>
                <a:lnTo>
                  <a:pt x="72583" y="41987"/>
                </a:lnTo>
                <a:lnTo>
                  <a:pt x="42587" y="71659"/>
                </a:lnTo>
                <a:lnTo>
                  <a:pt x="19709" y="107302"/>
                </a:lnTo>
                <a:lnTo>
                  <a:pt x="5122" y="147796"/>
                </a:lnTo>
                <a:lnTo>
                  <a:pt x="0" y="192023"/>
                </a:lnTo>
                <a:lnTo>
                  <a:pt x="0" y="966215"/>
                </a:lnTo>
                <a:lnTo>
                  <a:pt x="5122" y="1010443"/>
                </a:lnTo>
                <a:lnTo>
                  <a:pt x="19709" y="1050937"/>
                </a:lnTo>
                <a:lnTo>
                  <a:pt x="42587" y="1086580"/>
                </a:lnTo>
                <a:lnTo>
                  <a:pt x="72583" y="1116252"/>
                </a:lnTo>
                <a:lnTo>
                  <a:pt x="108523" y="1138832"/>
                </a:lnTo>
                <a:lnTo>
                  <a:pt x="149236" y="1153201"/>
                </a:lnTo>
                <a:lnTo>
                  <a:pt x="193547" y="1158239"/>
                </a:lnTo>
                <a:lnTo>
                  <a:pt x="3814571" y="1158239"/>
                </a:lnTo>
                <a:lnTo>
                  <a:pt x="3858883" y="1153201"/>
                </a:lnTo>
                <a:lnTo>
                  <a:pt x="3899596" y="1138832"/>
                </a:lnTo>
                <a:lnTo>
                  <a:pt x="3935536" y="1116252"/>
                </a:lnTo>
                <a:lnTo>
                  <a:pt x="3965532" y="1086580"/>
                </a:lnTo>
                <a:lnTo>
                  <a:pt x="3988410" y="1050937"/>
                </a:lnTo>
                <a:lnTo>
                  <a:pt x="4002996" y="1010443"/>
                </a:lnTo>
                <a:lnTo>
                  <a:pt x="4008119" y="96621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pPr algn="ctr"/>
            <a:endParaRPr lang="fr-FR" sz="1634" dirty="0"/>
          </a:p>
        </p:txBody>
      </p:sp>
      <p:sp>
        <p:nvSpPr>
          <p:cNvPr id="15" name="object 15"/>
          <p:cNvSpPr txBox="1"/>
          <p:nvPr/>
        </p:nvSpPr>
        <p:spPr>
          <a:xfrm>
            <a:off x="4895539" y="4847029"/>
            <a:ext cx="3316259" cy="93304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algn="ctr">
              <a:spcBef>
                <a:spcPts val="86"/>
              </a:spcBef>
            </a:pPr>
            <a:r>
              <a:rPr lang="fr-FR" sz="1997" spc="-18" dirty="0" smtClean="0">
                <a:solidFill>
                  <a:srgbClr val="FFFFFF"/>
                </a:solidFill>
                <a:latin typeface="Calibri"/>
                <a:cs typeface="Calibri"/>
              </a:rPr>
              <a:t>ASA </a:t>
            </a:r>
            <a:r>
              <a:rPr sz="1997" spc="-18" dirty="0" smtClean="0">
                <a:solidFill>
                  <a:srgbClr val="FFFFFF"/>
                </a:solidFill>
                <a:latin typeface="Calibri"/>
                <a:cs typeface="Calibri"/>
              </a:rPr>
              <a:t>1h </a:t>
            </a:r>
            <a:r>
              <a:rPr sz="1997" spc="-18" dirty="0">
                <a:solidFill>
                  <a:srgbClr val="FFFFFF"/>
                </a:solidFill>
                <a:latin typeface="Calibri"/>
                <a:cs typeface="Calibri"/>
              </a:rPr>
              <a:t>par </a:t>
            </a:r>
            <a:r>
              <a:rPr sz="1997" spc="-18" dirty="0" err="1">
                <a:solidFill>
                  <a:srgbClr val="FFFFFF"/>
                </a:solidFill>
                <a:latin typeface="Calibri"/>
                <a:cs typeface="Calibri"/>
              </a:rPr>
              <a:t>mois</a:t>
            </a:r>
            <a:r>
              <a:rPr lang="fr-FR" sz="1997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1997" spc="-18" dirty="0" smtClean="0">
                <a:solidFill>
                  <a:srgbClr val="FFFFFF"/>
                </a:solidFill>
                <a:latin typeface="Calibri"/>
                <a:cs typeface="Calibri"/>
              </a:rPr>
              <a:t>avec possibilité </a:t>
            </a:r>
            <a:r>
              <a:rPr lang="fr-FR" sz="1997" spc="-18" dirty="0">
                <a:solidFill>
                  <a:srgbClr val="FFFFFF"/>
                </a:solidFill>
                <a:latin typeface="Calibri"/>
                <a:cs typeface="Calibri"/>
              </a:rPr>
              <a:t>de regrouper les heures par </a:t>
            </a:r>
            <a:r>
              <a:rPr lang="fr-FR" sz="1997" spc="-18" dirty="0" smtClean="0">
                <a:solidFill>
                  <a:srgbClr val="FFFFFF"/>
                </a:solidFill>
                <a:latin typeface="Calibri"/>
                <a:cs typeface="Calibri"/>
              </a:rPr>
              <a:t>trimestre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61038" y="2929619"/>
            <a:ext cx="3343131" cy="625712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600532" marR="4611" indent="-589581">
              <a:spcBef>
                <a:spcPts val="86"/>
              </a:spcBef>
            </a:pPr>
            <a:r>
              <a:rPr sz="1997" spc="-9" dirty="0">
                <a:solidFill>
                  <a:srgbClr val="FFFFFF"/>
                </a:solidFill>
                <a:latin typeface="Calibri"/>
                <a:cs typeface="Calibri"/>
              </a:rPr>
              <a:t>Possibilité</a:t>
            </a:r>
            <a:r>
              <a:rPr sz="199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9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99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spc="-9" dirty="0">
                <a:solidFill>
                  <a:srgbClr val="FFFFFF"/>
                </a:solidFill>
                <a:latin typeface="Calibri"/>
                <a:cs typeface="Calibri"/>
              </a:rPr>
              <a:t>pendant</a:t>
            </a:r>
            <a:r>
              <a:rPr sz="1997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99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heures</a:t>
            </a:r>
            <a:r>
              <a:rPr sz="199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9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spc="-9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5775" y="2789128"/>
            <a:ext cx="2459083" cy="93304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0950" marR="4611" indent="1153" algn="ctr">
              <a:spcBef>
                <a:spcPts val="86"/>
              </a:spcBef>
            </a:pPr>
            <a:r>
              <a:rPr sz="1997" spc="-45" dirty="0">
                <a:solidFill>
                  <a:srgbClr val="FFFFFF"/>
                </a:solidFill>
                <a:latin typeface="Calibri"/>
                <a:cs typeface="Calibri"/>
              </a:rPr>
              <a:t>Tout</a:t>
            </a:r>
            <a:r>
              <a:rPr sz="199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1997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sz="1997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spc="-18" dirty="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sz="1997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997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sans</a:t>
            </a:r>
            <a:r>
              <a:rPr sz="1997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dirty="0">
                <a:solidFill>
                  <a:srgbClr val="FFFFFF"/>
                </a:solidFill>
                <a:latin typeface="Calibri"/>
                <a:cs typeface="Calibri"/>
              </a:rPr>
              <a:t>perte</a:t>
            </a:r>
            <a:r>
              <a:rPr sz="199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99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97" spc="-9" dirty="0">
                <a:solidFill>
                  <a:srgbClr val="FFFFFF"/>
                </a:solidFill>
                <a:latin typeface="Calibri"/>
                <a:cs typeface="Calibri"/>
              </a:rPr>
              <a:t>traitement</a:t>
            </a:r>
            <a:endParaRPr sz="1997" dirty="0">
              <a:latin typeface="Calibri"/>
              <a:cs typeface="Calibri"/>
            </a:endParaRPr>
          </a:p>
        </p:txBody>
      </p:sp>
      <p:sp>
        <p:nvSpPr>
          <p:cNvPr id="30" name="object 26"/>
          <p:cNvSpPr/>
          <p:nvPr/>
        </p:nvSpPr>
        <p:spPr>
          <a:xfrm>
            <a:off x="857771" y="118402"/>
            <a:ext cx="2112149" cy="1698940"/>
          </a:xfrm>
          <a:custGeom>
            <a:avLst/>
            <a:gdLst/>
            <a:ahLst/>
            <a:cxnLst/>
            <a:rect l="l" t="t" r="r" b="b"/>
            <a:pathLst>
              <a:path w="2327275" h="1871979">
                <a:moveTo>
                  <a:pt x="2327148" y="312420"/>
                </a:moveTo>
                <a:lnTo>
                  <a:pt x="2323757" y="266331"/>
                </a:lnTo>
                <a:lnTo>
                  <a:pt x="2313889" y="222313"/>
                </a:lnTo>
                <a:lnTo>
                  <a:pt x="2298052" y="180860"/>
                </a:lnTo>
                <a:lnTo>
                  <a:pt x="2276729" y="142455"/>
                </a:lnTo>
                <a:lnTo>
                  <a:pt x="2250402" y="107594"/>
                </a:lnTo>
                <a:lnTo>
                  <a:pt x="2219566" y="76746"/>
                </a:lnTo>
                <a:lnTo>
                  <a:pt x="2184692" y="50419"/>
                </a:lnTo>
                <a:lnTo>
                  <a:pt x="2146287" y="29095"/>
                </a:lnTo>
                <a:lnTo>
                  <a:pt x="2104834" y="13258"/>
                </a:lnTo>
                <a:lnTo>
                  <a:pt x="2060816" y="3403"/>
                </a:lnTo>
                <a:lnTo>
                  <a:pt x="2014728" y="0"/>
                </a:lnTo>
                <a:lnTo>
                  <a:pt x="312420" y="0"/>
                </a:lnTo>
                <a:lnTo>
                  <a:pt x="266331" y="3403"/>
                </a:lnTo>
                <a:lnTo>
                  <a:pt x="222313" y="13258"/>
                </a:lnTo>
                <a:lnTo>
                  <a:pt x="180860" y="29095"/>
                </a:lnTo>
                <a:lnTo>
                  <a:pt x="142455" y="50419"/>
                </a:lnTo>
                <a:lnTo>
                  <a:pt x="107581" y="76746"/>
                </a:lnTo>
                <a:lnTo>
                  <a:pt x="76746" y="107594"/>
                </a:lnTo>
                <a:lnTo>
                  <a:pt x="50419" y="142455"/>
                </a:lnTo>
                <a:lnTo>
                  <a:pt x="29095" y="180860"/>
                </a:lnTo>
                <a:lnTo>
                  <a:pt x="13258" y="222313"/>
                </a:lnTo>
                <a:lnTo>
                  <a:pt x="3390" y="266331"/>
                </a:lnTo>
                <a:lnTo>
                  <a:pt x="0" y="312420"/>
                </a:lnTo>
                <a:lnTo>
                  <a:pt x="0" y="313944"/>
                </a:lnTo>
                <a:lnTo>
                  <a:pt x="0" y="1559052"/>
                </a:lnTo>
                <a:lnTo>
                  <a:pt x="0" y="1560576"/>
                </a:lnTo>
                <a:lnTo>
                  <a:pt x="3390" y="1606638"/>
                </a:lnTo>
                <a:lnTo>
                  <a:pt x="13258" y="1650555"/>
                </a:lnTo>
                <a:lnTo>
                  <a:pt x="29095" y="1691868"/>
                </a:lnTo>
                <a:lnTo>
                  <a:pt x="50419" y="1730095"/>
                </a:lnTo>
                <a:lnTo>
                  <a:pt x="76746" y="1764753"/>
                </a:lnTo>
                <a:lnTo>
                  <a:pt x="107581" y="1795399"/>
                </a:lnTo>
                <a:lnTo>
                  <a:pt x="142455" y="1821522"/>
                </a:lnTo>
                <a:lnTo>
                  <a:pt x="180860" y="1842668"/>
                </a:lnTo>
                <a:lnTo>
                  <a:pt x="222313" y="1858352"/>
                </a:lnTo>
                <a:lnTo>
                  <a:pt x="266331" y="1868119"/>
                </a:lnTo>
                <a:lnTo>
                  <a:pt x="312420" y="1871472"/>
                </a:lnTo>
                <a:lnTo>
                  <a:pt x="2014728" y="1871472"/>
                </a:lnTo>
                <a:lnTo>
                  <a:pt x="2060816" y="1868119"/>
                </a:lnTo>
                <a:lnTo>
                  <a:pt x="2104834" y="1858352"/>
                </a:lnTo>
                <a:lnTo>
                  <a:pt x="2146287" y="1842668"/>
                </a:lnTo>
                <a:lnTo>
                  <a:pt x="2184692" y="1821522"/>
                </a:lnTo>
                <a:lnTo>
                  <a:pt x="2219566" y="1795399"/>
                </a:lnTo>
                <a:lnTo>
                  <a:pt x="2250402" y="1764753"/>
                </a:lnTo>
                <a:lnTo>
                  <a:pt x="2276729" y="1730095"/>
                </a:lnTo>
                <a:lnTo>
                  <a:pt x="2298052" y="1691868"/>
                </a:lnTo>
                <a:lnTo>
                  <a:pt x="2313889" y="1650555"/>
                </a:lnTo>
                <a:lnTo>
                  <a:pt x="2323757" y="1606638"/>
                </a:lnTo>
                <a:lnTo>
                  <a:pt x="2327148" y="1560576"/>
                </a:lnTo>
                <a:lnTo>
                  <a:pt x="2327148" y="1559052"/>
                </a:lnTo>
                <a:lnTo>
                  <a:pt x="2327148" y="313944"/>
                </a:lnTo>
                <a:lnTo>
                  <a:pt x="2327148" y="312420"/>
                </a:lnTo>
                <a:close/>
              </a:path>
            </a:pathLst>
          </a:custGeom>
          <a:solidFill>
            <a:srgbClr val="9CAAC4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28"/>
          <p:cNvSpPr txBox="1"/>
          <p:nvPr/>
        </p:nvSpPr>
        <p:spPr>
          <a:xfrm>
            <a:off x="1130118" y="452682"/>
            <a:ext cx="1305325" cy="1030379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1634" spc="-9" dirty="0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27" dirty="0" err="1">
                <a:latin typeface="Tahoma"/>
                <a:cs typeface="Tahoma"/>
              </a:rPr>
              <a:t>mensuelles</a:t>
            </a:r>
            <a:r>
              <a:rPr sz="1634" spc="-27" dirty="0">
                <a:latin typeface="Times New Roman"/>
                <a:cs typeface="Times New Roman"/>
              </a:rPr>
              <a:t> </a:t>
            </a:r>
            <a:r>
              <a:rPr sz="1634" spc="-86" dirty="0" err="1" smtClean="0">
                <a:latin typeface="Tahoma"/>
                <a:cs typeface="Tahoma"/>
              </a:rPr>
              <a:t>d'information</a:t>
            </a:r>
            <a:endParaRPr lang="fr-FR" sz="1634" spc="-86" dirty="0" smtClean="0">
              <a:latin typeface="Tahoma"/>
              <a:cs typeface="Tahoma"/>
            </a:endParaRPr>
          </a:p>
          <a:p>
            <a:pPr marL="11527" marR="4611" indent="576" algn="ctr">
              <a:spcBef>
                <a:spcPts val="91"/>
              </a:spcBef>
            </a:pPr>
            <a:r>
              <a:rPr lang="fr-FR" sz="1634" spc="-86" dirty="0" smtClean="0">
                <a:latin typeface="Tahoma"/>
                <a:cs typeface="Tahoma"/>
              </a:rPr>
              <a:t>(ex art 6-1)</a:t>
            </a:r>
            <a:endParaRPr sz="1634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90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0"/>
          <p:cNvSpPr/>
          <p:nvPr/>
        </p:nvSpPr>
        <p:spPr>
          <a:xfrm>
            <a:off x="7265014" y="2415834"/>
            <a:ext cx="3020978" cy="1192370"/>
          </a:xfrm>
          <a:custGeom>
            <a:avLst/>
            <a:gdLst/>
            <a:ahLst/>
            <a:cxnLst/>
            <a:rect l="l" t="t" r="r" b="b"/>
            <a:pathLst>
              <a:path w="3328670" h="1313814">
                <a:moveTo>
                  <a:pt x="3328415" y="1094231"/>
                </a:moveTo>
                <a:lnTo>
                  <a:pt x="3328415" y="217931"/>
                </a:lnTo>
                <a:lnTo>
                  <a:pt x="3322662" y="167951"/>
                </a:lnTo>
                <a:lnTo>
                  <a:pt x="3306271" y="122075"/>
                </a:lnTo>
                <a:lnTo>
                  <a:pt x="3280549" y="81611"/>
                </a:lnTo>
                <a:lnTo>
                  <a:pt x="3246804" y="47866"/>
                </a:lnTo>
                <a:lnTo>
                  <a:pt x="3206340" y="22144"/>
                </a:lnTo>
                <a:lnTo>
                  <a:pt x="3160464" y="5753"/>
                </a:lnTo>
                <a:lnTo>
                  <a:pt x="3110483" y="0"/>
                </a:lnTo>
                <a:lnTo>
                  <a:pt x="219455" y="0"/>
                </a:lnTo>
                <a:lnTo>
                  <a:pt x="168910" y="5753"/>
                </a:lnTo>
                <a:lnTo>
                  <a:pt x="122630" y="22144"/>
                </a:lnTo>
                <a:lnTo>
                  <a:pt x="81896" y="47866"/>
                </a:lnTo>
                <a:lnTo>
                  <a:pt x="47986" y="81611"/>
                </a:lnTo>
                <a:lnTo>
                  <a:pt x="22180" y="122075"/>
                </a:lnTo>
                <a:lnTo>
                  <a:pt x="5758" y="167951"/>
                </a:lnTo>
                <a:lnTo>
                  <a:pt x="0" y="217931"/>
                </a:lnTo>
                <a:lnTo>
                  <a:pt x="0" y="1094231"/>
                </a:lnTo>
                <a:lnTo>
                  <a:pt x="4429" y="1138228"/>
                </a:lnTo>
                <a:lnTo>
                  <a:pt x="17144" y="1179314"/>
                </a:lnTo>
                <a:lnTo>
                  <a:pt x="37290" y="1216577"/>
                </a:lnTo>
                <a:lnTo>
                  <a:pt x="64007" y="1249108"/>
                </a:lnTo>
                <a:lnTo>
                  <a:pt x="96440" y="1275995"/>
                </a:lnTo>
                <a:lnTo>
                  <a:pt x="133730" y="1296328"/>
                </a:lnTo>
                <a:lnTo>
                  <a:pt x="175021" y="1309196"/>
                </a:lnTo>
                <a:lnTo>
                  <a:pt x="219455" y="1313687"/>
                </a:lnTo>
                <a:lnTo>
                  <a:pt x="3110483" y="1313687"/>
                </a:lnTo>
                <a:lnTo>
                  <a:pt x="3160464" y="1307849"/>
                </a:lnTo>
                <a:lnTo>
                  <a:pt x="3206340" y="1291241"/>
                </a:lnTo>
                <a:lnTo>
                  <a:pt x="3246804" y="1265222"/>
                </a:lnTo>
                <a:lnTo>
                  <a:pt x="3280549" y="1231152"/>
                </a:lnTo>
                <a:lnTo>
                  <a:pt x="3306271" y="1190390"/>
                </a:lnTo>
                <a:lnTo>
                  <a:pt x="3322662" y="1144297"/>
                </a:lnTo>
                <a:lnTo>
                  <a:pt x="3328415" y="1094231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3428878" y="602764"/>
            <a:ext cx="6777313" cy="1303718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indent="-576" algn="ctr">
              <a:spcBef>
                <a:spcPts val="86"/>
              </a:spcBef>
            </a:pPr>
            <a:r>
              <a:rPr sz="2800" spc="-9" dirty="0">
                <a:latin typeface="Calibri"/>
                <a:cs typeface="Calibri"/>
              </a:rPr>
              <a:t>Peuvent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8" dirty="0">
                <a:latin typeface="Calibri"/>
                <a:cs typeface="Calibri"/>
              </a:rPr>
              <a:t>être</a:t>
            </a:r>
            <a:r>
              <a:rPr sz="2800" spc="-18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alibri"/>
                <a:cs typeface="Calibri"/>
              </a:rPr>
              <a:t>organisées</a:t>
            </a:r>
            <a:r>
              <a:rPr sz="2800" spc="-127" dirty="0">
                <a:latin typeface="Times New Roman"/>
                <a:cs typeface="Times New Roman"/>
              </a:rPr>
              <a:t> </a:t>
            </a:r>
            <a:r>
              <a:rPr sz="2800" spc="-23" dirty="0">
                <a:latin typeface="Calibri"/>
                <a:cs typeface="Calibri"/>
              </a:rPr>
              <a:t>par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Calibri"/>
                <a:cs typeface="Calibri"/>
              </a:rPr>
              <a:t>chaque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lang="fr-FR" sz="2800" spc="-23" dirty="0" smtClean="0">
                <a:latin typeface="Calibri"/>
                <a:cs typeface="Calibri"/>
              </a:rPr>
              <a:t>organisation syndicale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Calibri"/>
                <a:cs typeface="Calibri"/>
              </a:rPr>
              <a:t>candidate</a:t>
            </a:r>
            <a:r>
              <a:rPr sz="2800" spc="-113" dirty="0">
                <a:latin typeface="Times New Roman"/>
                <a:cs typeface="Times New Roman"/>
              </a:rPr>
              <a:t> </a:t>
            </a:r>
            <a:r>
              <a:rPr sz="2800" spc="-23" dirty="0">
                <a:latin typeface="Calibri"/>
                <a:cs typeface="Calibri"/>
              </a:rPr>
              <a:t>aux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b="1" spc="-9" dirty="0">
                <a:latin typeface="Calibri"/>
                <a:cs typeface="Calibri"/>
              </a:rPr>
              <a:t>élections</a:t>
            </a:r>
            <a:r>
              <a:rPr sz="2800" b="1" spc="-9" dirty="0">
                <a:latin typeface="Times New Roman"/>
                <a:cs typeface="Times New Roman"/>
              </a:rPr>
              <a:t> </a:t>
            </a:r>
            <a:r>
              <a:rPr sz="2800" b="1" spc="-18" dirty="0">
                <a:latin typeface="Calibri"/>
                <a:cs typeface="Calibri"/>
              </a:rPr>
              <a:t>professionnelles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6322" y="1642310"/>
            <a:ext cx="760143" cy="33281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scrutin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5742" y="5686197"/>
            <a:ext cx="1947903" cy="33281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1h</a:t>
            </a:r>
            <a:r>
              <a:rPr sz="2087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2087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18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0944" y="3966040"/>
            <a:ext cx="2965076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65391" marR="4611" indent="-354440">
              <a:spcBef>
                <a:spcPts val="91"/>
              </a:spcBef>
            </a:pPr>
            <a:r>
              <a:rPr sz="2178" spc="-9" dirty="0">
                <a:latin typeface="Calibri"/>
                <a:cs typeface="Calibri"/>
              </a:rPr>
              <a:t>Cette</a:t>
            </a:r>
            <a:r>
              <a:rPr sz="2178" spc="-11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spc="-27" dirty="0">
                <a:latin typeface="Calibri"/>
                <a:cs typeface="Calibri"/>
              </a:rPr>
              <a:t>s’ajoute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au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32" dirty="0">
                <a:latin typeface="Calibri"/>
                <a:cs typeface="Calibri"/>
              </a:rPr>
              <a:t>12</a:t>
            </a:r>
            <a:r>
              <a:rPr sz="2178" spc="-3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heures</a:t>
            </a:r>
            <a:r>
              <a:rPr sz="2178" spc="-123" dirty="0">
                <a:latin typeface="Times New Roman"/>
                <a:cs typeface="Times New Roman"/>
              </a:rPr>
              <a:t> </a:t>
            </a:r>
            <a:r>
              <a:rPr sz="2178" spc="-64" dirty="0">
                <a:latin typeface="Calibri"/>
                <a:cs typeface="Calibri"/>
              </a:rPr>
              <a:t>d’ASA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par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an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72993" y="2450196"/>
            <a:ext cx="3020978" cy="1192370"/>
          </a:xfrm>
          <a:custGeom>
            <a:avLst/>
            <a:gdLst/>
            <a:ahLst/>
            <a:cxnLst/>
            <a:rect l="l" t="t" r="r" b="b"/>
            <a:pathLst>
              <a:path w="3328670" h="1313814">
                <a:moveTo>
                  <a:pt x="3328415" y="1094231"/>
                </a:moveTo>
                <a:lnTo>
                  <a:pt x="3328415" y="217931"/>
                </a:lnTo>
                <a:lnTo>
                  <a:pt x="3322662" y="167951"/>
                </a:lnTo>
                <a:lnTo>
                  <a:pt x="3306271" y="122075"/>
                </a:lnTo>
                <a:lnTo>
                  <a:pt x="3280549" y="81611"/>
                </a:lnTo>
                <a:lnTo>
                  <a:pt x="3246804" y="47866"/>
                </a:lnTo>
                <a:lnTo>
                  <a:pt x="3206340" y="22144"/>
                </a:lnTo>
                <a:lnTo>
                  <a:pt x="3160464" y="5753"/>
                </a:lnTo>
                <a:lnTo>
                  <a:pt x="3110483" y="0"/>
                </a:lnTo>
                <a:lnTo>
                  <a:pt x="219455" y="0"/>
                </a:lnTo>
                <a:lnTo>
                  <a:pt x="168910" y="5753"/>
                </a:lnTo>
                <a:lnTo>
                  <a:pt x="122630" y="22144"/>
                </a:lnTo>
                <a:lnTo>
                  <a:pt x="81896" y="47866"/>
                </a:lnTo>
                <a:lnTo>
                  <a:pt x="47986" y="81611"/>
                </a:lnTo>
                <a:lnTo>
                  <a:pt x="22180" y="122075"/>
                </a:lnTo>
                <a:lnTo>
                  <a:pt x="5758" y="167951"/>
                </a:lnTo>
                <a:lnTo>
                  <a:pt x="0" y="217931"/>
                </a:lnTo>
                <a:lnTo>
                  <a:pt x="0" y="1094231"/>
                </a:lnTo>
                <a:lnTo>
                  <a:pt x="4429" y="1138228"/>
                </a:lnTo>
                <a:lnTo>
                  <a:pt x="17144" y="1179314"/>
                </a:lnTo>
                <a:lnTo>
                  <a:pt x="37290" y="1216577"/>
                </a:lnTo>
                <a:lnTo>
                  <a:pt x="64007" y="1249108"/>
                </a:lnTo>
                <a:lnTo>
                  <a:pt x="96440" y="1275995"/>
                </a:lnTo>
                <a:lnTo>
                  <a:pt x="133730" y="1296328"/>
                </a:lnTo>
                <a:lnTo>
                  <a:pt x="175021" y="1309196"/>
                </a:lnTo>
                <a:lnTo>
                  <a:pt x="219455" y="1313687"/>
                </a:lnTo>
                <a:lnTo>
                  <a:pt x="3110483" y="1313687"/>
                </a:lnTo>
                <a:lnTo>
                  <a:pt x="3160464" y="1307849"/>
                </a:lnTo>
                <a:lnTo>
                  <a:pt x="3206340" y="1291241"/>
                </a:lnTo>
                <a:lnTo>
                  <a:pt x="3246804" y="1265222"/>
                </a:lnTo>
                <a:lnTo>
                  <a:pt x="3280549" y="1231152"/>
                </a:lnTo>
                <a:lnTo>
                  <a:pt x="3306271" y="1190390"/>
                </a:lnTo>
                <a:lnTo>
                  <a:pt x="3322662" y="1144297"/>
                </a:lnTo>
                <a:lnTo>
                  <a:pt x="3328415" y="1094231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 txBox="1"/>
          <p:nvPr/>
        </p:nvSpPr>
        <p:spPr>
          <a:xfrm>
            <a:off x="4092090" y="2552635"/>
            <a:ext cx="1843015" cy="33281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087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tout</a:t>
            </a:r>
            <a:r>
              <a:rPr sz="2087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 smtClean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7761" y="3120122"/>
            <a:ext cx="1828032" cy="276386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1724" dirty="0" smtClean="0">
                <a:solidFill>
                  <a:srgbClr val="FFFFFF"/>
                </a:solidFill>
                <a:latin typeface="Calibri"/>
                <a:cs typeface="Calibri"/>
              </a:rPr>
              <a:t>ASA</a:t>
            </a:r>
            <a:r>
              <a:rPr sz="1724" spc="-8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24" dirty="0">
                <a:solidFill>
                  <a:srgbClr val="FFFFFF"/>
                </a:solidFill>
                <a:latin typeface="Calibri"/>
                <a:cs typeface="Calibri"/>
              </a:rPr>
              <a:t>d’1h</a:t>
            </a:r>
            <a:r>
              <a:rPr sz="172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24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724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24" spc="-18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endParaRPr sz="1724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361" y="2450196"/>
            <a:ext cx="2736284" cy="97517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spcBef>
                <a:spcPts val="91"/>
              </a:spcBef>
            </a:pP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sein</a:t>
            </a:r>
            <a:r>
              <a:rPr sz="2087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18" dirty="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sz="2087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087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208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208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concerné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208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scrutin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28" name="object 27"/>
          <p:cNvSpPr/>
          <p:nvPr/>
        </p:nvSpPr>
        <p:spPr>
          <a:xfrm>
            <a:off x="890266" y="234585"/>
            <a:ext cx="2112149" cy="1639003"/>
          </a:xfrm>
          <a:custGeom>
            <a:avLst/>
            <a:gdLst/>
            <a:ahLst/>
            <a:cxnLst/>
            <a:rect l="l" t="t" r="r" b="b"/>
            <a:pathLst>
              <a:path w="2327275" h="1805940">
                <a:moveTo>
                  <a:pt x="2327148" y="301752"/>
                </a:moveTo>
                <a:lnTo>
                  <a:pt x="2323223" y="252984"/>
                </a:lnTo>
                <a:lnTo>
                  <a:pt x="2311870" y="206590"/>
                </a:lnTo>
                <a:lnTo>
                  <a:pt x="2293696" y="163322"/>
                </a:lnTo>
                <a:lnTo>
                  <a:pt x="2269312" y="123774"/>
                </a:lnTo>
                <a:lnTo>
                  <a:pt x="2239327" y="88582"/>
                </a:lnTo>
                <a:lnTo>
                  <a:pt x="2204364" y="58381"/>
                </a:lnTo>
                <a:lnTo>
                  <a:pt x="2165019" y="33794"/>
                </a:lnTo>
                <a:lnTo>
                  <a:pt x="2121928" y="15443"/>
                </a:lnTo>
                <a:lnTo>
                  <a:pt x="2075688" y="3975"/>
                </a:lnTo>
                <a:lnTo>
                  <a:pt x="2026920" y="0"/>
                </a:lnTo>
                <a:lnTo>
                  <a:pt x="301752" y="0"/>
                </a:lnTo>
                <a:lnTo>
                  <a:pt x="252933" y="3975"/>
                </a:lnTo>
                <a:lnTo>
                  <a:pt x="206578" y="15443"/>
                </a:lnTo>
                <a:lnTo>
                  <a:pt x="163309" y="33794"/>
                </a:lnTo>
                <a:lnTo>
                  <a:pt x="123774" y="58381"/>
                </a:lnTo>
                <a:lnTo>
                  <a:pt x="88582" y="88582"/>
                </a:lnTo>
                <a:lnTo>
                  <a:pt x="58369" y="123774"/>
                </a:lnTo>
                <a:lnTo>
                  <a:pt x="33782" y="163322"/>
                </a:lnTo>
                <a:lnTo>
                  <a:pt x="15430" y="206590"/>
                </a:lnTo>
                <a:lnTo>
                  <a:pt x="3962" y="252945"/>
                </a:lnTo>
                <a:lnTo>
                  <a:pt x="0" y="301752"/>
                </a:lnTo>
                <a:lnTo>
                  <a:pt x="0" y="1504188"/>
                </a:lnTo>
                <a:lnTo>
                  <a:pt x="0" y="1505712"/>
                </a:lnTo>
                <a:lnTo>
                  <a:pt x="3962" y="1554492"/>
                </a:lnTo>
                <a:lnTo>
                  <a:pt x="15430" y="1600733"/>
                </a:lnTo>
                <a:lnTo>
                  <a:pt x="33782" y="1643824"/>
                </a:lnTo>
                <a:lnTo>
                  <a:pt x="58369" y="1683156"/>
                </a:lnTo>
                <a:lnTo>
                  <a:pt x="88582" y="1718132"/>
                </a:lnTo>
                <a:lnTo>
                  <a:pt x="123774" y="1748104"/>
                </a:lnTo>
                <a:lnTo>
                  <a:pt x="163309" y="1772488"/>
                </a:lnTo>
                <a:lnTo>
                  <a:pt x="206578" y="1790674"/>
                </a:lnTo>
                <a:lnTo>
                  <a:pt x="252933" y="1802028"/>
                </a:lnTo>
                <a:lnTo>
                  <a:pt x="301752" y="1805940"/>
                </a:lnTo>
                <a:lnTo>
                  <a:pt x="2026920" y="1805940"/>
                </a:lnTo>
                <a:lnTo>
                  <a:pt x="2075688" y="1802028"/>
                </a:lnTo>
                <a:lnTo>
                  <a:pt x="2121928" y="1790674"/>
                </a:lnTo>
                <a:lnTo>
                  <a:pt x="2165019" y="1772488"/>
                </a:lnTo>
                <a:lnTo>
                  <a:pt x="2204364" y="1748104"/>
                </a:lnTo>
                <a:lnTo>
                  <a:pt x="2239327" y="1718119"/>
                </a:lnTo>
                <a:lnTo>
                  <a:pt x="2269312" y="1683156"/>
                </a:lnTo>
                <a:lnTo>
                  <a:pt x="2293696" y="1643824"/>
                </a:lnTo>
                <a:lnTo>
                  <a:pt x="2311870" y="1600733"/>
                </a:lnTo>
                <a:lnTo>
                  <a:pt x="2323223" y="1554492"/>
                </a:lnTo>
                <a:lnTo>
                  <a:pt x="2327148" y="1505712"/>
                </a:lnTo>
                <a:lnTo>
                  <a:pt x="2327148" y="1504188"/>
                </a:lnTo>
                <a:lnTo>
                  <a:pt x="2327148" y="301752"/>
                </a:lnTo>
                <a:close/>
              </a:path>
            </a:pathLst>
          </a:custGeom>
          <a:solidFill>
            <a:srgbClr val="A4C1C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9" name="object 29"/>
          <p:cNvSpPr txBox="1"/>
          <p:nvPr/>
        </p:nvSpPr>
        <p:spPr>
          <a:xfrm>
            <a:off x="1191209" y="556409"/>
            <a:ext cx="1305325" cy="10175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1634" spc="-9" dirty="0">
                <a:latin typeface="Tahoma"/>
                <a:cs typeface="Tahoma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86" dirty="0" err="1">
                <a:latin typeface="Tahoma"/>
                <a:cs typeface="Tahoma"/>
              </a:rPr>
              <a:t>d'information</a:t>
            </a:r>
            <a:r>
              <a:rPr sz="1634" spc="-86" dirty="0">
                <a:latin typeface="Times New Roman"/>
                <a:cs typeface="Times New Roman"/>
              </a:rPr>
              <a:t> </a:t>
            </a:r>
            <a:r>
              <a:rPr sz="1634" spc="-9" dirty="0" err="1" smtClean="0">
                <a:latin typeface="Tahoma"/>
                <a:cs typeface="Tahoma"/>
              </a:rPr>
              <a:t>spéciale</a:t>
            </a:r>
            <a:r>
              <a:rPr lang="fr-FR" sz="1634" spc="-9" dirty="0" smtClean="0">
                <a:latin typeface="Tahoma"/>
                <a:cs typeface="Tahoma"/>
              </a:rPr>
              <a:t> (ex art 6-3)</a:t>
            </a:r>
            <a:endParaRPr sz="1634" dirty="0">
              <a:latin typeface="Tahoma"/>
              <a:cs typeface="Tahoma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1052274" y="5258755"/>
            <a:ext cx="10357847" cy="1520518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1527" marR="4611" algn="ctr">
              <a:lnSpc>
                <a:spcPct val="99900"/>
              </a:lnSpc>
              <a:spcBef>
                <a:spcPts val="95"/>
              </a:spcBef>
            </a:pPr>
            <a:r>
              <a:rPr lang="fr-FR" sz="3267" spc="-245" dirty="0" smtClean="0">
                <a:cs typeface="Tahoma"/>
              </a:rPr>
              <a:t>Les agents qui souhaitent participer adressent la demande à l’autorité territoriale </a:t>
            </a:r>
            <a:r>
              <a:rPr sz="3267" spc="-245" dirty="0" smtClean="0">
                <a:cs typeface="Tahoma"/>
              </a:rPr>
              <a:t>au</a:t>
            </a:r>
            <a:r>
              <a:rPr sz="3267" spc="-127" dirty="0" smtClean="0">
                <a:cs typeface="Times New Roman"/>
              </a:rPr>
              <a:t> </a:t>
            </a:r>
            <a:r>
              <a:rPr sz="3267" spc="-227" dirty="0">
                <a:cs typeface="Tahoma"/>
              </a:rPr>
              <a:t>moins</a:t>
            </a:r>
            <a:r>
              <a:rPr sz="3267" spc="-159" dirty="0">
                <a:cs typeface="Times New Roman"/>
              </a:rPr>
              <a:t> </a:t>
            </a:r>
            <a:r>
              <a:rPr sz="3267" spc="-168" dirty="0">
                <a:cs typeface="Tahoma"/>
              </a:rPr>
              <a:t>trois</a:t>
            </a:r>
            <a:r>
              <a:rPr sz="3267" spc="-136" dirty="0">
                <a:cs typeface="Times New Roman"/>
              </a:rPr>
              <a:t> </a:t>
            </a:r>
            <a:r>
              <a:rPr sz="3267" spc="-231" dirty="0">
                <a:cs typeface="Tahoma"/>
              </a:rPr>
              <a:t>jours</a:t>
            </a:r>
            <a:r>
              <a:rPr sz="3267" spc="-113" dirty="0">
                <a:cs typeface="Times New Roman"/>
              </a:rPr>
              <a:t> </a:t>
            </a:r>
            <a:r>
              <a:rPr sz="3267" spc="-208" dirty="0">
                <a:cs typeface="Tahoma"/>
              </a:rPr>
              <a:t>avant</a:t>
            </a:r>
            <a:r>
              <a:rPr sz="3267" spc="-132" dirty="0">
                <a:cs typeface="Times New Roman"/>
              </a:rPr>
              <a:t> </a:t>
            </a:r>
            <a:r>
              <a:rPr sz="3267" spc="-23" dirty="0">
                <a:cs typeface="Tahoma"/>
              </a:rPr>
              <a:t>la</a:t>
            </a:r>
            <a:r>
              <a:rPr sz="3267" spc="-23" dirty="0">
                <a:cs typeface="Times New Roman"/>
              </a:rPr>
              <a:t> </a:t>
            </a:r>
            <a:r>
              <a:rPr sz="3267" spc="-208" dirty="0">
                <a:cs typeface="Tahoma"/>
              </a:rPr>
              <a:t>réunion</a:t>
            </a:r>
            <a:r>
              <a:rPr sz="3267" spc="-123" dirty="0">
                <a:cs typeface="Times New Roman"/>
              </a:rPr>
              <a:t> </a:t>
            </a:r>
            <a:r>
              <a:rPr sz="3267" spc="-236" dirty="0">
                <a:cs typeface="Tahoma"/>
              </a:rPr>
              <a:t>sous</a:t>
            </a:r>
            <a:r>
              <a:rPr sz="3267" spc="-109" dirty="0">
                <a:cs typeface="Times New Roman"/>
              </a:rPr>
              <a:t> </a:t>
            </a:r>
            <a:r>
              <a:rPr sz="3267" spc="-213" dirty="0">
                <a:cs typeface="Tahoma"/>
              </a:rPr>
              <a:t>réserve</a:t>
            </a:r>
            <a:r>
              <a:rPr sz="3267" spc="-103" dirty="0">
                <a:cs typeface="Times New Roman"/>
              </a:rPr>
              <a:t> </a:t>
            </a:r>
            <a:r>
              <a:rPr sz="3267" spc="-23" dirty="0">
                <a:cs typeface="Tahoma"/>
              </a:rPr>
              <a:t>des</a:t>
            </a:r>
            <a:r>
              <a:rPr sz="3267" spc="-23" dirty="0">
                <a:cs typeface="Times New Roman"/>
              </a:rPr>
              <a:t> </a:t>
            </a:r>
            <a:r>
              <a:rPr sz="3267" spc="-218" dirty="0">
                <a:cs typeface="Tahoma"/>
              </a:rPr>
              <a:t>nécessités</a:t>
            </a:r>
            <a:r>
              <a:rPr sz="3267" spc="-132" dirty="0">
                <a:cs typeface="Times New Roman"/>
              </a:rPr>
              <a:t> </a:t>
            </a:r>
            <a:r>
              <a:rPr sz="3267" spc="-227" dirty="0">
                <a:cs typeface="Tahoma"/>
              </a:rPr>
              <a:t>de</a:t>
            </a:r>
            <a:r>
              <a:rPr sz="3267" spc="-127" dirty="0">
                <a:cs typeface="Times New Roman"/>
              </a:rPr>
              <a:t> </a:t>
            </a:r>
            <a:r>
              <a:rPr sz="3267" spc="-64" dirty="0">
                <a:cs typeface="Tahoma"/>
              </a:rPr>
              <a:t>service</a:t>
            </a:r>
            <a:endParaRPr sz="3267" dirty="0">
              <a:cs typeface="Tahoma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0113852" y="2856084"/>
            <a:ext cx="2078148" cy="226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réunion par OS, dans les 6 semaines avant le premier tour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temps syndical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9450" y="359029"/>
            <a:ext cx="9011190" cy="967747"/>
          </a:xfrm>
        </p:spPr>
        <p:txBody>
          <a:bodyPr/>
          <a:lstStyle/>
          <a:p>
            <a:r>
              <a:rPr lang="fr-FR" dirty="0" smtClean="0"/>
              <a:t>Références règlementaires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449" y="1550876"/>
            <a:ext cx="10471507" cy="520851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fr-FR" b="0" dirty="0">
                <a:solidFill>
                  <a:schemeClr val="tx1"/>
                </a:solidFill>
              </a:rPr>
              <a:t>• Ordonnance n° 2021-1574 du 24 novembre 2021 portant partie législative du code général de la Fonction publique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CGFP : articles </a:t>
            </a:r>
            <a:r>
              <a:rPr lang="fr-FR" b="0" dirty="0">
                <a:solidFill>
                  <a:schemeClr val="tx1"/>
                </a:solidFill>
              </a:rPr>
              <a:t>L.214-3 à L.214-7 (crédit de temps syndical)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</a:t>
            </a:r>
            <a:r>
              <a:rPr lang="fr-FR" b="0" dirty="0">
                <a:solidFill>
                  <a:schemeClr val="tx1"/>
                </a:solidFill>
              </a:rPr>
              <a:t>Décret n°85-397 du 3 avril 1985 modifié relatif à l’exercice du droit syndical dans la </a:t>
            </a:r>
            <a:r>
              <a:rPr lang="fr-FR" b="0" dirty="0" smtClean="0">
                <a:solidFill>
                  <a:schemeClr val="tx1"/>
                </a:solidFill>
              </a:rPr>
              <a:t>FPT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• Décret n°85-552 du 22 mai 1985 modifié relatif à l’attribution aux agents de la FPT du congé pour formation syndicale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Décret </a:t>
            </a:r>
            <a:r>
              <a:rPr lang="fr-FR" b="0" dirty="0">
                <a:solidFill>
                  <a:schemeClr val="tx1"/>
                </a:solidFill>
              </a:rPr>
              <a:t>n°2012-148 du 30 janvier 2012 modifié relatif au Conseil commun de la fonction publique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</a:t>
            </a:r>
            <a:r>
              <a:rPr lang="fr-FR" b="0" dirty="0">
                <a:solidFill>
                  <a:schemeClr val="tx1"/>
                </a:solidFill>
              </a:rPr>
              <a:t>Décret du 24 décembre 2014 relatif à l’exercice du droit syndical dans la fonction publique territoriale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</a:t>
            </a:r>
            <a:r>
              <a:rPr lang="fr-FR" b="0" dirty="0">
                <a:solidFill>
                  <a:schemeClr val="tx1"/>
                </a:solidFill>
              </a:rPr>
              <a:t>Décret n°2017-1419 du 28 septembre 2017 relatif aux garanties accordées aux agents publics exerçant une activité syndicale </a:t>
            </a:r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b="0" dirty="0" smtClean="0">
                <a:solidFill>
                  <a:schemeClr val="tx1"/>
                </a:solidFill>
              </a:rPr>
              <a:t>• </a:t>
            </a:r>
            <a:r>
              <a:rPr lang="fr-FR" b="0" dirty="0">
                <a:solidFill>
                  <a:schemeClr val="tx1"/>
                </a:solidFill>
              </a:rPr>
              <a:t>Décret n°2021-571 du 10 mai 2021 relatif aux comités sociaux territoriaux des collectivités territoriales et de leurs établissements publics </a:t>
            </a:r>
          </a:p>
          <a:p>
            <a:r>
              <a:rPr lang="fr-FR" b="0" dirty="0">
                <a:solidFill>
                  <a:schemeClr val="tx1"/>
                </a:solidFill>
              </a:rPr>
              <a:t>• </a:t>
            </a:r>
            <a:r>
              <a:rPr lang="fr-FR" b="0" dirty="0" smtClean="0">
                <a:solidFill>
                  <a:schemeClr val="tx1"/>
                </a:solidFill>
              </a:rPr>
              <a:t>Circulaire </a:t>
            </a:r>
            <a:r>
              <a:rPr lang="fr-FR" b="0" dirty="0">
                <a:solidFill>
                  <a:schemeClr val="tx1"/>
                </a:solidFill>
              </a:rPr>
              <a:t>n°85-282 du 25 novembre </a:t>
            </a:r>
            <a:r>
              <a:rPr lang="fr-FR" b="0" dirty="0" smtClean="0">
                <a:solidFill>
                  <a:schemeClr val="tx1"/>
                </a:solidFill>
              </a:rPr>
              <a:t>1985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• </a:t>
            </a:r>
            <a:r>
              <a:rPr lang="fr-FR" b="0" dirty="0">
                <a:solidFill>
                  <a:schemeClr val="tx1"/>
                </a:solidFill>
              </a:rPr>
              <a:t>Circulaire ministérielle du 20 janvier 2016</a:t>
            </a:r>
          </a:p>
        </p:txBody>
      </p:sp>
    </p:spTree>
    <p:extLst>
      <p:ext uri="{BB962C8B-B14F-4D97-AF65-F5344CB8AC3E}">
        <p14:creationId xmlns:p14="http://schemas.microsoft.com/office/powerpoint/2010/main" val="20141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68048"/>
              </p:ext>
            </p:extLst>
          </p:nvPr>
        </p:nvGraphicFramePr>
        <p:xfrm>
          <a:off x="1143383" y="302149"/>
          <a:ext cx="9199276" cy="6413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205005">
                  <a:extLst>
                    <a:ext uri="{9D8B030D-6E8A-4147-A177-3AD203B41FA5}">
                      <a16:colId xmlns:a16="http://schemas.microsoft.com/office/drawing/2014/main" val="2165519053"/>
                    </a:ext>
                  </a:extLst>
                </a:gridCol>
                <a:gridCol w="2239392">
                  <a:extLst>
                    <a:ext uri="{9D8B030D-6E8A-4147-A177-3AD203B41FA5}">
                      <a16:colId xmlns:a16="http://schemas.microsoft.com/office/drawing/2014/main" val="1177824801"/>
                    </a:ext>
                  </a:extLst>
                </a:gridCol>
                <a:gridCol w="1243217">
                  <a:extLst>
                    <a:ext uri="{9D8B030D-6E8A-4147-A177-3AD203B41FA5}">
                      <a16:colId xmlns:a16="http://schemas.microsoft.com/office/drawing/2014/main" val="346171829"/>
                    </a:ext>
                  </a:extLst>
                </a:gridCol>
                <a:gridCol w="2024339">
                  <a:extLst>
                    <a:ext uri="{9D8B030D-6E8A-4147-A177-3AD203B41FA5}">
                      <a16:colId xmlns:a16="http://schemas.microsoft.com/office/drawing/2014/main" val="1747990498"/>
                    </a:ext>
                  </a:extLst>
                </a:gridCol>
                <a:gridCol w="2487323">
                  <a:extLst>
                    <a:ext uri="{9D8B030D-6E8A-4147-A177-3AD203B41FA5}">
                      <a16:colId xmlns:a16="http://schemas.microsoft.com/office/drawing/2014/main" val="2332898523"/>
                    </a:ext>
                  </a:extLst>
                </a:gridCol>
              </a:tblGrid>
              <a:tr h="684852">
                <a:tc>
                  <a:txBody>
                    <a:bodyPr/>
                    <a:lstStyle/>
                    <a:p>
                      <a:pPr marL="142875" marR="60960" indent="-71755">
                        <a:lnSpc>
                          <a:spcPts val="1350"/>
                        </a:lnSpc>
                        <a:spcBef>
                          <a:spcPts val="123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Fondements juridiques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Motifs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Durée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Possibilité</a:t>
                      </a:r>
                      <a:r>
                        <a:rPr lang="fr-FR" sz="1100" spc="5">
                          <a:effectLst/>
                        </a:rPr>
                        <a:t> </a:t>
                      </a:r>
                      <a:r>
                        <a:rPr lang="fr-FR" sz="1100" spc="-10">
                          <a:effectLst/>
                        </a:rPr>
                        <a:t>de</a:t>
                      </a:r>
                      <a:r>
                        <a:rPr lang="fr-FR" sz="1100">
                          <a:effectLst/>
                        </a:rPr>
                        <a:t> </a:t>
                      </a:r>
                      <a:r>
                        <a:rPr lang="fr-FR" sz="1100" spc="-20">
                          <a:effectLst/>
                        </a:rPr>
                        <a:t>refus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Bénéficiaires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372078"/>
                  </a:ext>
                </a:extLst>
              </a:tr>
              <a:tr h="1474243">
                <a:tc>
                  <a:txBody>
                    <a:bodyPr/>
                    <a:lstStyle/>
                    <a:p>
                      <a:pPr marL="85725" marR="82550" algn="ctr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Article</a:t>
                      </a:r>
                      <a:r>
                        <a:rPr lang="fr-FR" sz="1100" spc="-6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R. 214 -39</a:t>
                      </a:r>
                    </a:p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85725" marR="80645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(ex-article </a:t>
                      </a:r>
                      <a:r>
                        <a:rPr lang="fr-FR" sz="1100">
                          <a:effectLst/>
                        </a:rPr>
                        <a:t>16 )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6675" marR="83185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Participation aux congrès</a:t>
                      </a:r>
                      <a:r>
                        <a:rPr lang="fr-FR" sz="1100" spc="20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ou</a:t>
                      </a:r>
                      <a:r>
                        <a:rPr lang="fr-FR" sz="1100" spc="-6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réunions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des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organismes directeurs des unions, fédérations et confédérations des syndicats NON REPRÉSENTÉS au Conseil commun de la fonction</a:t>
                      </a:r>
                    </a:p>
                    <a:p>
                      <a:pPr marL="66675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fr-FR" sz="1100" spc="-10" dirty="0">
                          <a:effectLst/>
                        </a:rPr>
                        <a:t>publique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r>
                        <a:rPr lang="fr-FR" sz="1100" spc="-20">
                          <a:effectLst/>
                        </a:rPr>
                        <a:t> </a:t>
                      </a:r>
                      <a:r>
                        <a:rPr lang="fr-FR" sz="1100" spc="-10">
                          <a:effectLst/>
                        </a:rPr>
                        <a:t>jours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921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OUI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décision motivée au regard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nécessités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 </a:t>
                      </a:r>
                      <a:r>
                        <a:rPr lang="fr-FR" sz="1100" spc="-10">
                          <a:effectLst/>
                        </a:rPr>
                        <a:t>service</a:t>
                      </a:r>
                      <a:endParaRPr lang="fr-FR" sz="1100">
                        <a:effectLst/>
                      </a:endParaRPr>
                    </a:p>
                    <a:p>
                      <a:pPr marL="6921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cas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dépassement du nombre de jours </a:t>
                      </a:r>
                      <a:r>
                        <a:rPr lang="fr-FR" sz="1100" spc="-10">
                          <a:effectLst/>
                        </a:rPr>
                        <a:t>autorisés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TOUT agent désigné par l’organisation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syndicale,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même s’il n’est pas élu dans une </a:t>
                      </a:r>
                      <a:r>
                        <a:rPr lang="fr-FR" sz="1100" spc="-10">
                          <a:effectLst/>
                        </a:rPr>
                        <a:t>instance.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860497"/>
                  </a:ext>
                </a:extLst>
              </a:tr>
              <a:tr h="1476056">
                <a:tc>
                  <a:txBody>
                    <a:bodyPr/>
                    <a:lstStyle/>
                    <a:p>
                      <a:pPr marL="85725" marR="82550" algn="ctr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Article</a:t>
                      </a:r>
                      <a:r>
                        <a:rPr lang="fr-FR" sz="1100" spc="-6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R. 214 -34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85725" marR="80645" algn="ctr">
                        <a:spcAft>
                          <a:spcPts val="0"/>
                        </a:spcAft>
                      </a:pPr>
                      <a:r>
                        <a:rPr lang="fr-FR" sz="1100" spc="-10" dirty="0">
                          <a:effectLst/>
                        </a:rPr>
                        <a:t>(ex-article </a:t>
                      </a:r>
                      <a:r>
                        <a:rPr lang="fr-FR" sz="1100" dirty="0">
                          <a:effectLst/>
                        </a:rPr>
                        <a:t>16 )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6675" marR="7239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Participation aux congrès</a:t>
                      </a:r>
                      <a:r>
                        <a:rPr lang="fr-FR" sz="1100" spc="20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ou</a:t>
                      </a:r>
                      <a:r>
                        <a:rPr lang="fr-FR" sz="1100" spc="-4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réunions</a:t>
                      </a:r>
                      <a:r>
                        <a:rPr lang="fr-FR" sz="1100" spc="-4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des</a:t>
                      </a:r>
                      <a:r>
                        <a:rPr lang="fr-FR" sz="1100" spc="-4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organismes directeurs</a:t>
                      </a:r>
                      <a:r>
                        <a:rPr lang="fr-FR" sz="1100" spc="-6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des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organisations syndicales internationales ou des unions, fédérations et confédérations des syndicats REPRÉSENTÉS au Conseil commun de la</a:t>
                      </a:r>
                    </a:p>
                    <a:p>
                      <a:pPr marL="66675">
                        <a:lnSpc>
                          <a:spcPts val="11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fonction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spc="-10" dirty="0">
                          <a:effectLst/>
                        </a:rPr>
                        <a:t>publique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r>
                        <a:rPr lang="fr-FR" sz="1100" spc="-20">
                          <a:effectLst/>
                        </a:rPr>
                        <a:t> </a:t>
                      </a:r>
                      <a:r>
                        <a:rPr lang="fr-FR" sz="1100" spc="-10">
                          <a:effectLst/>
                        </a:rPr>
                        <a:t>jours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OUI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décision motivée au regard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nécessités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 </a:t>
                      </a:r>
                      <a:r>
                        <a:rPr lang="fr-FR" sz="1100" spc="-10">
                          <a:effectLst/>
                        </a:rPr>
                        <a:t>service</a:t>
                      </a:r>
                      <a:endParaRPr lang="fr-FR" sz="1100">
                        <a:effectLst/>
                      </a:endParaRPr>
                    </a:p>
                    <a:p>
                      <a:pPr marL="6921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cas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dépassement du nombre de jours </a:t>
                      </a:r>
                      <a:r>
                        <a:rPr lang="fr-FR" sz="1100" spc="-10">
                          <a:effectLst/>
                        </a:rPr>
                        <a:t>autorisés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TOUT agent désigné par l’organisation</a:t>
                      </a:r>
                      <a:r>
                        <a:rPr lang="fr-FR" sz="1100" spc="-6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syndicale,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même s’il n’est pas élu dans une </a:t>
                      </a:r>
                      <a:r>
                        <a:rPr lang="fr-FR" sz="1100" spc="-10" dirty="0">
                          <a:effectLst/>
                        </a:rPr>
                        <a:t>instance.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334090"/>
                  </a:ext>
                </a:extLst>
              </a:tr>
              <a:tr h="1474243">
                <a:tc>
                  <a:txBody>
                    <a:bodyPr/>
                    <a:lstStyle/>
                    <a:p>
                      <a:pPr marL="80645" marR="76835" indent="635" algn="ctr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Articles R. 214-38</a:t>
                      </a:r>
                      <a:r>
                        <a:rPr lang="fr-FR" sz="1100" spc="-2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et</a:t>
                      </a:r>
                      <a:r>
                        <a:rPr lang="fr-FR" sz="1100" spc="-15">
                          <a:effectLst/>
                        </a:rPr>
                        <a:t> </a:t>
                      </a:r>
                      <a:r>
                        <a:rPr lang="fr-FR" sz="1100" spc="-25">
                          <a:effectLst/>
                        </a:rPr>
                        <a:t>R.</a:t>
                      </a:r>
                      <a:endParaRPr lang="fr-FR" sz="1100">
                        <a:effectLst/>
                      </a:endParaRPr>
                    </a:p>
                    <a:p>
                      <a:pPr marL="85725" marR="81280" algn="ctr"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214-</a:t>
                      </a:r>
                      <a:r>
                        <a:rPr lang="fr-FR" sz="1100" spc="-25">
                          <a:effectLst/>
                        </a:rPr>
                        <a:t>43</a:t>
                      </a:r>
                      <a:endParaRPr lang="fr-FR" sz="1100">
                        <a:effectLst/>
                      </a:endParaRPr>
                    </a:p>
                    <a:p>
                      <a:pPr marL="85725" marR="81280" algn="ctr">
                        <a:spcBef>
                          <a:spcPts val="1335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(ex-article </a:t>
                      </a:r>
                      <a:r>
                        <a:rPr lang="fr-FR" sz="1100" spc="-20">
                          <a:effectLst/>
                        </a:rPr>
                        <a:t>17)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81280">
                        <a:spcBef>
                          <a:spcPts val="121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Participation aux congrès</a:t>
                      </a:r>
                      <a:r>
                        <a:rPr lang="fr-FR" sz="1100" spc="20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ou aux réunions statutaires d'organismes</a:t>
                      </a:r>
                      <a:r>
                        <a:rPr lang="fr-FR" sz="1100" spc="-6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directeurs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des organisations syndicales d’un autre niveau que celui visé à l’article 16 (intra </a:t>
                      </a:r>
                      <a:r>
                        <a:rPr lang="fr-FR" sz="1100" spc="-10" dirty="0">
                          <a:effectLst/>
                        </a:rPr>
                        <a:t>départemental)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7310" marR="8890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Dans</a:t>
                      </a:r>
                      <a:r>
                        <a:rPr lang="fr-FR" sz="1100" spc="-1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la</a:t>
                      </a:r>
                      <a:r>
                        <a:rPr lang="fr-FR" sz="1100" spc="-1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limite du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contingent calculé au niveau de chaque CST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215"/>
                        </a:spcBef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OUI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décision motivée au regard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nécessités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 </a:t>
                      </a:r>
                      <a:r>
                        <a:rPr lang="fr-FR" sz="1100" spc="-10">
                          <a:effectLst/>
                        </a:rPr>
                        <a:t>service</a:t>
                      </a:r>
                      <a:endParaRPr lang="fr-FR" sz="1100">
                        <a:effectLst/>
                      </a:endParaRPr>
                    </a:p>
                    <a:p>
                      <a:pPr marL="69215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ou</a:t>
                      </a:r>
                      <a:endParaRPr lang="fr-FR" sz="1100">
                        <a:effectLst/>
                      </a:endParaRPr>
                    </a:p>
                    <a:p>
                      <a:pPr marL="69215" marR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cas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dépassement du contingent alloué à </a:t>
                      </a:r>
                      <a:r>
                        <a:rPr lang="fr-FR" sz="1100" spc="-20">
                          <a:effectLst/>
                        </a:rPr>
                        <a:t>l’OS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121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TOUT agent désigné par l’organisation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syndicale,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même s’il n’est pas élu dans une </a:t>
                      </a:r>
                      <a:r>
                        <a:rPr lang="fr-FR" sz="1100" spc="-10">
                          <a:effectLst/>
                        </a:rPr>
                        <a:t>instance.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891891"/>
                  </a:ext>
                </a:extLst>
              </a:tr>
              <a:tr h="1299025">
                <a:tc>
                  <a:txBody>
                    <a:bodyPr/>
                    <a:lstStyle/>
                    <a:p>
                      <a:pPr marL="80645" marR="76835" algn="ctr"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Articles R. 214-36</a:t>
                      </a:r>
                      <a:r>
                        <a:rPr lang="fr-FR" sz="1100" spc="-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et</a:t>
                      </a:r>
                      <a:r>
                        <a:rPr lang="fr-FR" sz="1100" spc="-20">
                          <a:effectLst/>
                        </a:rPr>
                        <a:t> </a:t>
                      </a:r>
                      <a:r>
                        <a:rPr lang="fr-FR" sz="1100" spc="-25">
                          <a:effectLst/>
                        </a:rPr>
                        <a:t>R.</a:t>
                      </a:r>
                      <a:endParaRPr lang="fr-FR" sz="1100">
                        <a:effectLst/>
                      </a:endParaRPr>
                    </a:p>
                    <a:p>
                      <a:pPr marL="85725" marR="812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214-</a:t>
                      </a:r>
                      <a:r>
                        <a:rPr lang="fr-FR" sz="1100" spc="-25">
                          <a:effectLst/>
                        </a:rPr>
                        <a:t>37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85725" marR="81280" algn="ctr">
                        <a:spcAft>
                          <a:spcPts val="0"/>
                        </a:spcAft>
                      </a:pPr>
                      <a:r>
                        <a:rPr lang="fr-FR" sz="1100" spc="-10">
                          <a:effectLst/>
                        </a:rPr>
                        <a:t>(ex-article </a:t>
                      </a:r>
                      <a:r>
                        <a:rPr lang="fr-FR" sz="1100" spc="-20">
                          <a:effectLst/>
                        </a:rPr>
                        <a:t>18)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6675" marR="88900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Participation aux instances consultatives</a:t>
                      </a:r>
                      <a:r>
                        <a:rPr lang="fr-FR" sz="1100" spc="-1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</a:t>
                      </a:r>
                      <a:r>
                        <a:rPr lang="fr-FR" sz="1100" spc="-1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la</a:t>
                      </a:r>
                      <a:r>
                        <a:rPr lang="fr-FR" sz="1100" spc="-1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fonction publique ou aux réunions de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travail</a:t>
                      </a:r>
                      <a:r>
                        <a:rPr lang="fr-FR" sz="1100" spc="-5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ou</a:t>
                      </a:r>
                      <a:r>
                        <a:rPr lang="fr-FR" sz="1100" spc="-5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de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négociation convoquées par </a:t>
                      </a:r>
                      <a:r>
                        <a:rPr lang="fr-FR" sz="1100" spc="-10" dirty="0">
                          <a:effectLst/>
                        </a:rPr>
                        <a:t>l’administration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Pas</a:t>
                      </a:r>
                      <a:r>
                        <a:rPr lang="fr-FR" sz="1100" spc="-1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</a:t>
                      </a:r>
                      <a:r>
                        <a:rPr lang="fr-FR" sz="1100" spc="-15">
                          <a:effectLst/>
                        </a:rPr>
                        <a:t> </a:t>
                      </a:r>
                      <a:r>
                        <a:rPr lang="fr-FR" sz="1100" spc="-10">
                          <a:effectLst/>
                        </a:rPr>
                        <a:t>limite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fr-FR" sz="1100" spc="-25">
                          <a:effectLst/>
                        </a:rPr>
                        <a:t>NON</a:t>
                      </a:r>
                      <a:endParaRPr lang="fr-FR" sz="1100">
                        <a:effectLst/>
                      </a:endParaRPr>
                    </a:p>
                    <a:p>
                      <a:pPr marL="692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Autorisation</a:t>
                      </a:r>
                      <a:r>
                        <a:rPr lang="fr-FR" sz="1100" spc="-60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accordée</a:t>
                      </a:r>
                      <a:r>
                        <a:rPr lang="fr-FR" sz="1100" spc="-55">
                          <a:effectLst/>
                        </a:rPr>
                        <a:t> </a:t>
                      </a:r>
                      <a:r>
                        <a:rPr lang="fr-FR" sz="1100">
                          <a:effectLst/>
                        </a:rPr>
                        <a:t>de </a:t>
                      </a:r>
                      <a:r>
                        <a:rPr lang="fr-FR" sz="1100" spc="-10">
                          <a:effectLst/>
                        </a:rPr>
                        <a:t>droit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fr-FR" sz="1100" spc="-10" dirty="0">
                          <a:effectLst/>
                        </a:rPr>
                        <a:t>EXCLUSIVEMENT</a:t>
                      </a:r>
                      <a:r>
                        <a:rPr lang="fr-FR" sz="1100" spc="70" dirty="0">
                          <a:effectLst/>
                        </a:rPr>
                        <a:t> </a:t>
                      </a:r>
                      <a:r>
                        <a:rPr lang="fr-FR" sz="1100" spc="-25" dirty="0">
                          <a:effectLst/>
                        </a:rPr>
                        <a:t>les</a:t>
                      </a:r>
                      <a:endParaRPr lang="fr-FR" sz="1100" dirty="0">
                        <a:effectLst/>
                      </a:endParaRPr>
                    </a:p>
                    <a:p>
                      <a:pPr marL="69215" marR="3365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représentants du personnel obligatoirement élus ou désignés pour siéger au sein d’une</a:t>
                      </a:r>
                      <a:r>
                        <a:rPr lang="fr-FR" sz="1100" spc="-60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instance</a:t>
                      </a:r>
                      <a:r>
                        <a:rPr lang="fr-FR" sz="1100" spc="-55" dirty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représentative (CAP, CCP, CST, FSSSCT…)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9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4"/>
          <p:cNvSpPr/>
          <p:nvPr/>
        </p:nvSpPr>
        <p:spPr>
          <a:xfrm rot="2472339">
            <a:off x="5746152" y="2743277"/>
            <a:ext cx="578608" cy="1008530"/>
          </a:xfrm>
          <a:custGeom>
            <a:avLst/>
            <a:gdLst/>
            <a:ahLst/>
            <a:cxnLst/>
            <a:rect l="l" t="t" r="r" b="b"/>
            <a:pathLst>
              <a:path w="637540" h="1111250">
                <a:moveTo>
                  <a:pt x="173736" y="790956"/>
                </a:moveTo>
                <a:lnTo>
                  <a:pt x="0" y="790956"/>
                </a:lnTo>
                <a:lnTo>
                  <a:pt x="30480" y="821581"/>
                </a:lnTo>
                <a:lnTo>
                  <a:pt x="30480" y="816864"/>
                </a:lnTo>
                <a:lnTo>
                  <a:pt x="39624" y="795528"/>
                </a:lnTo>
                <a:lnTo>
                  <a:pt x="60960" y="816864"/>
                </a:lnTo>
                <a:lnTo>
                  <a:pt x="161544" y="816864"/>
                </a:lnTo>
                <a:lnTo>
                  <a:pt x="161544" y="804672"/>
                </a:lnTo>
                <a:lnTo>
                  <a:pt x="173736" y="790956"/>
                </a:lnTo>
                <a:close/>
              </a:path>
              <a:path w="637540" h="1111250">
                <a:moveTo>
                  <a:pt x="60960" y="816864"/>
                </a:moveTo>
                <a:lnTo>
                  <a:pt x="39624" y="795528"/>
                </a:lnTo>
                <a:lnTo>
                  <a:pt x="30480" y="816864"/>
                </a:lnTo>
                <a:lnTo>
                  <a:pt x="60960" y="816864"/>
                </a:lnTo>
                <a:close/>
              </a:path>
              <a:path w="637540" h="1111250">
                <a:moveTo>
                  <a:pt x="318516" y="1074420"/>
                </a:moveTo>
                <a:lnTo>
                  <a:pt x="60960" y="816864"/>
                </a:lnTo>
                <a:lnTo>
                  <a:pt x="30480" y="816864"/>
                </a:lnTo>
                <a:lnTo>
                  <a:pt x="30480" y="821581"/>
                </a:lnTo>
                <a:lnTo>
                  <a:pt x="309372" y="1101808"/>
                </a:lnTo>
                <a:lnTo>
                  <a:pt x="309372" y="1083564"/>
                </a:lnTo>
                <a:lnTo>
                  <a:pt x="318516" y="1074420"/>
                </a:lnTo>
                <a:close/>
              </a:path>
              <a:path w="637540" h="1111250">
                <a:moveTo>
                  <a:pt x="475488" y="790956"/>
                </a:moveTo>
                <a:lnTo>
                  <a:pt x="475488" y="0"/>
                </a:lnTo>
                <a:lnTo>
                  <a:pt x="161544" y="0"/>
                </a:lnTo>
                <a:lnTo>
                  <a:pt x="161544" y="790956"/>
                </a:lnTo>
                <a:lnTo>
                  <a:pt x="173736" y="790956"/>
                </a:lnTo>
                <a:lnTo>
                  <a:pt x="173736" y="24384"/>
                </a:lnTo>
                <a:lnTo>
                  <a:pt x="187452" y="12192"/>
                </a:lnTo>
                <a:lnTo>
                  <a:pt x="187452" y="24384"/>
                </a:lnTo>
                <a:lnTo>
                  <a:pt x="449580" y="24384"/>
                </a:lnTo>
                <a:lnTo>
                  <a:pt x="449580" y="12192"/>
                </a:lnTo>
                <a:lnTo>
                  <a:pt x="461772" y="24384"/>
                </a:lnTo>
                <a:lnTo>
                  <a:pt x="461772" y="790956"/>
                </a:lnTo>
                <a:lnTo>
                  <a:pt x="475488" y="790956"/>
                </a:lnTo>
                <a:close/>
              </a:path>
              <a:path w="637540" h="1111250">
                <a:moveTo>
                  <a:pt x="187452" y="816864"/>
                </a:moveTo>
                <a:lnTo>
                  <a:pt x="187452" y="24384"/>
                </a:lnTo>
                <a:lnTo>
                  <a:pt x="173736" y="24384"/>
                </a:lnTo>
                <a:lnTo>
                  <a:pt x="173736" y="790956"/>
                </a:lnTo>
                <a:lnTo>
                  <a:pt x="161544" y="804672"/>
                </a:lnTo>
                <a:lnTo>
                  <a:pt x="161544" y="816864"/>
                </a:lnTo>
                <a:lnTo>
                  <a:pt x="187452" y="816864"/>
                </a:lnTo>
                <a:close/>
              </a:path>
              <a:path w="637540" h="1111250">
                <a:moveTo>
                  <a:pt x="187452" y="24384"/>
                </a:moveTo>
                <a:lnTo>
                  <a:pt x="187452" y="12192"/>
                </a:lnTo>
                <a:lnTo>
                  <a:pt x="173736" y="24384"/>
                </a:lnTo>
                <a:lnTo>
                  <a:pt x="187452" y="24384"/>
                </a:lnTo>
                <a:close/>
              </a:path>
              <a:path w="637540" h="1111250">
                <a:moveTo>
                  <a:pt x="327660" y="1083564"/>
                </a:moveTo>
                <a:lnTo>
                  <a:pt x="318516" y="1074420"/>
                </a:lnTo>
                <a:lnTo>
                  <a:pt x="309372" y="1083564"/>
                </a:lnTo>
                <a:lnTo>
                  <a:pt x="327660" y="1083564"/>
                </a:lnTo>
                <a:close/>
              </a:path>
              <a:path w="637540" h="1111250">
                <a:moveTo>
                  <a:pt x="327660" y="1101808"/>
                </a:moveTo>
                <a:lnTo>
                  <a:pt x="327660" y="1083564"/>
                </a:lnTo>
                <a:lnTo>
                  <a:pt x="309372" y="1083564"/>
                </a:lnTo>
                <a:lnTo>
                  <a:pt x="309372" y="1101808"/>
                </a:lnTo>
                <a:lnTo>
                  <a:pt x="318516" y="1110996"/>
                </a:lnTo>
                <a:lnTo>
                  <a:pt x="327660" y="1101808"/>
                </a:lnTo>
                <a:close/>
              </a:path>
              <a:path w="637540" h="1111250">
                <a:moveTo>
                  <a:pt x="606552" y="821581"/>
                </a:moveTo>
                <a:lnTo>
                  <a:pt x="606552" y="816864"/>
                </a:lnTo>
                <a:lnTo>
                  <a:pt x="576072" y="816864"/>
                </a:lnTo>
                <a:lnTo>
                  <a:pt x="318516" y="1074420"/>
                </a:lnTo>
                <a:lnTo>
                  <a:pt x="327660" y="1083564"/>
                </a:lnTo>
                <a:lnTo>
                  <a:pt x="327660" y="1101808"/>
                </a:lnTo>
                <a:lnTo>
                  <a:pt x="606552" y="821581"/>
                </a:lnTo>
                <a:close/>
              </a:path>
              <a:path w="637540" h="1111250">
                <a:moveTo>
                  <a:pt x="461772" y="24384"/>
                </a:moveTo>
                <a:lnTo>
                  <a:pt x="449580" y="12192"/>
                </a:lnTo>
                <a:lnTo>
                  <a:pt x="449580" y="24384"/>
                </a:lnTo>
                <a:lnTo>
                  <a:pt x="461772" y="24384"/>
                </a:lnTo>
                <a:close/>
              </a:path>
              <a:path w="637540" h="1111250">
                <a:moveTo>
                  <a:pt x="475488" y="816864"/>
                </a:moveTo>
                <a:lnTo>
                  <a:pt x="475488" y="804672"/>
                </a:lnTo>
                <a:lnTo>
                  <a:pt x="461772" y="790956"/>
                </a:lnTo>
                <a:lnTo>
                  <a:pt x="461772" y="24384"/>
                </a:lnTo>
                <a:lnTo>
                  <a:pt x="449580" y="24384"/>
                </a:lnTo>
                <a:lnTo>
                  <a:pt x="449580" y="816864"/>
                </a:lnTo>
                <a:lnTo>
                  <a:pt x="475488" y="816864"/>
                </a:lnTo>
                <a:close/>
              </a:path>
              <a:path w="637540" h="1111250">
                <a:moveTo>
                  <a:pt x="637032" y="790956"/>
                </a:moveTo>
                <a:lnTo>
                  <a:pt x="461772" y="790956"/>
                </a:lnTo>
                <a:lnTo>
                  <a:pt x="475488" y="804672"/>
                </a:lnTo>
                <a:lnTo>
                  <a:pt x="475488" y="816864"/>
                </a:lnTo>
                <a:lnTo>
                  <a:pt x="576072" y="816864"/>
                </a:lnTo>
                <a:lnTo>
                  <a:pt x="597408" y="795528"/>
                </a:lnTo>
                <a:lnTo>
                  <a:pt x="606552" y="816864"/>
                </a:lnTo>
                <a:lnTo>
                  <a:pt x="606552" y="821581"/>
                </a:lnTo>
                <a:lnTo>
                  <a:pt x="637032" y="790956"/>
                </a:lnTo>
                <a:close/>
              </a:path>
              <a:path w="637540" h="1111250">
                <a:moveTo>
                  <a:pt x="606552" y="816864"/>
                </a:moveTo>
                <a:lnTo>
                  <a:pt x="597408" y="795528"/>
                </a:lnTo>
                <a:lnTo>
                  <a:pt x="576072" y="816864"/>
                </a:lnTo>
                <a:lnTo>
                  <a:pt x="606552" y="816864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2822863" y="4253531"/>
            <a:ext cx="1683380" cy="50408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82400" marR="4611" indent="-271450">
              <a:spcBef>
                <a:spcPts val="91"/>
              </a:spcBef>
            </a:pPr>
            <a:r>
              <a:rPr sz="1600" b="1" spc="-23" dirty="0">
                <a:solidFill>
                  <a:schemeClr val="bg1"/>
                </a:solidFill>
                <a:cs typeface="Calibri"/>
              </a:rPr>
              <a:t>d’autorisations</a:t>
            </a:r>
            <a:r>
              <a:rPr sz="1600" b="1" spc="-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9" dirty="0">
                <a:solidFill>
                  <a:schemeClr val="bg1"/>
                </a:solidFill>
                <a:cs typeface="Calibri"/>
              </a:rPr>
              <a:t>d’absence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2" name="object 12"/>
          <p:cNvSpPr/>
          <p:nvPr/>
        </p:nvSpPr>
        <p:spPr>
          <a:xfrm>
            <a:off x="2188061" y="3872792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33" name="object 12"/>
          <p:cNvSpPr/>
          <p:nvPr/>
        </p:nvSpPr>
        <p:spPr>
          <a:xfrm>
            <a:off x="2215995" y="1359892"/>
            <a:ext cx="3015215" cy="1291709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34" name="object 12"/>
          <p:cNvSpPr/>
          <p:nvPr/>
        </p:nvSpPr>
        <p:spPr>
          <a:xfrm>
            <a:off x="6256272" y="1355289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5820" y="1542609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sz="1600" dirty="0" smtClean="0">
                <a:solidFill>
                  <a:schemeClr val="bg1"/>
                </a:solidFill>
              </a:rPr>
              <a:t>Les</a:t>
            </a:r>
            <a:r>
              <a:rPr sz="160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9" dirty="0">
                <a:solidFill>
                  <a:schemeClr val="bg1"/>
                </a:solidFill>
              </a:rPr>
              <a:t>autorisations</a:t>
            </a:r>
            <a:r>
              <a:rPr sz="1600" spc="-9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23" dirty="0" err="1">
                <a:solidFill>
                  <a:schemeClr val="bg1"/>
                </a:solidFill>
              </a:rPr>
              <a:t>d’absence</a:t>
            </a:r>
            <a:r>
              <a:rPr sz="1600" spc="-86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86" dirty="0" smtClean="0">
                <a:solidFill>
                  <a:schemeClr val="bg1"/>
                </a:solidFill>
                <a:cs typeface="Times New Roman"/>
              </a:rPr>
              <a:t/>
            </a:r>
            <a:br>
              <a:rPr lang="fr-FR" sz="1600" spc="-86" dirty="0" smtClean="0">
                <a:solidFill>
                  <a:schemeClr val="bg1"/>
                </a:solidFill>
                <a:cs typeface="Times New Roman"/>
              </a:rPr>
            </a:br>
            <a:r>
              <a:rPr sz="1600" dirty="0" smtClean="0">
                <a:solidFill>
                  <a:schemeClr val="bg1"/>
                </a:solidFill>
              </a:rPr>
              <a:t>pour</a:t>
            </a:r>
            <a:r>
              <a:rPr sz="1600" spc="-91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dirty="0" err="1">
                <a:solidFill>
                  <a:schemeClr val="bg1"/>
                </a:solidFill>
              </a:rPr>
              <a:t>mandat</a:t>
            </a:r>
            <a:r>
              <a:rPr sz="1600" spc="-9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9" dirty="0" smtClean="0">
                <a:solidFill>
                  <a:schemeClr val="bg1"/>
                </a:solidFill>
              </a:rPr>
              <a:t>syndical</a:t>
            </a:r>
            <a:r>
              <a:rPr lang="fr-FR" sz="1600" spc="-9" dirty="0" smtClean="0">
                <a:solidFill>
                  <a:schemeClr val="bg1"/>
                </a:solidFill>
              </a:rPr>
              <a:t> (hors contingent)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object 5"/>
          <p:cNvSpPr txBox="1">
            <a:spLocks/>
          </p:cNvSpPr>
          <p:nvPr/>
        </p:nvSpPr>
        <p:spPr>
          <a:xfrm>
            <a:off x="6035456" y="1665720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Le crédit de</a:t>
            </a:r>
            <a:r>
              <a:rPr lang="fr-FR" sz="1600" spc="-9" dirty="0" smtClean="0">
                <a:solidFill>
                  <a:schemeClr val="bg1"/>
                </a:solidFill>
              </a:rPr>
              <a:t> temps syndical (contingent)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7" name="object 12"/>
          <p:cNvSpPr/>
          <p:nvPr/>
        </p:nvSpPr>
        <p:spPr>
          <a:xfrm>
            <a:off x="6256271" y="3981568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5199" y="4078836"/>
            <a:ext cx="2268327" cy="7503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Autorisations</a:t>
            </a:r>
            <a:r>
              <a:rPr kumimoji="0" sz="1600" b="1" i="0" u="none" strike="noStrike" kern="1200" cap="none" spc="-4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d'absence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pour</a:t>
            </a:r>
            <a:r>
              <a:rPr kumimoji="0" sz="1600" b="1" i="0" u="none" strike="noStrike" kern="1200" cap="none" spc="-10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les</a:t>
            </a:r>
            <a:r>
              <a:rPr kumimoji="0" sz="1600" b="1" i="0" u="none" strike="noStrike" kern="1200" cap="none" spc="-7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membres</a:t>
            </a:r>
            <a:r>
              <a:rPr kumimoji="0" sz="1600" b="1" i="0" u="none" strike="noStrike" kern="1200" cap="none" spc="-7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des</a:t>
            </a: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organismes</a:t>
            </a:r>
            <a:r>
              <a:rPr kumimoji="0" sz="1600" b="1" i="0" u="none" strike="noStrike" kern="1200" cap="none" spc="-8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/>
              </a:rPr>
              <a:t>statutaires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38" name="object 4"/>
          <p:cNvSpPr/>
          <p:nvPr/>
        </p:nvSpPr>
        <p:spPr>
          <a:xfrm>
            <a:off x="7763878" y="2812262"/>
            <a:ext cx="578608" cy="1008530"/>
          </a:xfrm>
          <a:custGeom>
            <a:avLst/>
            <a:gdLst/>
            <a:ahLst/>
            <a:cxnLst/>
            <a:rect l="l" t="t" r="r" b="b"/>
            <a:pathLst>
              <a:path w="637540" h="1111250">
                <a:moveTo>
                  <a:pt x="173736" y="790956"/>
                </a:moveTo>
                <a:lnTo>
                  <a:pt x="0" y="790956"/>
                </a:lnTo>
                <a:lnTo>
                  <a:pt x="30480" y="821581"/>
                </a:lnTo>
                <a:lnTo>
                  <a:pt x="30480" y="816864"/>
                </a:lnTo>
                <a:lnTo>
                  <a:pt x="39624" y="795528"/>
                </a:lnTo>
                <a:lnTo>
                  <a:pt x="60960" y="816864"/>
                </a:lnTo>
                <a:lnTo>
                  <a:pt x="161544" y="816864"/>
                </a:lnTo>
                <a:lnTo>
                  <a:pt x="161544" y="804672"/>
                </a:lnTo>
                <a:lnTo>
                  <a:pt x="173736" y="790956"/>
                </a:lnTo>
                <a:close/>
              </a:path>
              <a:path w="637540" h="1111250">
                <a:moveTo>
                  <a:pt x="60960" y="816864"/>
                </a:moveTo>
                <a:lnTo>
                  <a:pt x="39624" y="795528"/>
                </a:lnTo>
                <a:lnTo>
                  <a:pt x="30480" y="816864"/>
                </a:lnTo>
                <a:lnTo>
                  <a:pt x="60960" y="816864"/>
                </a:lnTo>
                <a:close/>
              </a:path>
              <a:path w="637540" h="1111250">
                <a:moveTo>
                  <a:pt x="318516" y="1074420"/>
                </a:moveTo>
                <a:lnTo>
                  <a:pt x="60960" y="816864"/>
                </a:lnTo>
                <a:lnTo>
                  <a:pt x="30480" y="816864"/>
                </a:lnTo>
                <a:lnTo>
                  <a:pt x="30480" y="821581"/>
                </a:lnTo>
                <a:lnTo>
                  <a:pt x="309372" y="1101808"/>
                </a:lnTo>
                <a:lnTo>
                  <a:pt x="309372" y="1083564"/>
                </a:lnTo>
                <a:lnTo>
                  <a:pt x="318516" y="1074420"/>
                </a:lnTo>
                <a:close/>
              </a:path>
              <a:path w="637540" h="1111250">
                <a:moveTo>
                  <a:pt x="475488" y="790956"/>
                </a:moveTo>
                <a:lnTo>
                  <a:pt x="475488" y="0"/>
                </a:lnTo>
                <a:lnTo>
                  <a:pt x="161544" y="0"/>
                </a:lnTo>
                <a:lnTo>
                  <a:pt x="161544" y="790956"/>
                </a:lnTo>
                <a:lnTo>
                  <a:pt x="173736" y="790956"/>
                </a:lnTo>
                <a:lnTo>
                  <a:pt x="173736" y="24384"/>
                </a:lnTo>
                <a:lnTo>
                  <a:pt x="187452" y="12192"/>
                </a:lnTo>
                <a:lnTo>
                  <a:pt x="187452" y="24384"/>
                </a:lnTo>
                <a:lnTo>
                  <a:pt x="449580" y="24384"/>
                </a:lnTo>
                <a:lnTo>
                  <a:pt x="449580" y="12192"/>
                </a:lnTo>
                <a:lnTo>
                  <a:pt x="461772" y="24384"/>
                </a:lnTo>
                <a:lnTo>
                  <a:pt x="461772" y="790956"/>
                </a:lnTo>
                <a:lnTo>
                  <a:pt x="475488" y="790956"/>
                </a:lnTo>
                <a:close/>
              </a:path>
              <a:path w="637540" h="1111250">
                <a:moveTo>
                  <a:pt x="187452" y="816864"/>
                </a:moveTo>
                <a:lnTo>
                  <a:pt x="187452" y="24384"/>
                </a:lnTo>
                <a:lnTo>
                  <a:pt x="173736" y="24384"/>
                </a:lnTo>
                <a:lnTo>
                  <a:pt x="173736" y="790956"/>
                </a:lnTo>
                <a:lnTo>
                  <a:pt x="161544" y="804672"/>
                </a:lnTo>
                <a:lnTo>
                  <a:pt x="161544" y="816864"/>
                </a:lnTo>
                <a:lnTo>
                  <a:pt x="187452" y="816864"/>
                </a:lnTo>
                <a:close/>
              </a:path>
              <a:path w="637540" h="1111250">
                <a:moveTo>
                  <a:pt x="187452" y="24384"/>
                </a:moveTo>
                <a:lnTo>
                  <a:pt x="187452" y="12192"/>
                </a:lnTo>
                <a:lnTo>
                  <a:pt x="173736" y="24384"/>
                </a:lnTo>
                <a:lnTo>
                  <a:pt x="187452" y="24384"/>
                </a:lnTo>
                <a:close/>
              </a:path>
              <a:path w="637540" h="1111250">
                <a:moveTo>
                  <a:pt x="327660" y="1083564"/>
                </a:moveTo>
                <a:lnTo>
                  <a:pt x="318516" y="1074420"/>
                </a:lnTo>
                <a:lnTo>
                  <a:pt x="309372" y="1083564"/>
                </a:lnTo>
                <a:lnTo>
                  <a:pt x="327660" y="1083564"/>
                </a:lnTo>
                <a:close/>
              </a:path>
              <a:path w="637540" h="1111250">
                <a:moveTo>
                  <a:pt x="327660" y="1101808"/>
                </a:moveTo>
                <a:lnTo>
                  <a:pt x="327660" y="1083564"/>
                </a:lnTo>
                <a:lnTo>
                  <a:pt x="309372" y="1083564"/>
                </a:lnTo>
                <a:lnTo>
                  <a:pt x="309372" y="1101808"/>
                </a:lnTo>
                <a:lnTo>
                  <a:pt x="318516" y="1110996"/>
                </a:lnTo>
                <a:lnTo>
                  <a:pt x="327660" y="1101808"/>
                </a:lnTo>
                <a:close/>
              </a:path>
              <a:path w="637540" h="1111250">
                <a:moveTo>
                  <a:pt x="606552" y="821581"/>
                </a:moveTo>
                <a:lnTo>
                  <a:pt x="606552" y="816864"/>
                </a:lnTo>
                <a:lnTo>
                  <a:pt x="576072" y="816864"/>
                </a:lnTo>
                <a:lnTo>
                  <a:pt x="318516" y="1074420"/>
                </a:lnTo>
                <a:lnTo>
                  <a:pt x="327660" y="1083564"/>
                </a:lnTo>
                <a:lnTo>
                  <a:pt x="327660" y="1101808"/>
                </a:lnTo>
                <a:lnTo>
                  <a:pt x="606552" y="821581"/>
                </a:lnTo>
                <a:close/>
              </a:path>
              <a:path w="637540" h="1111250">
                <a:moveTo>
                  <a:pt x="461772" y="24384"/>
                </a:moveTo>
                <a:lnTo>
                  <a:pt x="449580" y="12192"/>
                </a:lnTo>
                <a:lnTo>
                  <a:pt x="449580" y="24384"/>
                </a:lnTo>
                <a:lnTo>
                  <a:pt x="461772" y="24384"/>
                </a:lnTo>
                <a:close/>
              </a:path>
              <a:path w="637540" h="1111250">
                <a:moveTo>
                  <a:pt x="475488" y="816864"/>
                </a:moveTo>
                <a:lnTo>
                  <a:pt x="475488" y="804672"/>
                </a:lnTo>
                <a:lnTo>
                  <a:pt x="461772" y="790956"/>
                </a:lnTo>
                <a:lnTo>
                  <a:pt x="461772" y="24384"/>
                </a:lnTo>
                <a:lnTo>
                  <a:pt x="449580" y="24384"/>
                </a:lnTo>
                <a:lnTo>
                  <a:pt x="449580" y="816864"/>
                </a:lnTo>
                <a:lnTo>
                  <a:pt x="475488" y="816864"/>
                </a:lnTo>
                <a:close/>
              </a:path>
              <a:path w="637540" h="1111250">
                <a:moveTo>
                  <a:pt x="637032" y="790956"/>
                </a:moveTo>
                <a:lnTo>
                  <a:pt x="461772" y="790956"/>
                </a:lnTo>
                <a:lnTo>
                  <a:pt x="475488" y="804672"/>
                </a:lnTo>
                <a:lnTo>
                  <a:pt x="475488" y="816864"/>
                </a:lnTo>
                <a:lnTo>
                  <a:pt x="576072" y="816864"/>
                </a:lnTo>
                <a:lnTo>
                  <a:pt x="597408" y="795528"/>
                </a:lnTo>
                <a:lnTo>
                  <a:pt x="606552" y="816864"/>
                </a:lnTo>
                <a:lnTo>
                  <a:pt x="606552" y="821581"/>
                </a:lnTo>
                <a:lnTo>
                  <a:pt x="637032" y="790956"/>
                </a:lnTo>
                <a:close/>
              </a:path>
              <a:path w="637540" h="1111250">
                <a:moveTo>
                  <a:pt x="606552" y="816864"/>
                </a:moveTo>
                <a:lnTo>
                  <a:pt x="597408" y="795528"/>
                </a:lnTo>
                <a:lnTo>
                  <a:pt x="576072" y="816864"/>
                </a:lnTo>
                <a:lnTo>
                  <a:pt x="606552" y="816864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6429738" y="4453987"/>
            <a:ext cx="2591632" cy="2578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2305" algn="ctr">
              <a:spcBef>
                <a:spcPts val="91"/>
              </a:spcBef>
            </a:pPr>
            <a:r>
              <a:rPr lang="fr-FR" sz="1600" b="1" spc="-9" dirty="0">
                <a:solidFill>
                  <a:schemeClr val="bg1"/>
                </a:solidFill>
                <a:cs typeface="Calibri"/>
              </a:rPr>
              <a:t>D</a:t>
            </a:r>
            <a:r>
              <a:rPr sz="1600" b="1" spc="-9" dirty="0" err="1" smtClean="0">
                <a:solidFill>
                  <a:schemeClr val="bg1"/>
                </a:solidFill>
                <a:cs typeface="Calibri"/>
              </a:rPr>
              <a:t>écharges</a:t>
            </a:r>
            <a:r>
              <a:rPr sz="1600" b="1" spc="-82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23" dirty="0">
                <a:solidFill>
                  <a:schemeClr val="bg1"/>
                </a:solidFill>
                <a:cs typeface="Calibri"/>
              </a:rPr>
              <a:t>d’activité</a:t>
            </a:r>
            <a:r>
              <a:rPr sz="1600" b="1" spc="-82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23" dirty="0">
                <a:solidFill>
                  <a:schemeClr val="bg1"/>
                </a:solidFill>
                <a:cs typeface="Calibri"/>
              </a:rPr>
              <a:t>de</a:t>
            </a:r>
            <a:r>
              <a:rPr sz="1600" b="1" spc="-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9" dirty="0">
                <a:solidFill>
                  <a:schemeClr val="bg1"/>
                </a:solidFill>
                <a:cs typeface="Calibri"/>
              </a:rPr>
              <a:t>service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64823" y="5549895"/>
            <a:ext cx="841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existe donc deux formes d’autorisations d’absence : </a:t>
            </a:r>
          </a:p>
          <a:p>
            <a:r>
              <a:rPr lang="fr-FR" dirty="0"/>
              <a:t>− les autorisations spéciales </a:t>
            </a:r>
            <a:r>
              <a:rPr lang="fr-FR" dirty="0" smtClean="0"/>
              <a:t>d’absence pour mandat syndical </a:t>
            </a:r>
            <a:r>
              <a:rPr lang="fr-FR" dirty="0"/>
              <a:t>; </a:t>
            </a:r>
          </a:p>
          <a:p>
            <a:r>
              <a:rPr lang="fr-FR" dirty="0"/>
              <a:t>− les autorisations d’absence comptabilisées dans le crédit de temps syndical</a:t>
            </a:r>
          </a:p>
        </p:txBody>
      </p:sp>
    </p:spTree>
    <p:extLst>
      <p:ext uri="{BB962C8B-B14F-4D97-AF65-F5344CB8AC3E}">
        <p14:creationId xmlns:p14="http://schemas.microsoft.com/office/powerpoint/2010/main" val="181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 txBox="1"/>
          <p:nvPr/>
        </p:nvSpPr>
        <p:spPr>
          <a:xfrm>
            <a:off x="4287383" y="3512645"/>
            <a:ext cx="1683380" cy="50408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82400" marR="4611" lvl="0" indent="-27145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d’autorisations</a:t>
            </a: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d’absence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12"/>
          <p:cNvSpPr/>
          <p:nvPr/>
        </p:nvSpPr>
        <p:spPr>
          <a:xfrm>
            <a:off x="2188061" y="3872792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12"/>
          <p:cNvSpPr/>
          <p:nvPr/>
        </p:nvSpPr>
        <p:spPr>
          <a:xfrm>
            <a:off x="2215995" y="1359892"/>
            <a:ext cx="3015215" cy="1291709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6758" y="1560612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sz="1600" dirty="0" smtClean="0">
                <a:solidFill>
                  <a:schemeClr val="bg1"/>
                </a:solidFill>
              </a:rPr>
              <a:t>Les</a:t>
            </a:r>
            <a:r>
              <a:rPr sz="160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9" dirty="0">
                <a:solidFill>
                  <a:schemeClr val="bg1"/>
                </a:solidFill>
              </a:rPr>
              <a:t>autorisations</a:t>
            </a:r>
            <a:r>
              <a:rPr sz="1600" spc="-9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23" dirty="0" err="1">
                <a:solidFill>
                  <a:schemeClr val="bg1"/>
                </a:solidFill>
              </a:rPr>
              <a:t>d’absence</a:t>
            </a:r>
            <a:r>
              <a:rPr sz="1600" spc="-86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86" dirty="0" smtClean="0">
                <a:solidFill>
                  <a:schemeClr val="bg1"/>
                </a:solidFill>
                <a:cs typeface="Times New Roman"/>
              </a:rPr>
              <a:t/>
            </a:r>
            <a:br>
              <a:rPr lang="fr-FR" sz="1600" spc="-86" dirty="0" smtClean="0">
                <a:solidFill>
                  <a:schemeClr val="bg1"/>
                </a:solidFill>
                <a:cs typeface="Times New Roman"/>
              </a:rPr>
            </a:br>
            <a:r>
              <a:rPr sz="1600" dirty="0" smtClean="0">
                <a:solidFill>
                  <a:schemeClr val="bg1"/>
                </a:solidFill>
              </a:rPr>
              <a:t>pour</a:t>
            </a:r>
            <a:r>
              <a:rPr sz="1600" spc="-91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dirty="0" err="1">
                <a:solidFill>
                  <a:schemeClr val="bg1"/>
                </a:solidFill>
              </a:rPr>
              <a:t>mandat</a:t>
            </a:r>
            <a:r>
              <a:rPr sz="1600" spc="-9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spc="-9" dirty="0" smtClean="0">
                <a:solidFill>
                  <a:schemeClr val="bg1"/>
                </a:solidFill>
              </a:rPr>
              <a:t>syndical</a:t>
            </a:r>
            <a:r>
              <a:rPr lang="fr-FR" sz="1600" spc="-9" dirty="0" smtClean="0">
                <a:solidFill>
                  <a:schemeClr val="bg1"/>
                </a:solidFill>
              </a:rPr>
              <a:t> (hors contingent)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object 5"/>
          <p:cNvSpPr txBox="1">
            <a:spLocks/>
          </p:cNvSpPr>
          <p:nvPr/>
        </p:nvSpPr>
        <p:spPr>
          <a:xfrm>
            <a:off x="6035456" y="1665720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marR="0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 crédit de</a:t>
            </a:r>
            <a:r>
              <a:rPr kumimoji="0" lang="fr-FR" sz="1600" b="1" i="0" u="none" strike="noStrike" kern="1200" cap="none" spc="-9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temps syndical (contingent)</a:t>
            </a:r>
            <a:br>
              <a:rPr kumimoji="0" lang="fr-FR" sz="1600" b="1" i="0" u="none" strike="noStrike" kern="1200" cap="none" spc="-9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5201" y="4130421"/>
            <a:ext cx="2268327" cy="7503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Autorisations</a:t>
            </a:r>
            <a:r>
              <a:rPr kumimoji="0" sz="1600" b="1" i="0" u="none" strike="noStrike" kern="1200" cap="none" spc="-4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d'absence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pour</a:t>
            </a:r>
            <a:r>
              <a:rPr kumimoji="0" sz="1600" b="1" i="0" u="none" strike="noStrike" kern="1200" cap="none" spc="-10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1600" b="1" i="0" u="none" strike="noStrike" kern="1200" cap="none" spc="-7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membres</a:t>
            </a:r>
            <a:r>
              <a:rPr kumimoji="0" sz="1600" b="1" i="0" u="none" strike="noStrike" kern="1200" cap="none" spc="-7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600" b="1" i="0" u="none" strike="noStrike" kern="1200" cap="none" spc="-2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organismes</a:t>
            </a:r>
            <a:r>
              <a:rPr kumimoji="0" sz="1600" b="1" i="0" u="none" strike="noStrike" kern="1200" cap="none" spc="-8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statutaires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7"/>
          <p:cNvGrpSpPr/>
          <p:nvPr/>
        </p:nvGrpSpPr>
        <p:grpSpPr>
          <a:xfrm>
            <a:off x="5484087" y="2829877"/>
            <a:ext cx="1924850" cy="1852235"/>
            <a:chOff x="4672462" y="3118104"/>
            <a:chExt cx="2120900" cy="2040889"/>
          </a:xfrm>
        </p:grpSpPr>
        <p:sp>
          <p:nvSpPr>
            <p:cNvPr id="17" name="object 18"/>
            <p:cNvSpPr/>
            <p:nvPr/>
          </p:nvSpPr>
          <p:spPr>
            <a:xfrm>
              <a:off x="4686177" y="3130295"/>
              <a:ext cx="2100580" cy="2016760"/>
            </a:xfrm>
            <a:custGeom>
              <a:avLst/>
              <a:gdLst/>
              <a:ahLst/>
              <a:cxnLst/>
              <a:rect l="l" t="t" r="r" b="b"/>
              <a:pathLst>
                <a:path w="2100579" h="2016760">
                  <a:moveTo>
                    <a:pt x="2100071" y="1008887"/>
                  </a:moveTo>
                  <a:lnTo>
                    <a:pt x="2098930" y="961347"/>
                  </a:lnTo>
                  <a:lnTo>
                    <a:pt x="2095540" y="914377"/>
                  </a:lnTo>
                  <a:lnTo>
                    <a:pt x="2089951" y="868026"/>
                  </a:lnTo>
                  <a:lnTo>
                    <a:pt x="2082214" y="822341"/>
                  </a:lnTo>
                  <a:lnTo>
                    <a:pt x="2072377" y="777373"/>
                  </a:lnTo>
                  <a:lnTo>
                    <a:pt x="2060493" y="733168"/>
                  </a:lnTo>
                  <a:lnTo>
                    <a:pt x="2046610" y="689774"/>
                  </a:lnTo>
                  <a:lnTo>
                    <a:pt x="2030778" y="647240"/>
                  </a:lnTo>
                  <a:lnTo>
                    <a:pt x="2013049" y="605615"/>
                  </a:lnTo>
                  <a:lnTo>
                    <a:pt x="1993471" y="564946"/>
                  </a:lnTo>
                  <a:lnTo>
                    <a:pt x="1972096" y="525281"/>
                  </a:lnTo>
                  <a:lnTo>
                    <a:pt x="1948973" y="486669"/>
                  </a:lnTo>
                  <a:lnTo>
                    <a:pt x="1924152" y="449158"/>
                  </a:lnTo>
                  <a:lnTo>
                    <a:pt x="1897684" y="412796"/>
                  </a:lnTo>
                  <a:lnTo>
                    <a:pt x="1869619" y="377632"/>
                  </a:lnTo>
                  <a:lnTo>
                    <a:pt x="1840006" y="343712"/>
                  </a:lnTo>
                  <a:lnTo>
                    <a:pt x="1808896" y="311087"/>
                  </a:lnTo>
                  <a:lnTo>
                    <a:pt x="1776339" y="279803"/>
                  </a:lnTo>
                  <a:lnTo>
                    <a:pt x="1742385" y="249910"/>
                  </a:lnTo>
                  <a:lnTo>
                    <a:pt x="1707084" y="221455"/>
                  </a:lnTo>
                  <a:lnTo>
                    <a:pt x="1670486" y="194486"/>
                  </a:lnTo>
                  <a:lnTo>
                    <a:pt x="1632642" y="169052"/>
                  </a:lnTo>
                  <a:lnTo>
                    <a:pt x="1593602" y="145201"/>
                  </a:lnTo>
                  <a:lnTo>
                    <a:pt x="1553415" y="122981"/>
                  </a:lnTo>
                  <a:lnTo>
                    <a:pt x="1512132" y="102441"/>
                  </a:lnTo>
                  <a:lnTo>
                    <a:pt x="1469803" y="83628"/>
                  </a:lnTo>
                  <a:lnTo>
                    <a:pt x="1426478" y="66590"/>
                  </a:lnTo>
                  <a:lnTo>
                    <a:pt x="1382207" y="51377"/>
                  </a:lnTo>
                  <a:lnTo>
                    <a:pt x="1337040" y="38035"/>
                  </a:lnTo>
                  <a:lnTo>
                    <a:pt x="1291027" y="26614"/>
                  </a:lnTo>
                  <a:lnTo>
                    <a:pt x="1244220" y="17161"/>
                  </a:lnTo>
                  <a:lnTo>
                    <a:pt x="1196666" y="9725"/>
                  </a:lnTo>
                  <a:lnTo>
                    <a:pt x="1148418" y="4354"/>
                  </a:lnTo>
                  <a:lnTo>
                    <a:pt x="1099524" y="1096"/>
                  </a:lnTo>
                  <a:lnTo>
                    <a:pt x="1050035" y="0"/>
                  </a:lnTo>
                  <a:lnTo>
                    <a:pt x="1000547" y="1096"/>
                  </a:lnTo>
                  <a:lnTo>
                    <a:pt x="951653" y="4354"/>
                  </a:lnTo>
                  <a:lnTo>
                    <a:pt x="903405" y="9725"/>
                  </a:lnTo>
                  <a:lnTo>
                    <a:pt x="855851" y="17161"/>
                  </a:lnTo>
                  <a:lnTo>
                    <a:pt x="809044" y="26614"/>
                  </a:lnTo>
                  <a:lnTo>
                    <a:pt x="763031" y="38035"/>
                  </a:lnTo>
                  <a:lnTo>
                    <a:pt x="717864" y="51377"/>
                  </a:lnTo>
                  <a:lnTo>
                    <a:pt x="673593" y="66590"/>
                  </a:lnTo>
                  <a:lnTo>
                    <a:pt x="630268" y="83628"/>
                  </a:lnTo>
                  <a:lnTo>
                    <a:pt x="587939" y="102441"/>
                  </a:lnTo>
                  <a:lnTo>
                    <a:pt x="546656" y="122981"/>
                  </a:lnTo>
                  <a:lnTo>
                    <a:pt x="506469" y="145201"/>
                  </a:lnTo>
                  <a:lnTo>
                    <a:pt x="467429" y="169052"/>
                  </a:lnTo>
                  <a:lnTo>
                    <a:pt x="429585" y="194486"/>
                  </a:lnTo>
                  <a:lnTo>
                    <a:pt x="392987" y="221455"/>
                  </a:lnTo>
                  <a:lnTo>
                    <a:pt x="357686" y="249910"/>
                  </a:lnTo>
                  <a:lnTo>
                    <a:pt x="323732" y="279803"/>
                  </a:lnTo>
                  <a:lnTo>
                    <a:pt x="291175" y="311087"/>
                  </a:lnTo>
                  <a:lnTo>
                    <a:pt x="260065" y="343712"/>
                  </a:lnTo>
                  <a:lnTo>
                    <a:pt x="230452" y="377632"/>
                  </a:lnTo>
                  <a:lnTo>
                    <a:pt x="202387" y="412796"/>
                  </a:lnTo>
                  <a:lnTo>
                    <a:pt x="175919" y="449158"/>
                  </a:lnTo>
                  <a:lnTo>
                    <a:pt x="151098" y="486669"/>
                  </a:lnTo>
                  <a:lnTo>
                    <a:pt x="127975" y="525281"/>
                  </a:lnTo>
                  <a:lnTo>
                    <a:pt x="106600" y="564946"/>
                  </a:lnTo>
                  <a:lnTo>
                    <a:pt x="87022" y="605615"/>
                  </a:lnTo>
                  <a:lnTo>
                    <a:pt x="69293" y="647240"/>
                  </a:lnTo>
                  <a:lnTo>
                    <a:pt x="53461" y="689774"/>
                  </a:lnTo>
                  <a:lnTo>
                    <a:pt x="39578" y="733168"/>
                  </a:lnTo>
                  <a:lnTo>
                    <a:pt x="27694" y="777373"/>
                  </a:lnTo>
                  <a:lnTo>
                    <a:pt x="17857" y="822341"/>
                  </a:lnTo>
                  <a:lnTo>
                    <a:pt x="10120" y="868026"/>
                  </a:lnTo>
                  <a:lnTo>
                    <a:pt x="4531" y="914377"/>
                  </a:lnTo>
                  <a:lnTo>
                    <a:pt x="1141" y="961347"/>
                  </a:lnTo>
                  <a:lnTo>
                    <a:pt x="0" y="1008887"/>
                  </a:lnTo>
                  <a:lnTo>
                    <a:pt x="1141" y="1056301"/>
                  </a:lnTo>
                  <a:lnTo>
                    <a:pt x="4531" y="1103152"/>
                  </a:lnTo>
                  <a:lnTo>
                    <a:pt x="10120" y="1149390"/>
                  </a:lnTo>
                  <a:lnTo>
                    <a:pt x="17857" y="1194968"/>
                  </a:lnTo>
                  <a:lnTo>
                    <a:pt x="27694" y="1239838"/>
                  </a:lnTo>
                  <a:lnTo>
                    <a:pt x="39578" y="1283950"/>
                  </a:lnTo>
                  <a:lnTo>
                    <a:pt x="53461" y="1327257"/>
                  </a:lnTo>
                  <a:lnTo>
                    <a:pt x="69293" y="1369710"/>
                  </a:lnTo>
                  <a:lnTo>
                    <a:pt x="87022" y="1411261"/>
                  </a:lnTo>
                  <a:lnTo>
                    <a:pt x="106600" y="1451861"/>
                  </a:lnTo>
                  <a:lnTo>
                    <a:pt x="127975" y="1491461"/>
                  </a:lnTo>
                  <a:lnTo>
                    <a:pt x="151098" y="1530014"/>
                  </a:lnTo>
                  <a:lnTo>
                    <a:pt x="175919" y="1567471"/>
                  </a:lnTo>
                  <a:lnTo>
                    <a:pt x="202387" y="1603784"/>
                  </a:lnTo>
                  <a:lnTo>
                    <a:pt x="230452" y="1638904"/>
                  </a:lnTo>
                  <a:lnTo>
                    <a:pt x="260065" y="1672782"/>
                  </a:lnTo>
                  <a:lnTo>
                    <a:pt x="291175" y="1705371"/>
                  </a:lnTo>
                  <a:lnTo>
                    <a:pt x="323732" y="1736622"/>
                  </a:lnTo>
                  <a:lnTo>
                    <a:pt x="357686" y="1766487"/>
                  </a:lnTo>
                  <a:lnTo>
                    <a:pt x="392987" y="1794916"/>
                  </a:lnTo>
                  <a:lnTo>
                    <a:pt x="429585" y="1821862"/>
                  </a:lnTo>
                  <a:lnTo>
                    <a:pt x="467429" y="1847277"/>
                  </a:lnTo>
                  <a:lnTo>
                    <a:pt x="506469" y="1871111"/>
                  </a:lnTo>
                  <a:lnTo>
                    <a:pt x="546656" y="1893317"/>
                  </a:lnTo>
                  <a:lnTo>
                    <a:pt x="587939" y="1913846"/>
                  </a:lnTo>
                  <a:lnTo>
                    <a:pt x="630268" y="1932649"/>
                  </a:lnTo>
                  <a:lnTo>
                    <a:pt x="673593" y="1949679"/>
                  </a:lnTo>
                  <a:lnTo>
                    <a:pt x="717864" y="1964887"/>
                  </a:lnTo>
                  <a:lnTo>
                    <a:pt x="763031" y="1978224"/>
                  </a:lnTo>
                  <a:lnTo>
                    <a:pt x="809044" y="1989641"/>
                  </a:lnTo>
                  <a:lnTo>
                    <a:pt x="855851" y="1999092"/>
                  </a:lnTo>
                  <a:lnTo>
                    <a:pt x="903405" y="2006527"/>
                  </a:lnTo>
                  <a:lnTo>
                    <a:pt x="951653" y="2011897"/>
                  </a:lnTo>
                  <a:lnTo>
                    <a:pt x="1000547" y="2015155"/>
                  </a:lnTo>
                  <a:lnTo>
                    <a:pt x="1050035" y="2016251"/>
                  </a:lnTo>
                  <a:lnTo>
                    <a:pt x="1099524" y="2015155"/>
                  </a:lnTo>
                  <a:lnTo>
                    <a:pt x="1148418" y="2011897"/>
                  </a:lnTo>
                  <a:lnTo>
                    <a:pt x="1196666" y="2006527"/>
                  </a:lnTo>
                  <a:lnTo>
                    <a:pt x="1244220" y="1999092"/>
                  </a:lnTo>
                  <a:lnTo>
                    <a:pt x="1291027" y="1989641"/>
                  </a:lnTo>
                  <a:lnTo>
                    <a:pt x="1337040" y="1978224"/>
                  </a:lnTo>
                  <a:lnTo>
                    <a:pt x="1382207" y="1964887"/>
                  </a:lnTo>
                  <a:lnTo>
                    <a:pt x="1426478" y="1949679"/>
                  </a:lnTo>
                  <a:lnTo>
                    <a:pt x="1469803" y="1932649"/>
                  </a:lnTo>
                  <a:lnTo>
                    <a:pt x="1512132" y="1913846"/>
                  </a:lnTo>
                  <a:lnTo>
                    <a:pt x="1553415" y="1893317"/>
                  </a:lnTo>
                  <a:lnTo>
                    <a:pt x="1593602" y="1871111"/>
                  </a:lnTo>
                  <a:lnTo>
                    <a:pt x="1632642" y="1847277"/>
                  </a:lnTo>
                  <a:lnTo>
                    <a:pt x="1670486" y="1821862"/>
                  </a:lnTo>
                  <a:lnTo>
                    <a:pt x="1707084" y="1794916"/>
                  </a:lnTo>
                  <a:lnTo>
                    <a:pt x="1742385" y="1766487"/>
                  </a:lnTo>
                  <a:lnTo>
                    <a:pt x="1776339" y="1736622"/>
                  </a:lnTo>
                  <a:lnTo>
                    <a:pt x="1808896" y="1705371"/>
                  </a:lnTo>
                  <a:lnTo>
                    <a:pt x="1840006" y="1672782"/>
                  </a:lnTo>
                  <a:lnTo>
                    <a:pt x="1869619" y="1638904"/>
                  </a:lnTo>
                  <a:lnTo>
                    <a:pt x="1897684" y="1603784"/>
                  </a:lnTo>
                  <a:lnTo>
                    <a:pt x="1924152" y="1567471"/>
                  </a:lnTo>
                  <a:lnTo>
                    <a:pt x="1948973" y="1530014"/>
                  </a:lnTo>
                  <a:lnTo>
                    <a:pt x="1972096" y="1491461"/>
                  </a:lnTo>
                  <a:lnTo>
                    <a:pt x="1993471" y="1451861"/>
                  </a:lnTo>
                  <a:lnTo>
                    <a:pt x="2013049" y="1411261"/>
                  </a:lnTo>
                  <a:lnTo>
                    <a:pt x="2030778" y="1369710"/>
                  </a:lnTo>
                  <a:lnTo>
                    <a:pt x="2046610" y="1327257"/>
                  </a:lnTo>
                  <a:lnTo>
                    <a:pt x="2060493" y="1283950"/>
                  </a:lnTo>
                  <a:lnTo>
                    <a:pt x="2072377" y="1239838"/>
                  </a:lnTo>
                  <a:lnTo>
                    <a:pt x="2082214" y="1194968"/>
                  </a:lnTo>
                  <a:lnTo>
                    <a:pt x="2089951" y="1149390"/>
                  </a:lnTo>
                  <a:lnTo>
                    <a:pt x="2095540" y="1103152"/>
                  </a:lnTo>
                  <a:lnTo>
                    <a:pt x="2098930" y="1056301"/>
                  </a:lnTo>
                  <a:lnTo>
                    <a:pt x="2100071" y="1008887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9"/>
            <p:cNvSpPr/>
            <p:nvPr/>
          </p:nvSpPr>
          <p:spPr>
            <a:xfrm>
              <a:off x="4672462" y="3118104"/>
              <a:ext cx="2120900" cy="2040889"/>
            </a:xfrm>
            <a:custGeom>
              <a:avLst/>
              <a:gdLst/>
              <a:ahLst/>
              <a:cxnLst/>
              <a:rect l="l" t="t" r="r" b="b"/>
              <a:pathLst>
                <a:path w="2120900" h="2040889">
                  <a:moveTo>
                    <a:pt x="12700" y="1007364"/>
                  </a:moveTo>
                  <a:lnTo>
                    <a:pt x="12700" y="865632"/>
                  </a:lnTo>
                  <a:lnTo>
                    <a:pt x="0" y="890016"/>
                  </a:lnTo>
                  <a:lnTo>
                    <a:pt x="0" y="1007364"/>
                  </a:lnTo>
                  <a:lnTo>
                    <a:pt x="12700" y="1007364"/>
                  </a:lnTo>
                  <a:close/>
                </a:path>
                <a:path w="2120900" h="2040889">
                  <a:moveTo>
                    <a:pt x="12700" y="1010412"/>
                  </a:moveTo>
                  <a:lnTo>
                    <a:pt x="12700" y="1007364"/>
                  </a:lnTo>
                  <a:lnTo>
                    <a:pt x="0" y="1007364"/>
                  </a:lnTo>
                  <a:lnTo>
                    <a:pt x="0" y="1021080"/>
                  </a:lnTo>
                  <a:lnTo>
                    <a:pt x="12700" y="1010412"/>
                  </a:lnTo>
                  <a:close/>
                </a:path>
                <a:path w="2120900" h="2040889">
                  <a:moveTo>
                    <a:pt x="25400" y="1019556"/>
                  </a:moveTo>
                  <a:lnTo>
                    <a:pt x="25400" y="790956"/>
                  </a:lnTo>
                  <a:lnTo>
                    <a:pt x="12700" y="815340"/>
                  </a:lnTo>
                  <a:lnTo>
                    <a:pt x="12700" y="1010412"/>
                  </a:lnTo>
                  <a:lnTo>
                    <a:pt x="0" y="1021080"/>
                  </a:lnTo>
                  <a:lnTo>
                    <a:pt x="0" y="1030224"/>
                  </a:lnTo>
                  <a:lnTo>
                    <a:pt x="25400" y="1019556"/>
                  </a:lnTo>
                  <a:close/>
                </a:path>
                <a:path w="2120900" h="2040889">
                  <a:moveTo>
                    <a:pt x="25400" y="1025652"/>
                  </a:moveTo>
                  <a:lnTo>
                    <a:pt x="25400" y="1019556"/>
                  </a:lnTo>
                  <a:lnTo>
                    <a:pt x="0" y="1030224"/>
                  </a:lnTo>
                  <a:lnTo>
                    <a:pt x="0" y="1033272"/>
                  </a:lnTo>
                  <a:lnTo>
                    <a:pt x="12700" y="1034796"/>
                  </a:lnTo>
                  <a:lnTo>
                    <a:pt x="12700" y="1030224"/>
                  </a:lnTo>
                  <a:lnTo>
                    <a:pt x="25400" y="1025652"/>
                  </a:lnTo>
                  <a:close/>
                </a:path>
                <a:path w="2120900" h="2040889">
                  <a:moveTo>
                    <a:pt x="12700" y="1200912"/>
                  </a:moveTo>
                  <a:lnTo>
                    <a:pt x="12700" y="1034796"/>
                  </a:lnTo>
                  <a:lnTo>
                    <a:pt x="0" y="1033272"/>
                  </a:lnTo>
                  <a:lnTo>
                    <a:pt x="0" y="1176528"/>
                  </a:lnTo>
                  <a:lnTo>
                    <a:pt x="12700" y="1200912"/>
                  </a:lnTo>
                  <a:close/>
                </a:path>
                <a:path w="2120900" h="2040889">
                  <a:moveTo>
                    <a:pt x="25400" y="1251204"/>
                  </a:moveTo>
                  <a:lnTo>
                    <a:pt x="25400" y="1025652"/>
                  </a:lnTo>
                  <a:lnTo>
                    <a:pt x="12700" y="1030224"/>
                  </a:lnTo>
                  <a:lnTo>
                    <a:pt x="12700" y="1226820"/>
                  </a:lnTo>
                  <a:lnTo>
                    <a:pt x="25400" y="1251204"/>
                  </a:lnTo>
                  <a:close/>
                </a:path>
                <a:path w="2120900" h="2040889">
                  <a:moveTo>
                    <a:pt x="2095500" y="943356"/>
                  </a:moveTo>
                  <a:lnTo>
                    <a:pt x="2095500" y="789432"/>
                  </a:lnTo>
                  <a:lnTo>
                    <a:pt x="2082800" y="765048"/>
                  </a:lnTo>
                  <a:lnTo>
                    <a:pt x="2070100" y="716280"/>
                  </a:lnTo>
                  <a:lnTo>
                    <a:pt x="2070100" y="693420"/>
                  </a:lnTo>
                  <a:lnTo>
                    <a:pt x="2057400" y="669036"/>
                  </a:lnTo>
                  <a:lnTo>
                    <a:pt x="2032000" y="623316"/>
                  </a:lnTo>
                  <a:lnTo>
                    <a:pt x="2019300" y="577596"/>
                  </a:lnTo>
                  <a:lnTo>
                    <a:pt x="1993900" y="533400"/>
                  </a:lnTo>
                  <a:lnTo>
                    <a:pt x="1968500" y="490728"/>
                  </a:lnTo>
                  <a:lnTo>
                    <a:pt x="1943100" y="449580"/>
                  </a:lnTo>
                  <a:lnTo>
                    <a:pt x="1905000" y="409956"/>
                  </a:lnTo>
                  <a:lnTo>
                    <a:pt x="1879600" y="370332"/>
                  </a:lnTo>
                  <a:lnTo>
                    <a:pt x="1841500" y="333756"/>
                  </a:lnTo>
                  <a:lnTo>
                    <a:pt x="1803400" y="298704"/>
                  </a:lnTo>
                  <a:lnTo>
                    <a:pt x="1778000" y="265176"/>
                  </a:lnTo>
                  <a:lnTo>
                    <a:pt x="1739900" y="233172"/>
                  </a:lnTo>
                  <a:lnTo>
                    <a:pt x="1689100" y="202692"/>
                  </a:lnTo>
                  <a:lnTo>
                    <a:pt x="1651000" y="173736"/>
                  </a:lnTo>
                  <a:lnTo>
                    <a:pt x="1612900" y="147828"/>
                  </a:lnTo>
                  <a:lnTo>
                    <a:pt x="1562100" y="123444"/>
                  </a:lnTo>
                  <a:lnTo>
                    <a:pt x="1511300" y="100584"/>
                  </a:lnTo>
                  <a:lnTo>
                    <a:pt x="1473200" y="79248"/>
                  </a:lnTo>
                  <a:lnTo>
                    <a:pt x="1422400" y="60960"/>
                  </a:lnTo>
                  <a:lnTo>
                    <a:pt x="1346200" y="38100"/>
                  </a:lnTo>
                  <a:lnTo>
                    <a:pt x="1270000" y="19812"/>
                  </a:lnTo>
                  <a:lnTo>
                    <a:pt x="1219200" y="12192"/>
                  </a:lnTo>
                  <a:lnTo>
                    <a:pt x="1193800" y="7620"/>
                  </a:lnTo>
                  <a:lnTo>
                    <a:pt x="1168400" y="4572"/>
                  </a:lnTo>
                  <a:lnTo>
                    <a:pt x="1143000" y="3048"/>
                  </a:lnTo>
                  <a:lnTo>
                    <a:pt x="1079500" y="0"/>
                  </a:lnTo>
                  <a:lnTo>
                    <a:pt x="1028700" y="0"/>
                  </a:lnTo>
                  <a:lnTo>
                    <a:pt x="952500" y="4572"/>
                  </a:lnTo>
                  <a:lnTo>
                    <a:pt x="927100" y="7620"/>
                  </a:lnTo>
                  <a:lnTo>
                    <a:pt x="901700" y="12192"/>
                  </a:lnTo>
                  <a:lnTo>
                    <a:pt x="863600" y="15240"/>
                  </a:lnTo>
                  <a:lnTo>
                    <a:pt x="762000" y="38100"/>
                  </a:lnTo>
                  <a:lnTo>
                    <a:pt x="685800" y="62484"/>
                  </a:lnTo>
                  <a:lnTo>
                    <a:pt x="647700" y="80772"/>
                  </a:lnTo>
                  <a:lnTo>
                    <a:pt x="596900" y="100584"/>
                  </a:lnTo>
                  <a:lnTo>
                    <a:pt x="546100" y="123444"/>
                  </a:lnTo>
                  <a:lnTo>
                    <a:pt x="508000" y="147828"/>
                  </a:lnTo>
                  <a:lnTo>
                    <a:pt x="457200" y="173736"/>
                  </a:lnTo>
                  <a:lnTo>
                    <a:pt x="419100" y="202692"/>
                  </a:lnTo>
                  <a:lnTo>
                    <a:pt x="381000" y="233172"/>
                  </a:lnTo>
                  <a:lnTo>
                    <a:pt x="342900" y="265176"/>
                  </a:lnTo>
                  <a:lnTo>
                    <a:pt x="304800" y="298704"/>
                  </a:lnTo>
                  <a:lnTo>
                    <a:pt x="266700" y="333756"/>
                  </a:lnTo>
                  <a:lnTo>
                    <a:pt x="241300" y="371856"/>
                  </a:lnTo>
                  <a:lnTo>
                    <a:pt x="203200" y="409956"/>
                  </a:lnTo>
                  <a:lnTo>
                    <a:pt x="177800" y="449580"/>
                  </a:lnTo>
                  <a:lnTo>
                    <a:pt x="152400" y="490728"/>
                  </a:lnTo>
                  <a:lnTo>
                    <a:pt x="127000" y="533400"/>
                  </a:lnTo>
                  <a:lnTo>
                    <a:pt x="101600" y="577596"/>
                  </a:lnTo>
                  <a:lnTo>
                    <a:pt x="76200" y="623316"/>
                  </a:lnTo>
                  <a:lnTo>
                    <a:pt x="63500" y="669036"/>
                  </a:lnTo>
                  <a:lnTo>
                    <a:pt x="38100" y="717804"/>
                  </a:lnTo>
                  <a:lnTo>
                    <a:pt x="38100" y="740664"/>
                  </a:lnTo>
                  <a:lnTo>
                    <a:pt x="25400" y="765048"/>
                  </a:lnTo>
                  <a:lnTo>
                    <a:pt x="25400" y="868680"/>
                  </a:lnTo>
                  <a:lnTo>
                    <a:pt x="50800" y="771144"/>
                  </a:lnTo>
                  <a:lnTo>
                    <a:pt x="63500" y="748284"/>
                  </a:lnTo>
                  <a:lnTo>
                    <a:pt x="63500" y="725424"/>
                  </a:lnTo>
                  <a:lnTo>
                    <a:pt x="76200" y="701040"/>
                  </a:lnTo>
                  <a:lnTo>
                    <a:pt x="76200" y="678180"/>
                  </a:lnTo>
                  <a:lnTo>
                    <a:pt x="101600" y="632460"/>
                  </a:lnTo>
                  <a:lnTo>
                    <a:pt x="127000" y="589788"/>
                  </a:lnTo>
                  <a:lnTo>
                    <a:pt x="139700" y="545592"/>
                  </a:lnTo>
                  <a:lnTo>
                    <a:pt x="165100" y="504444"/>
                  </a:lnTo>
                  <a:lnTo>
                    <a:pt x="203200" y="463296"/>
                  </a:lnTo>
                  <a:lnTo>
                    <a:pt x="254000" y="387096"/>
                  </a:lnTo>
                  <a:lnTo>
                    <a:pt x="330200" y="316992"/>
                  </a:lnTo>
                  <a:lnTo>
                    <a:pt x="355600" y="283464"/>
                  </a:lnTo>
                  <a:lnTo>
                    <a:pt x="431800" y="222504"/>
                  </a:lnTo>
                  <a:lnTo>
                    <a:pt x="482600" y="195072"/>
                  </a:lnTo>
                  <a:lnTo>
                    <a:pt x="520700" y="169164"/>
                  </a:lnTo>
                  <a:lnTo>
                    <a:pt x="558800" y="144780"/>
                  </a:lnTo>
                  <a:lnTo>
                    <a:pt x="609600" y="123444"/>
                  </a:lnTo>
                  <a:lnTo>
                    <a:pt x="647700" y="103632"/>
                  </a:lnTo>
                  <a:lnTo>
                    <a:pt x="698500" y="85344"/>
                  </a:lnTo>
                  <a:lnTo>
                    <a:pt x="774700" y="62484"/>
                  </a:lnTo>
                  <a:lnTo>
                    <a:pt x="825500" y="50292"/>
                  </a:lnTo>
                  <a:lnTo>
                    <a:pt x="901700" y="36576"/>
                  </a:lnTo>
                  <a:lnTo>
                    <a:pt x="977900" y="27432"/>
                  </a:lnTo>
                  <a:lnTo>
                    <a:pt x="1003300" y="25908"/>
                  </a:lnTo>
                  <a:lnTo>
                    <a:pt x="1028700" y="25908"/>
                  </a:lnTo>
                  <a:lnTo>
                    <a:pt x="1054100" y="24384"/>
                  </a:lnTo>
                  <a:lnTo>
                    <a:pt x="1079500" y="25908"/>
                  </a:lnTo>
                  <a:lnTo>
                    <a:pt x="1104900" y="25908"/>
                  </a:lnTo>
                  <a:lnTo>
                    <a:pt x="1143000" y="27432"/>
                  </a:lnTo>
                  <a:lnTo>
                    <a:pt x="1219200" y="36576"/>
                  </a:lnTo>
                  <a:lnTo>
                    <a:pt x="1295400" y="50292"/>
                  </a:lnTo>
                  <a:lnTo>
                    <a:pt x="1346200" y="62484"/>
                  </a:lnTo>
                  <a:lnTo>
                    <a:pt x="1460500" y="103632"/>
                  </a:lnTo>
                  <a:lnTo>
                    <a:pt x="1511300" y="123444"/>
                  </a:lnTo>
                  <a:lnTo>
                    <a:pt x="1600200" y="169164"/>
                  </a:lnTo>
                  <a:lnTo>
                    <a:pt x="1638300" y="195072"/>
                  </a:lnTo>
                  <a:lnTo>
                    <a:pt x="1676400" y="222504"/>
                  </a:lnTo>
                  <a:lnTo>
                    <a:pt x="1752600" y="283464"/>
                  </a:lnTo>
                  <a:lnTo>
                    <a:pt x="1790700" y="316992"/>
                  </a:lnTo>
                  <a:lnTo>
                    <a:pt x="1854200" y="387096"/>
                  </a:lnTo>
                  <a:lnTo>
                    <a:pt x="1892300" y="425196"/>
                  </a:lnTo>
                  <a:lnTo>
                    <a:pt x="1943100" y="504444"/>
                  </a:lnTo>
                  <a:lnTo>
                    <a:pt x="1993900" y="589788"/>
                  </a:lnTo>
                  <a:lnTo>
                    <a:pt x="2019300" y="633984"/>
                  </a:lnTo>
                  <a:lnTo>
                    <a:pt x="2019300" y="655320"/>
                  </a:lnTo>
                  <a:lnTo>
                    <a:pt x="2044700" y="701040"/>
                  </a:lnTo>
                  <a:lnTo>
                    <a:pt x="2044700" y="725424"/>
                  </a:lnTo>
                  <a:lnTo>
                    <a:pt x="2057400" y="771144"/>
                  </a:lnTo>
                  <a:lnTo>
                    <a:pt x="2070100" y="795528"/>
                  </a:lnTo>
                  <a:lnTo>
                    <a:pt x="2082800" y="868680"/>
                  </a:lnTo>
                  <a:lnTo>
                    <a:pt x="2082800" y="894588"/>
                  </a:lnTo>
                  <a:lnTo>
                    <a:pt x="2095500" y="943356"/>
                  </a:lnTo>
                  <a:close/>
                </a:path>
                <a:path w="2120900" h="2040889">
                  <a:moveTo>
                    <a:pt x="2108200" y="1200912"/>
                  </a:moveTo>
                  <a:lnTo>
                    <a:pt x="2108200" y="839724"/>
                  </a:lnTo>
                  <a:lnTo>
                    <a:pt x="2095500" y="813816"/>
                  </a:lnTo>
                  <a:lnTo>
                    <a:pt x="2095500" y="1123188"/>
                  </a:lnTo>
                  <a:lnTo>
                    <a:pt x="2082800" y="1147572"/>
                  </a:lnTo>
                  <a:lnTo>
                    <a:pt x="2070100" y="1245108"/>
                  </a:lnTo>
                  <a:lnTo>
                    <a:pt x="2057400" y="1269492"/>
                  </a:lnTo>
                  <a:lnTo>
                    <a:pt x="2057400" y="1293876"/>
                  </a:lnTo>
                  <a:lnTo>
                    <a:pt x="2044700" y="1316736"/>
                  </a:lnTo>
                  <a:lnTo>
                    <a:pt x="2044700" y="1339596"/>
                  </a:lnTo>
                  <a:lnTo>
                    <a:pt x="2032000" y="1362456"/>
                  </a:lnTo>
                  <a:lnTo>
                    <a:pt x="2019300" y="1408176"/>
                  </a:lnTo>
                  <a:lnTo>
                    <a:pt x="1993900" y="1452372"/>
                  </a:lnTo>
                  <a:lnTo>
                    <a:pt x="1968500" y="1495044"/>
                  </a:lnTo>
                  <a:lnTo>
                    <a:pt x="1917700" y="1577340"/>
                  </a:lnTo>
                  <a:lnTo>
                    <a:pt x="1892300" y="1616964"/>
                  </a:lnTo>
                  <a:lnTo>
                    <a:pt x="1854200" y="1653540"/>
                  </a:lnTo>
                  <a:lnTo>
                    <a:pt x="1828800" y="1690116"/>
                  </a:lnTo>
                  <a:lnTo>
                    <a:pt x="1790700" y="1725168"/>
                  </a:lnTo>
                  <a:lnTo>
                    <a:pt x="1714500" y="1789176"/>
                  </a:lnTo>
                  <a:lnTo>
                    <a:pt x="1676400" y="1818132"/>
                  </a:lnTo>
                  <a:lnTo>
                    <a:pt x="1638300" y="1845564"/>
                  </a:lnTo>
                  <a:lnTo>
                    <a:pt x="1600200" y="1871472"/>
                  </a:lnTo>
                  <a:lnTo>
                    <a:pt x="1460500" y="1938528"/>
                  </a:lnTo>
                  <a:lnTo>
                    <a:pt x="1409700" y="1955292"/>
                  </a:lnTo>
                  <a:lnTo>
                    <a:pt x="1371600" y="1970532"/>
                  </a:lnTo>
                  <a:lnTo>
                    <a:pt x="1346200" y="1978152"/>
                  </a:lnTo>
                  <a:lnTo>
                    <a:pt x="1270000" y="1996440"/>
                  </a:lnTo>
                  <a:lnTo>
                    <a:pt x="1244600" y="2001012"/>
                  </a:lnTo>
                  <a:lnTo>
                    <a:pt x="1219200" y="2004060"/>
                  </a:lnTo>
                  <a:lnTo>
                    <a:pt x="1193800" y="2008632"/>
                  </a:lnTo>
                  <a:lnTo>
                    <a:pt x="1168400" y="2010156"/>
                  </a:lnTo>
                  <a:lnTo>
                    <a:pt x="1130300" y="2013204"/>
                  </a:lnTo>
                  <a:lnTo>
                    <a:pt x="1079500" y="2016252"/>
                  </a:lnTo>
                  <a:lnTo>
                    <a:pt x="1028700" y="2016252"/>
                  </a:lnTo>
                  <a:lnTo>
                    <a:pt x="977900" y="2013204"/>
                  </a:lnTo>
                  <a:lnTo>
                    <a:pt x="952500" y="2010156"/>
                  </a:lnTo>
                  <a:lnTo>
                    <a:pt x="927100" y="2008632"/>
                  </a:lnTo>
                  <a:lnTo>
                    <a:pt x="901700" y="2004060"/>
                  </a:lnTo>
                  <a:lnTo>
                    <a:pt x="876300" y="2001012"/>
                  </a:lnTo>
                  <a:lnTo>
                    <a:pt x="850900" y="1996440"/>
                  </a:lnTo>
                  <a:lnTo>
                    <a:pt x="774700" y="1978152"/>
                  </a:lnTo>
                  <a:lnTo>
                    <a:pt x="698500" y="1955292"/>
                  </a:lnTo>
                  <a:lnTo>
                    <a:pt x="647700" y="1937004"/>
                  </a:lnTo>
                  <a:lnTo>
                    <a:pt x="609600" y="1917192"/>
                  </a:lnTo>
                  <a:lnTo>
                    <a:pt x="558800" y="1895856"/>
                  </a:lnTo>
                  <a:lnTo>
                    <a:pt x="520700" y="1871472"/>
                  </a:lnTo>
                  <a:lnTo>
                    <a:pt x="482600" y="1845564"/>
                  </a:lnTo>
                  <a:lnTo>
                    <a:pt x="431800" y="1818132"/>
                  </a:lnTo>
                  <a:lnTo>
                    <a:pt x="393700" y="1789176"/>
                  </a:lnTo>
                  <a:lnTo>
                    <a:pt x="355600" y="1757172"/>
                  </a:lnTo>
                  <a:lnTo>
                    <a:pt x="317500" y="1723644"/>
                  </a:lnTo>
                  <a:lnTo>
                    <a:pt x="292100" y="1690116"/>
                  </a:lnTo>
                  <a:lnTo>
                    <a:pt x="254000" y="1653540"/>
                  </a:lnTo>
                  <a:lnTo>
                    <a:pt x="228600" y="1615440"/>
                  </a:lnTo>
                  <a:lnTo>
                    <a:pt x="190500" y="1577340"/>
                  </a:lnTo>
                  <a:lnTo>
                    <a:pt x="139700" y="1495044"/>
                  </a:lnTo>
                  <a:lnTo>
                    <a:pt x="127000" y="1452372"/>
                  </a:lnTo>
                  <a:lnTo>
                    <a:pt x="101600" y="1408176"/>
                  </a:lnTo>
                  <a:lnTo>
                    <a:pt x="76200" y="1362456"/>
                  </a:lnTo>
                  <a:lnTo>
                    <a:pt x="63500" y="1316736"/>
                  </a:lnTo>
                  <a:lnTo>
                    <a:pt x="63500" y="1292352"/>
                  </a:lnTo>
                  <a:lnTo>
                    <a:pt x="50800" y="1269492"/>
                  </a:lnTo>
                  <a:lnTo>
                    <a:pt x="50800" y="1245108"/>
                  </a:lnTo>
                  <a:lnTo>
                    <a:pt x="25400" y="1147572"/>
                  </a:lnTo>
                  <a:lnTo>
                    <a:pt x="25400" y="1275588"/>
                  </a:lnTo>
                  <a:lnTo>
                    <a:pt x="50800" y="1348740"/>
                  </a:lnTo>
                  <a:lnTo>
                    <a:pt x="63500" y="1394460"/>
                  </a:lnTo>
                  <a:lnTo>
                    <a:pt x="127000" y="1507236"/>
                  </a:lnTo>
                  <a:lnTo>
                    <a:pt x="152400" y="1549908"/>
                  </a:lnTo>
                  <a:lnTo>
                    <a:pt x="203200" y="1632204"/>
                  </a:lnTo>
                  <a:lnTo>
                    <a:pt x="241300" y="1670304"/>
                  </a:lnTo>
                  <a:lnTo>
                    <a:pt x="266700" y="1706880"/>
                  </a:lnTo>
                  <a:lnTo>
                    <a:pt x="304800" y="1743456"/>
                  </a:lnTo>
                  <a:lnTo>
                    <a:pt x="342900" y="1776984"/>
                  </a:lnTo>
                  <a:lnTo>
                    <a:pt x="381000" y="1808988"/>
                  </a:lnTo>
                  <a:lnTo>
                    <a:pt x="419100" y="1839468"/>
                  </a:lnTo>
                  <a:lnTo>
                    <a:pt x="457200" y="1866900"/>
                  </a:lnTo>
                  <a:lnTo>
                    <a:pt x="508000" y="1894332"/>
                  </a:lnTo>
                  <a:lnTo>
                    <a:pt x="546100" y="1918716"/>
                  </a:lnTo>
                  <a:lnTo>
                    <a:pt x="596900" y="1941576"/>
                  </a:lnTo>
                  <a:lnTo>
                    <a:pt x="647700" y="1961388"/>
                  </a:lnTo>
                  <a:lnTo>
                    <a:pt x="762000" y="2002536"/>
                  </a:lnTo>
                  <a:lnTo>
                    <a:pt x="812800" y="2014728"/>
                  </a:lnTo>
                  <a:lnTo>
                    <a:pt x="838200" y="2020824"/>
                  </a:lnTo>
                  <a:lnTo>
                    <a:pt x="901700" y="2029968"/>
                  </a:lnTo>
                  <a:lnTo>
                    <a:pt x="977900" y="2039112"/>
                  </a:lnTo>
                  <a:lnTo>
                    <a:pt x="1003300" y="2040636"/>
                  </a:lnTo>
                  <a:lnTo>
                    <a:pt x="1117600" y="2040636"/>
                  </a:lnTo>
                  <a:lnTo>
                    <a:pt x="1143000" y="2037588"/>
                  </a:lnTo>
                  <a:lnTo>
                    <a:pt x="1168400" y="2036064"/>
                  </a:lnTo>
                  <a:lnTo>
                    <a:pt x="1219200" y="2029968"/>
                  </a:lnTo>
                  <a:lnTo>
                    <a:pt x="1270000" y="2020824"/>
                  </a:lnTo>
                  <a:lnTo>
                    <a:pt x="1346200" y="2002536"/>
                  </a:lnTo>
                  <a:lnTo>
                    <a:pt x="1422400" y="1979676"/>
                  </a:lnTo>
                  <a:lnTo>
                    <a:pt x="1473200" y="1961388"/>
                  </a:lnTo>
                  <a:lnTo>
                    <a:pt x="1524000" y="1940052"/>
                  </a:lnTo>
                  <a:lnTo>
                    <a:pt x="1562100" y="1918716"/>
                  </a:lnTo>
                  <a:lnTo>
                    <a:pt x="1612900" y="1894332"/>
                  </a:lnTo>
                  <a:lnTo>
                    <a:pt x="1651000" y="1866900"/>
                  </a:lnTo>
                  <a:lnTo>
                    <a:pt x="1689100" y="1837944"/>
                  </a:lnTo>
                  <a:lnTo>
                    <a:pt x="1739900" y="1808988"/>
                  </a:lnTo>
                  <a:lnTo>
                    <a:pt x="1778000" y="1776984"/>
                  </a:lnTo>
                  <a:lnTo>
                    <a:pt x="1816100" y="1741932"/>
                  </a:lnTo>
                  <a:lnTo>
                    <a:pt x="1841500" y="1706880"/>
                  </a:lnTo>
                  <a:lnTo>
                    <a:pt x="1879600" y="1670304"/>
                  </a:lnTo>
                  <a:lnTo>
                    <a:pt x="1905000" y="1632204"/>
                  </a:lnTo>
                  <a:lnTo>
                    <a:pt x="1943100" y="1591056"/>
                  </a:lnTo>
                  <a:lnTo>
                    <a:pt x="1968500" y="1549908"/>
                  </a:lnTo>
                  <a:lnTo>
                    <a:pt x="1993900" y="1507236"/>
                  </a:lnTo>
                  <a:lnTo>
                    <a:pt x="2019300" y="1463040"/>
                  </a:lnTo>
                  <a:lnTo>
                    <a:pt x="2032000" y="1417320"/>
                  </a:lnTo>
                  <a:lnTo>
                    <a:pt x="2070100" y="1348740"/>
                  </a:lnTo>
                  <a:lnTo>
                    <a:pt x="2082800" y="1275588"/>
                  </a:lnTo>
                  <a:lnTo>
                    <a:pt x="2095500" y="1226820"/>
                  </a:lnTo>
                  <a:lnTo>
                    <a:pt x="2108200" y="1200912"/>
                  </a:lnTo>
                  <a:close/>
                </a:path>
                <a:path w="2120900" h="2040889">
                  <a:moveTo>
                    <a:pt x="2120900" y="1098804"/>
                  </a:moveTo>
                  <a:lnTo>
                    <a:pt x="2120900" y="941832"/>
                  </a:lnTo>
                  <a:lnTo>
                    <a:pt x="2108200" y="890016"/>
                  </a:lnTo>
                  <a:lnTo>
                    <a:pt x="2108200" y="1176528"/>
                  </a:lnTo>
                  <a:lnTo>
                    <a:pt x="2120900" y="1098804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20"/>
          <p:cNvSpPr txBox="1"/>
          <p:nvPr/>
        </p:nvSpPr>
        <p:spPr>
          <a:xfrm>
            <a:off x="5942828" y="3500230"/>
            <a:ext cx="1224639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0" lvl="0" indent="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2904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4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lang="fr-FR" sz="2904" spc="-23" noProof="0" dirty="0" smtClean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kumimoji="0" sz="2904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9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072842" y="2651601"/>
            <a:ext cx="649228" cy="346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5307291" y="4345757"/>
            <a:ext cx="282804" cy="108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072842" y="4711847"/>
            <a:ext cx="2765099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Autorisations</a:t>
            </a:r>
            <a:r>
              <a:rPr kumimoji="0" sz="1815" b="0" i="0" u="none" strike="noStrike" kern="1200" cap="none" spc="-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d'absence</a:t>
            </a:r>
            <a:r>
              <a:rPr kumimoji="0" sz="1815" b="0" i="0" u="none" strike="noStrike" kern="1200" cap="none" spc="-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pour</a:t>
            </a:r>
            <a:r>
              <a:rPr kumimoji="0" sz="1815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participer</a:t>
            </a:r>
            <a:r>
              <a:rPr kumimoji="0" sz="1815" b="0" i="0" u="none" strike="noStrike" kern="1200" cap="none" spc="-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aux</a:t>
            </a:r>
            <a:r>
              <a:rPr kumimoji="0" sz="1815" b="0" i="0" u="none" strike="noStrike" kern="1200" cap="none" spc="-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congrès</a:t>
            </a:r>
            <a:r>
              <a:rPr kumimoji="0" sz="1815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</a:t>
            </a:r>
            <a:r>
              <a:rPr kumimoji="0" sz="1815" b="0" i="0" u="none" strike="noStrike" kern="1200" cap="none" spc="-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aux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réunions</a:t>
            </a:r>
            <a:r>
              <a:rPr kumimoji="0" sz="1815" b="0" i="0" u="none" strike="noStrike" kern="1200" cap="none" spc="-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15" b="0" i="0" u="none" strike="noStrike" kern="1200" cap="none" spc="-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organismes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directeurs</a:t>
            </a:r>
            <a:r>
              <a:rPr kumimoji="0" sz="1815" b="0" i="0" u="none" strike="noStrike" kern="120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15" b="0" i="0" u="none" strike="noStrike" kern="1200" cap="none" spc="-8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endParaRPr kumimoji="0" sz="18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4143" y="2097740"/>
            <a:ext cx="2599124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lvl="0" indent="-1729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Autorisations</a:t>
            </a:r>
            <a:r>
              <a:rPr kumimoji="0" sz="1815" b="0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d'absence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pour</a:t>
            </a:r>
            <a:r>
              <a:rPr kumimoji="0" sz="1815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participer</a:t>
            </a:r>
            <a:r>
              <a:rPr kumimoji="0" sz="1815" b="0" i="0" u="none" strike="noStrike" kern="1200" cap="none" spc="-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</a:t>
            </a:r>
            <a:r>
              <a:rPr kumimoji="0" sz="1815" b="0" i="0" u="none" strike="noStrike" kern="1200" cap="none" spc="-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réunions</a:t>
            </a:r>
            <a:r>
              <a:rPr kumimoji="0" sz="1815" b="0" i="0" u="none" strike="noStrike" kern="1200" cap="none" spc="-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815" b="0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travail</a:t>
            </a:r>
            <a:r>
              <a:rPr kumimoji="0" sz="1815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1815" b="0" i="0" u="none" strike="noStrike" kern="1200" cap="none" spc="-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</a:t>
            </a:r>
            <a:r>
              <a:rPr kumimoji="0" sz="1815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négociations</a:t>
            </a:r>
            <a:endParaRPr kumimoji="0" sz="18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14889" y="2236053"/>
            <a:ext cx="2268327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lvl="0" indent="0" algn="ctr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Autorisations</a:t>
            </a:r>
            <a:r>
              <a:rPr kumimoji="0" sz="1815" b="0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d'absence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pour</a:t>
            </a:r>
            <a:r>
              <a:rPr kumimoji="0" sz="1815" b="0" i="0" u="none" strike="noStrike" kern="1200" cap="none" spc="-1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1815" b="0" i="0" u="none" strike="noStrike" kern="1200" cap="none" spc="-7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membres</a:t>
            </a:r>
            <a:r>
              <a:rPr kumimoji="0" sz="1815" b="0" i="0" u="none" strike="noStrike" kern="1200" cap="none" spc="-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1815" b="0" i="0" u="none" strike="noStrike" kern="1200" cap="none" spc="-2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organismes</a:t>
            </a:r>
            <a:r>
              <a:rPr kumimoji="0" sz="1815" b="0" i="0" u="none" strike="noStrike" kern="1200" cap="none" spc="-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15" b="0" i="0" u="none" strike="noStrike" kern="1200" cap="none" spc="-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statutaires</a:t>
            </a:r>
            <a:endParaRPr kumimoji="0" sz="18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84087" y="2829877"/>
            <a:ext cx="1924850" cy="1852235"/>
            <a:chOff x="4672462" y="3118104"/>
            <a:chExt cx="2120900" cy="2040889"/>
          </a:xfrm>
        </p:grpSpPr>
        <p:sp>
          <p:nvSpPr>
            <p:cNvPr id="18" name="object 18"/>
            <p:cNvSpPr/>
            <p:nvPr/>
          </p:nvSpPr>
          <p:spPr>
            <a:xfrm>
              <a:off x="4686177" y="3130295"/>
              <a:ext cx="2100580" cy="2016760"/>
            </a:xfrm>
            <a:custGeom>
              <a:avLst/>
              <a:gdLst/>
              <a:ahLst/>
              <a:cxnLst/>
              <a:rect l="l" t="t" r="r" b="b"/>
              <a:pathLst>
                <a:path w="2100579" h="2016760">
                  <a:moveTo>
                    <a:pt x="2100071" y="1008887"/>
                  </a:moveTo>
                  <a:lnTo>
                    <a:pt x="2098930" y="961347"/>
                  </a:lnTo>
                  <a:lnTo>
                    <a:pt x="2095540" y="914377"/>
                  </a:lnTo>
                  <a:lnTo>
                    <a:pt x="2089951" y="868026"/>
                  </a:lnTo>
                  <a:lnTo>
                    <a:pt x="2082214" y="822341"/>
                  </a:lnTo>
                  <a:lnTo>
                    <a:pt x="2072377" y="777373"/>
                  </a:lnTo>
                  <a:lnTo>
                    <a:pt x="2060493" y="733168"/>
                  </a:lnTo>
                  <a:lnTo>
                    <a:pt x="2046610" y="689774"/>
                  </a:lnTo>
                  <a:lnTo>
                    <a:pt x="2030778" y="647240"/>
                  </a:lnTo>
                  <a:lnTo>
                    <a:pt x="2013049" y="605615"/>
                  </a:lnTo>
                  <a:lnTo>
                    <a:pt x="1993471" y="564946"/>
                  </a:lnTo>
                  <a:lnTo>
                    <a:pt x="1972096" y="525281"/>
                  </a:lnTo>
                  <a:lnTo>
                    <a:pt x="1948973" y="486669"/>
                  </a:lnTo>
                  <a:lnTo>
                    <a:pt x="1924152" y="449158"/>
                  </a:lnTo>
                  <a:lnTo>
                    <a:pt x="1897684" y="412796"/>
                  </a:lnTo>
                  <a:lnTo>
                    <a:pt x="1869619" y="377632"/>
                  </a:lnTo>
                  <a:lnTo>
                    <a:pt x="1840006" y="343712"/>
                  </a:lnTo>
                  <a:lnTo>
                    <a:pt x="1808896" y="311087"/>
                  </a:lnTo>
                  <a:lnTo>
                    <a:pt x="1776339" y="279803"/>
                  </a:lnTo>
                  <a:lnTo>
                    <a:pt x="1742385" y="249910"/>
                  </a:lnTo>
                  <a:lnTo>
                    <a:pt x="1707084" y="221455"/>
                  </a:lnTo>
                  <a:lnTo>
                    <a:pt x="1670486" y="194486"/>
                  </a:lnTo>
                  <a:lnTo>
                    <a:pt x="1632642" y="169052"/>
                  </a:lnTo>
                  <a:lnTo>
                    <a:pt x="1593602" y="145201"/>
                  </a:lnTo>
                  <a:lnTo>
                    <a:pt x="1553415" y="122981"/>
                  </a:lnTo>
                  <a:lnTo>
                    <a:pt x="1512132" y="102441"/>
                  </a:lnTo>
                  <a:lnTo>
                    <a:pt x="1469803" y="83628"/>
                  </a:lnTo>
                  <a:lnTo>
                    <a:pt x="1426478" y="66590"/>
                  </a:lnTo>
                  <a:lnTo>
                    <a:pt x="1382207" y="51377"/>
                  </a:lnTo>
                  <a:lnTo>
                    <a:pt x="1337040" y="38035"/>
                  </a:lnTo>
                  <a:lnTo>
                    <a:pt x="1291027" y="26614"/>
                  </a:lnTo>
                  <a:lnTo>
                    <a:pt x="1244220" y="17161"/>
                  </a:lnTo>
                  <a:lnTo>
                    <a:pt x="1196666" y="9725"/>
                  </a:lnTo>
                  <a:lnTo>
                    <a:pt x="1148418" y="4354"/>
                  </a:lnTo>
                  <a:lnTo>
                    <a:pt x="1099524" y="1096"/>
                  </a:lnTo>
                  <a:lnTo>
                    <a:pt x="1050035" y="0"/>
                  </a:lnTo>
                  <a:lnTo>
                    <a:pt x="1000547" y="1096"/>
                  </a:lnTo>
                  <a:lnTo>
                    <a:pt x="951653" y="4354"/>
                  </a:lnTo>
                  <a:lnTo>
                    <a:pt x="903405" y="9725"/>
                  </a:lnTo>
                  <a:lnTo>
                    <a:pt x="855851" y="17161"/>
                  </a:lnTo>
                  <a:lnTo>
                    <a:pt x="809044" y="26614"/>
                  </a:lnTo>
                  <a:lnTo>
                    <a:pt x="763031" y="38035"/>
                  </a:lnTo>
                  <a:lnTo>
                    <a:pt x="717864" y="51377"/>
                  </a:lnTo>
                  <a:lnTo>
                    <a:pt x="673593" y="66590"/>
                  </a:lnTo>
                  <a:lnTo>
                    <a:pt x="630268" y="83628"/>
                  </a:lnTo>
                  <a:lnTo>
                    <a:pt x="587939" y="102441"/>
                  </a:lnTo>
                  <a:lnTo>
                    <a:pt x="546656" y="122981"/>
                  </a:lnTo>
                  <a:lnTo>
                    <a:pt x="506469" y="145201"/>
                  </a:lnTo>
                  <a:lnTo>
                    <a:pt x="467429" y="169052"/>
                  </a:lnTo>
                  <a:lnTo>
                    <a:pt x="429585" y="194486"/>
                  </a:lnTo>
                  <a:lnTo>
                    <a:pt x="392987" y="221455"/>
                  </a:lnTo>
                  <a:lnTo>
                    <a:pt x="357686" y="249910"/>
                  </a:lnTo>
                  <a:lnTo>
                    <a:pt x="323732" y="279803"/>
                  </a:lnTo>
                  <a:lnTo>
                    <a:pt x="291175" y="311087"/>
                  </a:lnTo>
                  <a:lnTo>
                    <a:pt x="260065" y="343712"/>
                  </a:lnTo>
                  <a:lnTo>
                    <a:pt x="230452" y="377632"/>
                  </a:lnTo>
                  <a:lnTo>
                    <a:pt x="202387" y="412796"/>
                  </a:lnTo>
                  <a:lnTo>
                    <a:pt x="175919" y="449158"/>
                  </a:lnTo>
                  <a:lnTo>
                    <a:pt x="151098" y="486669"/>
                  </a:lnTo>
                  <a:lnTo>
                    <a:pt x="127975" y="525281"/>
                  </a:lnTo>
                  <a:lnTo>
                    <a:pt x="106600" y="564946"/>
                  </a:lnTo>
                  <a:lnTo>
                    <a:pt x="87022" y="605615"/>
                  </a:lnTo>
                  <a:lnTo>
                    <a:pt x="69293" y="647240"/>
                  </a:lnTo>
                  <a:lnTo>
                    <a:pt x="53461" y="689774"/>
                  </a:lnTo>
                  <a:lnTo>
                    <a:pt x="39578" y="733168"/>
                  </a:lnTo>
                  <a:lnTo>
                    <a:pt x="27694" y="777373"/>
                  </a:lnTo>
                  <a:lnTo>
                    <a:pt x="17857" y="822341"/>
                  </a:lnTo>
                  <a:lnTo>
                    <a:pt x="10120" y="868026"/>
                  </a:lnTo>
                  <a:lnTo>
                    <a:pt x="4531" y="914377"/>
                  </a:lnTo>
                  <a:lnTo>
                    <a:pt x="1141" y="961347"/>
                  </a:lnTo>
                  <a:lnTo>
                    <a:pt x="0" y="1008887"/>
                  </a:lnTo>
                  <a:lnTo>
                    <a:pt x="1141" y="1056301"/>
                  </a:lnTo>
                  <a:lnTo>
                    <a:pt x="4531" y="1103152"/>
                  </a:lnTo>
                  <a:lnTo>
                    <a:pt x="10120" y="1149390"/>
                  </a:lnTo>
                  <a:lnTo>
                    <a:pt x="17857" y="1194968"/>
                  </a:lnTo>
                  <a:lnTo>
                    <a:pt x="27694" y="1239838"/>
                  </a:lnTo>
                  <a:lnTo>
                    <a:pt x="39578" y="1283950"/>
                  </a:lnTo>
                  <a:lnTo>
                    <a:pt x="53461" y="1327257"/>
                  </a:lnTo>
                  <a:lnTo>
                    <a:pt x="69293" y="1369710"/>
                  </a:lnTo>
                  <a:lnTo>
                    <a:pt x="87022" y="1411261"/>
                  </a:lnTo>
                  <a:lnTo>
                    <a:pt x="106600" y="1451861"/>
                  </a:lnTo>
                  <a:lnTo>
                    <a:pt x="127975" y="1491461"/>
                  </a:lnTo>
                  <a:lnTo>
                    <a:pt x="151098" y="1530014"/>
                  </a:lnTo>
                  <a:lnTo>
                    <a:pt x="175919" y="1567471"/>
                  </a:lnTo>
                  <a:lnTo>
                    <a:pt x="202387" y="1603784"/>
                  </a:lnTo>
                  <a:lnTo>
                    <a:pt x="230452" y="1638904"/>
                  </a:lnTo>
                  <a:lnTo>
                    <a:pt x="260065" y="1672782"/>
                  </a:lnTo>
                  <a:lnTo>
                    <a:pt x="291175" y="1705371"/>
                  </a:lnTo>
                  <a:lnTo>
                    <a:pt x="323732" y="1736622"/>
                  </a:lnTo>
                  <a:lnTo>
                    <a:pt x="357686" y="1766487"/>
                  </a:lnTo>
                  <a:lnTo>
                    <a:pt x="392987" y="1794916"/>
                  </a:lnTo>
                  <a:lnTo>
                    <a:pt x="429585" y="1821862"/>
                  </a:lnTo>
                  <a:lnTo>
                    <a:pt x="467429" y="1847277"/>
                  </a:lnTo>
                  <a:lnTo>
                    <a:pt x="506469" y="1871111"/>
                  </a:lnTo>
                  <a:lnTo>
                    <a:pt x="546656" y="1893317"/>
                  </a:lnTo>
                  <a:lnTo>
                    <a:pt x="587939" y="1913846"/>
                  </a:lnTo>
                  <a:lnTo>
                    <a:pt x="630268" y="1932649"/>
                  </a:lnTo>
                  <a:lnTo>
                    <a:pt x="673593" y="1949679"/>
                  </a:lnTo>
                  <a:lnTo>
                    <a:pt x="717864" y="1964887"/>
                  </a:lnTo>
                  <a:lnTo>
                    <a:pt x="763031" y="1978224"/>
                  </a:lnTo>
                  <a:lnTo>
                    <a:pt x="809044" y="1989641"/>
                  </a:lnTo>
                  <a:lnTo>
                    <a:pt x="855851" y="1999092"/>
                  </a:lnTo>
                  <a:lnTo>
                    <a:pt x="903405" y="2006527"/>
                  </a:lnTo>
                  <a:lnTo>
                    <a:pt x="951653" y="2011897"/>
                  </a:lnTo>
                  <a:lnTo>
                    <a:pt x="1000547" y="2015155"/>
                  </a:lnTo>
                  <a:lnTo>
                    <a:pt x="1050035" y="2016251"/>
                  </a:lnTo>
                  <a:lnTo>
                    <a:pt x="1099524" y="2015155"/>
                  </a:lnTo>
                  <a:lnTo>
                    <a:pt x="1148418" y="2011897"/>
                  </a:lnTo>
                  <a:lnTo>
                    <a:pt x="1196666" y="2006527"/>
                  </a:lnTo>
                  <a:lnTo>
                    <a:pt x="1244220" y="1999092"/>
                  </a:lnTo>
                  <a:lnTo>
                    <a:pt x="1291027" y="1989641"/>
                  </a:lnTo>
                  <a:lnTo>
                    <a:pt x="1337040" y="1978224"/>
                  </a:lnTo>
                  <a:lnTo>
                    <a:pt x="1382207" y="1964887"/>
                  </a:lnTo>
                  <a:lnTo>
                    <a:pt x="1426478" y="1949679"/>
                  </a:lnTo>
                  <a:lnTo>
                    <a:pt x="1469803" y="1932649"/>
                  </a:lnTo>
                  <a:lnTo>
                    <a:pt x="1512132" y="1913846"/>
                  </a:lnTo>
                  <a:lnTo>
                    <a:pt x="1553415" y="1893317"/>
                  </a:lnTo>
                  <a:lnTo>
                    <a:pt x="1593602" y="1871111"/>
                  </a:lnTo>
                  <a:lnTo>
                    <a:pt x="1632642" y="1847277"/>
                  </a:lnTo>
                  <a:lnTo>
                    <a:pt x="1670486" y="1821862"/>
                  </a:lnTo>
                  <a:lnTo>
                    <a:pt x="1707084" y="1794916"/>
                  </a:lnTo>
                  <a:lnTo>
                    <a:pt x="1742385" y="1766487"/>
                  </a:lnTo>
                  <a:lnTo>
                    <a:pt x="1776339" y="1736622"/>
                  </a:lnTo>
                  <a:lnTo>
                    <a:pt x="1808896" y="1705371"/>
                  </a:lnTo>
                  <a:lnTo>
                    <a:pt x="1840006" y="1672782"/>
                  </a:lnTo>
                  <a:lnTo>
                    <a:pt x="1869619" y="1638904"/>
                  </a:lnTo>
                  <a:lnTo>
                    <a:pt x="1897684" y="1603784"/>
                  </a:lnTo>
                  <a:lnTo>
                    <a:pt x="1924152" y="1567471"/>
                  </a:lnTo>
                  <a:lnTo>
                    <a:pt x="1948973" y="1530014"/>
                  </a:lnTo>
                  <a:lnTo>
                    <a:pt x="1972096" y="1491461"/>
                  </a:lnTo>
                  <a:lnTo>
                    <a:pt x="1993471" y="1451861"/>
                  </a:lnTo>
                  <a:lnTo>
                    <a:pt x="2013049" y="1411261"/>
                  </a:lnTo>
                  <a:lnTo>
                    <a:pt x="2030778" y="1369710"/>
                  </a:lnTo>
                  <a:lnTo>
                    <a:pt x="2046610" y="1327257"/>
                  </a:lnTo>
                  <a:lnTo>
                    <a:pt x="2060493" y="1283950"/>
                  </a:lnTo>
                  <a:lnTo>
                    <a:pt x="2072377" y="1239838"/>
                  </a:lnTo>
                  <a:lnTo>
                    <a:pt x="2082214" y="1194968"/>
                  </a:lnTo>
                  <a:lnTo>
                    <a:pt x="2089951" y="1149390"/>
                  </a:lnTo>
                  <a:lnTo>
                    <a:pt x="2095540" y="1103152"/>
                  </a:lnTo>
                  <a:lnTo>
                    <a:pt x="2098930" y="1056301"/>
                  </a:lnTo>
                  <a:lnTo>
                    <a:pt x="2100071" y="1008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672462" y="3118104"/>
              <a:ext cx="2120900" cy="2040889"/>
            </a:xfrm>
            <a:custGeom>
              <a:avLst/>
              <a:gdLst/>
              <a:ahLst/>
              <a:cxnLst/>
              <a:rect l="l" t="t" r="r" b="b"/>
              <a:pathLst>
                <a:path w="2120900" h="2040889">
                  <a:moveTo>
                    <a:pt x="12700" y="1007364"/>
                  </a:moveTo>
                  <a:lnTo>
                    <a:pt x="12700" y="865632"/>
                  </a:lnTo>
                  <a:lnTo>
                    <a:pt x="0" y="890016"/>
                  </a:lnTo>
                  <a:lnTo>
                    <a:pt x="0" y="1007364"/>
                  </a:lnTo>
                  <a:lnTo>
                    <a:pt x="12700" y="1007364"/>
                  </a:lnTo>
                  <a:close/>
                </a:path>
                <a:path w="2120900" h="2040889">
                  <a:moveTo>
                    <a:pt x="12700" y="1010412"/>
                  </a:moveTo>
                  <a:lnTo>
                    <a:pt x="12700" y="1007364"/>
                  </a:lnTo>
                  <a:lnTo>
                    <a:pt x="0" y="1007364"/>
                  </a:lnTo>
                  <a:lnTo>
                    <a:pt x="0" y="1021080"/>
                  </a:lnTo>
                  <a:lnTo>
                    <a:pt x="12700" y="1010412"/>
                  </a:lnTo>
                  <a:close/>
                </a:path>
                <a:path w="2120900" h="2040889">
                  <a:moveTo>
                    <a:pt x="25400" y="1019556"/>
                  </a:moveTo>
                  <a:lnTo>
                    <a:pt x="25400" y="790956"/>
                  </a:lnTo>
                  <a:lnTo>
                    <a:pt x="12700" y="815340"/>
                  </a:lnTo>
                  <a:lnTo>
                    <a:pt x="12700" y="1010412"/>
                  </a:lnTo>
                  <a:lnTo>
                    <a:pt x="0" y="1021080"/>
                  </a:lnTo>
                  <a:lnTo>
                    <a:pt x="0" y="1030224"/>
                  </a:lnTo>
                  <a:lnTo>
                    <a:pt x="25400" y="1019556"/>
                  </a:lnTo>
                  <a:close/>
                </a:path>
                <a:path w="2120900" h="2040889">
                  <a:moveTo>
                    <a:pt x="25400" y="1025652"/>
                  </a:moveTo>
                  <a:lnTo>
                    <a:pt x="25400" y="1019556"/>
                  </a:lnTo>
                  <a:lnTo>
                    <a:pt x="0" y="1030224"/>
                  </a:lnTo>
                  <a:lnTo>
                    <a:pt x="0" y="1033272"/>
                  </a:lnTo>
                  <a:lnTo>
                    <a:pt x="12700" y="1034796"/>
                  </a:lnTo>
                  <a:lnTo>
                    <a:pt x="12700" y="1030224"/>
                  </a:lnTo>
                  <a:lnTo>
                    <a:pt x="25400" y="1025652"/>
                  </a:lnTo>
                  <a:close/>
                </a:path>
                <a:path w="2120900" h="2040889">
                  <a:moveTo>
                    <a:pt x="12700" y="1200912"/>
                  </a:moveTo>
                  <a:lnTo>
                    <a:pt x="12700" y="1034796"/>
                  </a:lnTo>
                  <a:lnTo>
                    <a:pt x="0" y="1033272"/>
                  </a:lnTo>
                  <a:lnTo>
                    <a:pt x="0" y="1176528"/>
                  </a:lnTo>
                  <a:lnTo>
                    <a:pt x="12700" y="1200912"/>
                  </a:lnTo>
                  <a:close/>
                </a:path>
                <a:path w="2120900" h="2040889">
                  <a:moveTo>
                    <a:pt x="25400" y="1251204"/>
                  </a:moveTo>
                  <a:lnTo>
                    <a:pt x="25400" y="1025652"/>
                  </a:lnTo>
                  <a:lnTo>
                    <a:pt x="12700" y="1030224"/>
                  </a:lnTo>
                  <a:lnTo>
                    <a:pt x="12700" y="1226820"/>
                  </a:lnTo>
                  <a:lnTo>
                    <a:pt x="25400" y="1251204"/>
                  </a:lnTo>
                  <a:close/>
                </a:path>
                <a:path w="2120900" h="2040889">
                  <a:moveTo>
                    <a:pt x="2095500" y="943356"/>
                  </a:moveTo>
                  <a:lnTo>
                    <a:pt x="2095500" y="789432"/>
                  </a:lnTo>
                  <a:lnTo>
                    <a:pt x="2082800" y="765048"/>
                  </a:lnTo>
                  <a:lnTo>
                    <a:pt x="2070100" y="716280"/>
                  </a:lnTo>
                  <a:lnTo>
                    <a:pt x="2070100" y="693420"/>
                  </a:lnTo>
                  <a:lnTo>
                    <a:pt x="2057400" y="669036"/>
                  </a:lnTo>
                  <a:lnTo>
                    <a:pt x="2032000" y="623316"/>
                  </a:lnTo>
                  <a:lnTo>
                    <a:pt x="2019300" y="577596"/>
                  </a:lnTo>
                  <a:lnTo>
                    <a:pt x="1993900" y="533400"/>
                  </a:lnTo>
                  <a:lnTo>
                    <a:pt x="1968500" y="490728"/>
                  </a:lnTo>
                  <a:lnTo>
                    <a:pt x="1943100" y="449580"/>
                  </a:lnTo>
                  <a:lnTo>
                    <a:pt x="1905000" y="409956"/>
                  </a:lnTo>
                  <a:lnTo>
                    <a:pt x="1879600" y="370332"/>
                  </a:lnTo>
                  <a:lnTo>
                    <a:pt x="1841500" y="333756"/>
                  </a:lnTo>
                  <a:lnTo>
                    <a:pt x="1803400" y="298704"/>
                  </a:lnTo>
                  <a:lnTo>
                    <a:pt x="1778000" y="265176"/>
                  </a:lnTo>
                  <a:lnTo>
                    <a:pt x="1739900" y="233172"/>
                  </a:lnTo>
                  <a:lnTo>
                    <a:pt x="1689100" y="202692"/>
                  </a:lnTo>
                  <a:lnTo>
                    <a:pt x="1651000" y="173736"/>
                  </a:lnTo>
                  <a:lnTo>
                    <a:pt x="1612900" y="147828"/>
                  </a:lnTo>
                  <a:lnTo>
                    <a:pt x="1562100" y="123444"/>
                  </a:lnTo>
                  <a:lnTo>
                    <a:pt x="1511300" y="100584"/>
                  </a:lnTo>
                  <a:lnTo>
                    <a:pt x="1473200" y="79248"/>
                  </a:lnTo>
                  <a:lnTo>
                    <a:pt x="1422400" y="60960"/>
                  </a:lnTo>
                  <a:lnTo>
                    <a:pt x="1346200" y="38100"/>
                  </a:lnTo>
                  <a:lnTo>
                    <a:pt x="1270000" y="19812"/>
                  </a:lnTo>
                  <a:lnTo>
                    <a:pt x="1219200" y="12192"/>
                  </a:lnTo>
                  <a:lnTo>
                    <a:pt x="1193800" y="7620"/>
                  </a:lnTo>
                  <a:lnTo>
                    <a:pt x="1168400" y="4572"/>
                  </a:lnTo>
                  <a:lnTo>
                    <a:pt x="1143000" y="3048"/>
                  </a:lnTo>
                  <a:lnTo>
                    <a:pt x="1079500" y="0"/>
                  </a:lnTo>
                  <a:lnTo>
                    <a:pt x="1028700" y="0"/>
                  </a:lnTo>
                  <a:lnTo>
                    <a:pt x="952500" y="4572"/>
                  </a:lnTo>
                  <a:lnTo>
                    <a:pt x="927100" y="7620"/>
                  </a:lnTo>
                  <a:lnTo>
                    <a:pt x="901700" y="12192"/>
                  </a:lnTo>
                  <a:lnTo>
                    <a:pt x="863600" y="15240"/>
                  </a:lnTo>
                  <a:lnTo>
                    <a:pt x="762000" y="38100"/>
                  </a:lnTo>
                  <a:lnTo>
                    <a:pt x="685800" y="62484"/>
                  </a:lnTo>
                  <a:lnTo>
                    <a:pt x="647700" y="80772"/>
                  </a:lnTo>
                  <a:lnTo>
                    <a:pt x="596900" y="100584"/>
                  </a:lnTo>
                  <a:lnTo>
                    <a:pt x="546100" y="123444"/>
                  </a:lnTo>
                  <a:lnTo>
                    <a:pt x="508000" y="147828"/>
                  </a:lnTo>
                  <a:lnTo>
                    <a:pt x="457200" y="173736"/>
                  </a:lnTo>
                  <a:lnTo>
                    <a:pt x="419100" y="202692"/>
                  </a:lnTo>
                  <a:lnTo>
                    <a:pt x="381000" y="233172"/>
                  </a:lnTo>
                  <a:lnTo>
                    <a:pt x="342900" y="265176"/>
                  </a:lnTo>
                  <a:lnTo>
                    <a:pt x="304800" y="298704"/>
                  </a:lnTo>
                  <a:lnTo>
                    <a:pt x="266700" y="333756"/>
                  </a:lnTo>
                  <a:lnTo>
                    <a:pt x="241300" y="371856"/>
                  </a:lnTo>
                  <a:lnTo>
                    <a:pt x="203200" y="409956"/>
                  </a:lnTo>
                  <a:lnTo>
                    <a:pt x="177800" y="449580"/>
                  </a:lnTo>
                  <a:lnTo>
                    <a:pt x="152400" y="490728"/>
                  </a:lnTo>
                  <a:lnTo>
                    <a:pt x="127000" y="533400"/>
                  </a:lnTo>
                  <a:lnTo>
                    <a:pt x="101600" y="577596"/>
                  </a:lnTo>
                  <a:lnTo>
                    <a:pt x="76200" y="623316"/>
                  </a:lnTo>
                  <a:lnTo>
                    <a:pt x="63500" y="669036"/>
                  </a:lnTo>
                  <a:lnTo>
                    <a:pt x="38100" y="717804"/>
                  </a:lnTo>
                  <a:lnTo>
                    <a:pt x="38100" y="740664"/>
                  </a:lnTo>
                  <a:lnTo>
                    <a:pt x="25400" y="765048"/>
                  </a:lnTo>
                  <a:lnTo>
                    <a:pt x="25400" y="868680"/>
                  </a:lnTo>
                  <a:lnTo>
                    <a:pt x="50800" y="771144"/>
                  </a:lnTo>
                  <a:lnTo>
                    <a:pt x="63500" y="748284"/>
                  </a:lnTo>
                  <a:lnTo>
                    <a:pt x="63500" y="725424"/>
                  </a:lnTo>
                  <a:lnTo>
                    <a:pt x="76200" y="701040"/>
                  </a:lnTo>
                  <a:lnTo>
                    <a:pt x="76200" y="678180"/>
                  </a:lnTo>
                  <a:lnTo>
                    <a:pt x="101600" y="632460"/>
                  </a:lnTo>
                  <a:lnTo>
                    <a:pt x="127000" y="589788"/>
                  </a:lnTo>
                  <a:lnTo>
                    <a:pt x="139700" y="545592"/>
                  </a:lnTo>
                  <a:lnTo>
                    <a:pt x="165100" y="504444"/>
                  </a:lnTo>
                  <a:lnTo>
                    <a:pt x="203200" y="463296"/>
                  </a:lnTo>
                  <a:lnTo>
                    <a:pt x="254000" y="387096"/>
                  </a:lnTo>
                  <a:lnTo>
                    <a:pt x="330200" y="316992"/>
                  </a:lnTo>
                  <a:lnTo>
                    <a:pt x="355600" y="283464"/>
                  </a:lnTo>
                  <a:lnTo>
                    <a:pt x="431800" y="222504"/>
                  </a:lnTo>
                  <a:lnTo>
                    <a:pt x="482600" y="195072"/>
                  </a:lnTo>
                  <a:lnTo>
                    <a:pt x="520700" y="169164"/>
                  </a:lnTo>
                  <a:lnTo>
                    <a:pt x="558800" y="144780"/>
                  </a:lnTo>
                  <a:lnTo>
                    <a:pt x="609600" y="123444"/>
                  </a:lnTo>
                  <a:lnTo>
                    <a:pt x="647700" y="103632"/>
                  </a:lnTo>
                  <a:lnTo>
                    <a:pt x="698500" y="85344"/>
                  </a:lnTo>
                  <a:lnTo>
                    <a:pt x="774700" y="62484"/>
                  </a:lnTo>
                  <a:lnTo>
                    <a:pt x="825500" y="50292"/>
                  </a:lnTo>
                  <a:lnTo>
                    <a:pt x="901700" y="36576"/>
                  </a:lnTo>
                  <a:lnTo>
                    <a:pt x="977900" y="27432"/>
                  </a:lnTo>
                  <a:lnTo>
                    <a:pt x="1003300" y="25908"/>
                  </a:lnTo>
                  <a:lnTo>
                    <a:pt x="1028700" y="25908"/>
                  </a:lnTo>
                  <a:lnTo>
                    <a:pt x="1054100" y="24384"/>
                  </a:lnTo>
                  <a:lnTo>
                    <a:pt x="1079500" y="25908"/>
                  </a:lnTo>
                  <a:lnTo>
                    <a:pt x="1104900" y="25908"/>
                  </a:lnTo>
                  <a:lnTo>
                    <a:pt x="1143000" y="27432"/>
                  </a:lnTo>
                  <a:lnTo>
                    <a:pt x="1219200" y="36576"/>
                  </a:lnTo>
                  <a:lnTo>
                    <a:pt x="1295400" y="50292"/>
                  </a:lnTo>
                  <a:lnTo>
                    <a:pt x="1346200" y="62484"/>
                  </a:lnTo>
                  <a:lnTo>
                    <a:pt x="1460500" y="103632"/>
                  </a:lnTo>
                  <a:lnTo>
                    <a:pt x="1511300" y="123444"/>
                  </a:lnTo>
                  <a:lnTo>
                    <a:pt x="1600200" y="169164"/>
                  </a:lnTo>
                  <a:lnTo>
                    <a:pt x="1638300" y="195072"/>
                  </a:lnTo>
                  <a:lnTo>
                    <a:pt x="1676400" y="222504"/>
                  </a:lnTo>
                  <a:lnTo>
                    <a:pt x="1752600" y="283464"/>
                  </a:lnTo>
                  <a:lnTo>
                    <a:pt x="1790700" y="316992"/>
                  </a:lnTo>
                  <a:lnTo>
                    <a:pt x="1854200" y="387096"/>
                  </a:lnTo>
                  <a:lnTo>
                    <a:pt x="1892300" y="425196"/>
                  </a:lnTo>
                  <a:lnTo>
                    <a:pt x="1943100" y="504444"/>
                  </a:lnTo>
                  <a:lnTo>
                    <a:pt x="1993900" y="589788"/>
                  </a:lnTo>
                  <a:lnTo>
                    <a:pt x="2019300" y="633984"/>
                  </a:lnTo>
                  <a:lnTo>
                    <a:pt x="2019300" y="655320"/>
                  </a:lnTo>
                  <a:lnTo>
                    <a:pt x="2044700" y="701040"/>
                  </a:lnTo>
                  <a:lnTo>
                    <a:pt x="2044700" y="725424"/>
                  </a:lnTo>
                  <a:lnTo>
                    <a:pt x="2057400" y="771144"/>
                  </a:lnTo>
                  <a:lnTo>
                    <a:pt x="2070100" y="795528"/>
                  </a:lnTo>
                  <a:lnTo>
                    <a:pt x="2082800" y="868680"/>
                  </a:lnTo>
                  <a:lnTo>
                    <a:pt x="2082800" y="894588"/>
                  </a:lnTo>
                  <a:lnTo>
                    <a:pt x="2095500" y="943356"/>
                  </a:lnTo>
                  <a:close/>
                </a:path>
                <a:path w="2120900" h="2040889">
                  <a:moveTo>
                    <a:pt x="2108200" y="1200912"/>
                  </a:moveTo>
                  <a:lnTo>
                    <a:pt x="2108200" y="839724"/>
                  </a:lnTo>
                  <a:lnTo>
                    <a:pt x="2095500" y="813816"/>
                  </a:lnTo>
                  <a:lnTo>
                    <a:pt x="2095500" y="1123188"/>
                  </a:lnTo>
                  <a:lnTo>
                    <a:pt x="2082800" y="1147572"/>
                  </a:lnTo>
                  <a:lnTo>
                    <a:pt x="2070100" y="1245108"/>
                  </a:lnTo>
                  <a:lnTo>
                    <a:pt x="2057400" y="1269492"/>
                  </a:lnTo>
                  <a:lnTo>
                    <a:pt x="2057400" y="1293876"/>
                  </a:lnTo>
                  <a:lnTo>
                    <a:pt x="2044700" y="1316736"/>
                  </a:lnTo>
                  <a:lnTo>
                    <a:pt x="2044700" y="1339596"/>
                  </a:lnTo>
                  <a:lnTo>
                    <a:pt x="2032000" y="1362456"/>
                  </a:lnTo>
                  <a:lnTo>
                    <a:pt x="2019300" y="1408176"/>
                  </a:lnTo>
                  <a:lnTo>
                    <a:pt x="1993900" y="1452372"/>
                  </a:lnTo>
                  <a:lnTo>
                    <a:pt x="1968500" y="1495044"/>
                  </a:lnTo>
                  <a:lnTo>
                    <a:pt x="1917700" y="1577340"/>
                  </a:lnTo>
                  <a:lnTo>
                    <a:pt x="1892300" y="1616964"/>
                  </a:lnTo>
                  <a:lnTo>
                    <a:pt x="1854200" y="1653540"/>
                  </a:lnTo>
                  <a:lnTo>
                    <a:pt x="1828800" y="1690116"/>
                  </a:lnTo>
                  <a:lnTo>
                    <a:pt x="1790700" y="1725168"/>
                  </a:lnTo>
                  <a:lnTo>
                    <a:pt x="1714500" y="1789176"/>
                  </a:lnTo>
                  <a:lnTo>
                    <a:pt x="1676400" y="1818132"/>
                  </a:lnTo>
                  <a:lnTo>
                    <a:pt x="1638300" y="1845564"/>
                  </a:lnTo>
                  <a:lnTo>
                    <a:pt x="1600200" y="1871472"/>
                  </a:lnTo>
                  <a:lnTo>
                    <a:pt x="1460500" y="1938528"/>
                  </a:lnTo>
                  <a:lnTo>
                    <a:pt x="1409700" y="1955292"/>
                  </a:lnTo>
                  <a:lnTo>
                    <a:pt x="1371600" y="1970532"/>
                  </a:lnTo>
                  <a:lnTo>
                    <a:pt x="1346200" y="1978152"/>
                  </a:lnTo>
                  <a:lnTo>
                    <a:pt x="1270000" y="1996440"/>
                  </a:lnTo>
                  <a:lnTo>
                    <a:pt x="1244600" y="2001012"/>
                  </a:lnTo>
                  <a:lnTo>
                    <a:pt x="1219200" y="2004060"/>
                  </a:lnTo>
                  <a:lnTo>
                    <a:pt x="1193800" y="2008632"/>
                  </a:lnTo>
                  <a:lnTo>
                    <a:pt x="1168400" y="2010156"/>
                  </a:lnTo>
                  <a:lnTo>
                    <a:pt x="1130300" y="2013204"/>
                  </a:lnTo>
                  <a:lnTo>
                    <a:pt x="1079500" y="2016252"/>
                  </a:lnTo>
                  <a:lnTo>
                    <a:pt x="1028700" y="2016252"/>
                  </a:lnTo>
                  <a:lnTo>
                    <a:pt x="977900" y="2013204"/>
                  </a:lnTo>
                  <a:lnTo>
                    <a:pt x="952500" y="2010156"/>
                  </a:lnTo>
                  <a:lnTo>
                    <a:pt x="927100" y="2008632"/>
                  </a:lnTo>
                  <a:lnTo>
                    <a:pt x="901700" y="2004060"/>
                  </a:lnTo>
                  <a:lnTo>
                    <a:pt x="876300" y="2001012"/>
                  </a:lnTo>
                  <a:lnTo>
                    <a:pt x="850900" y="1996440"/>
                  </a:lnTo>
                  <a:lnTo>
                    <a:pt x="774700" y="1978152"/>
                  </a:lnTo>
                  <a:lnTo>
                    <a:pt x="698500" y="1955292"/>
                  </a:lnTo>
                  <a:lnTo>
                    <a:pt x="647700" y="1937004"/>
                  </a:lnTo>
                  <a:lnTo>
                    <a:pt x="609600" y="1917192"/>
                  </a:lnTo>
                  <a:lnTo>
                    <a:pt x="558800" y="1895856"/>
                  </a:lnTo>
                  <a:lnTo>
                    <a:pt x="520700" y="1871472"/>
                  </a:lnTo>
                  <a:lnTo>
                    <a:pt x="482600" y="1845564"/>
                  </a:lnTo>
                  <a:lnTo>
                    <a:pt x="431800" y="1818132"/>
                  </a:lnTo>
                  <a:lnTo>
                    <a:pt x="393700" y="1789176"/>
                  </a:lnTo>
                  <a:lnTo>
                    <a:pt x="355600" y="1757172"/>
                  </a:lnTo>
                  <a:lnTo>
                    <a:pt x="317500" y="1723644"/>
                  </a:lnTo>
                  <a:lnTo>
                    <a:pt x="292100" y="1690116"/>
                  </a:lnTo>
                  <a:lnTo>
                    <a:pt x="254000" y="1653540"/>
                  </a:lnTo>
                  <a:lnTo>
                    <a:pt x="228600" y="1615440"/>
                  </a:lnTo>
                  <a:lnTo>
                    <a:pt x="190500" y="1577340"/>
                  </a:lnTo>
                  <a:lnTo>
                    <a:pt x="139700" y="1495044"/>
                  </a:lnTo>
                  <a:lnTo>
                    <a:pt x="127000" y="1452372"/>
                  </a:lnTo>
                  <a:lnTo>
                    <a:pt x="101600" y="1408176"/>
                  </a:lnTo>
                  <a:lnTo>
                    <a:pt x="76200" y="1362456"/>
                  </a:lnTo>
                  <a:lnTo>
                    <a:pt x="63500" y="1316736"/>
                  </a:lnTo>
                  <a:lnTo>
                    <a:pt x="63500" y="1292352"/>
                  </a:lnTo>
                  <a:lnTo>
                    <a:pt x="50800" y="1269492"/>
                  </a:lnTo>
                  <a:lnTo>
                    <a:pt x="50800" y="1245108"/>
                  </a:lnTo>
                  <a:lnTo>
                    <a:pt x="25400" y="1147572"/>
                  </a:lnTo>
                  <a:lnTo>
                    <a:pt x="25400" y="1275588"/>
                  </a:lnTo>
                  <a:lnTo>
                    <a:pt x="50800" y="1348740"/>
                  </a:lnTo>
                  <a:lnTo>
                    <a:pt x="63500" y="1394460"/>
                  </a:lnTo>
                  <a:lnTo>
                    <a:pt x="127000" y="1507236"/>
                  </a:lnTo>
                  <a:lnTo>
                    <a:pt x="152400" y="1549908"/>
                  </a:lnTo>
                  <a:lnTo>
                    <a:pt x="203200" y="1632204"/>
                  </a:lnTo>
                  <a:lnTo>
                    <a:pt x="241300" y="1670304"/>
                  </a:lnTo>
                  <a:lnTo>
                    <a:pt x="266700" y="1706880"/>
                  </a:lnTo>
                  <a:lnTo>
                    <a:pt x="304800" y="1743456"/>
                  </a:lnTo>
                  <a:lnTo>
                    <a:pt x="342900" y="1776984"/>
                  </a:lnTo>
                  <a:lnTo>
                    <a:pt x="381000" y="1808988"/>
                  </a:lnTo>
                  <a:lnTo>
                    <a:pt x="419100" y="1839468"/>
                  </a:lnTo>
                  <a:lnTo>
                    <a:pt x="457200" y="1866900"/>
                  </a:lnTo>
                  <a:lnTo>
                    <a:pt x="508000" y="1894332"/>
                  </a:lnTo>
                  <a:lnTo>
                    <a:pt x="546100" y="1918716"/>
                  </a:lnTo>
                  <a:lnTo>
                    <a:pt x="596900" y="1941576"/>
                  </a:lnTo>
                  <a:lnTo>
                    <a:pt x="647700" y="1961388"/>
                  </a:lnTo>
                  <a:lnTo>
                    <a:pt x="762000" y="2002536"/>
                  </a:lnTo>
                  <a:lnTo>
                    <a:pt x="812800" y="2014728"/>
                  </a:lnTo>
                  <a:lnTo>
                    <a:pt x="838200" y="2020824"/>
                  </a:lnTo>
                  <a:lnTo>
                    <a:pt x="901700" y="2029968"/>
                  </a:lnTo>
                  <a:lnTo>
                    <a:pt x="977900" y="2039112"/>
                  </a:lnTo>
                  <a:lnTo>
                    <a:pt x="1003300" y="2040636"/>
                  </a:lnTo>
                  <a:lnTo>
                    <a:pt x="1117600" y="2040636"/>
                  </a:lnTo>
                  <a:lnTo>
                    <a:pt x="1143000" y="2037588"/>
                  </a:lnTo>
                  <a:lnTo>
                    <a:pt x="1168400" y="2036064"/>
                  </a:lnTo>
                  <a:lnTo>
                    <a:pt x="1219200" y="2029968"/>
                  </a:lnTo>
                  <a:lnTo>
                    <a:pt x="1270000" y="2020824"/>
                  </a:lnTo>
                  <a:lnTo>
                    <a:pt x="1346200" y="2002536"/>
                  </a:lnTo>
                  <a:lnTo>
                    <a:pt x="1422400" y="1979676"/>
                  </a:lnTo>
                  <a:lnTo>
                    <a:pt x="1473200" y="1961388"/>
                  </a:lnTo>
                  <a:lnTo>
                    <a:pt x="1524000" y="1940052"/>
                  </a:lnTo>
                  <a:lnTo>
                    <a:pt x="1562100" y="1918716"/>
                  </a:lnTo>
                  <a:lnTo>
                    <a:pt x="1612900" y="1894332"/>
                  </a:lnTo>
                  <a:lnTo>
                    <a:pt x="1651000" y="1866900"/>
                  </a:lnTo>
                  <a:lnTo>
                    <a:pt x="1689100" y="1837944"/>
                  </a:lnTo>
                  <a:lnTo>
                    <a:pt x="1739900" y="1808988"/>
                  </a:lnTo>
                  <a:lnTo>
                    <a:pt x="1778000" y="1776984"/>
                  </a:lnTo>
                  <a:lnTo>
                    <a:pt x="1816100" y="1741932"/>
                  </a:lnTo>
                  <a:lnTo>
                    <a:pt x="1841500" y="1706880"/>
                  </a:lnTo>
                  <a:lnTo>
                    <a:pt x="1879600" y="1670304"/>
                  </a:lnTo>
                  <a:lnTo>
                    <a:pt x="1905000" y="1632204"/>
                  </a:lnTo>
                  <a:lnTo>
                    <a:pt x="1943100" y="1591056"/>
                  </a:lnTo>
                  <a:lnTo>
                    <a:pt x="1968500" y="1549908"/>
                  </a:lnTo>
                  <a:lnTo>
                    <a:pt x="1993900" y="1507236"/>
                  </a:lnTo>
                  <a:lnTo>
                    <a:pt x="2019300" y="1463040"/>
                  </a:lnTo>
                  <a:lnTo>
                    <a:pt x="2032000" y="1417320"/>
                  </a:lnTo>
                  <a:lnTo>
                    <a:pt x="2070100" y="1348740"/>
                  </a:lnTo>
                  <a:lnTo>
                    <a:pt x="2082800" y="1275588"/>
                  </a:lnTo>
                  <a:lnTo>
                    <a:pt x="2095500" y="1226820"/>
                  </a:lnTo>
                  <a:lnTo>
                    <a:pt x="2108200" y="1200912"/>
                  </a:lnTo>
                  <a:close/>
                </a:path>
                <a:path w="2120900" h="2040889">
                  <a:moveTo>
                    <a:pt x="2120900" y="1098804"/>
                  </a:moveTo>
                  <a:lnTo>
                    <a:pt x="2120900" y="941832"/>
                  </a:lnTo>
                  <a:lnTo>
                    <a:pt x="2108200" y="890016"/>
                  </a:lnTo>
                  <a:lnTo>
                    <a:pt x="2108200" y="1176528"/>
                  </a:lnTo>
                  <a:lnTo>
                    <a:pt x="2120900" y="1098804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42828" y="3500230"/>
            <a:ext cx="1173589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0" lvl="0" indent="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Les</a:t>
            </a:r>
            <a:r>
              <a:rPr kumimoji="0" sz="2904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904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lang="fr-FR" sz="2904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904" b="0" i="0" u="none" strike="noStrike" kern="1200" cap="none" spc="-23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endParaRPr kumimoji="0" sz="29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6999993" y="1914246"/>
            <a:ext cx="2897649" cy="1527202"/>
            <a:chOff x="6342766" y="2109216"/>
            <a:chExt cx="3192780" cy="1682750"/>
          </a:xfrm>
        </p:grpSpPr>
        <p:sp>
          <p:nvSpPr>
            <p:cNvPr id="14" name="object 14"/>
            <p:cNvSpPr/>
            <p:nvPr/>
          </p:nvSpPr>
          <p:spPr>
            <a:xfrm>
              <a:off x="6354957" y="2122931"/>
              <a:ext cx="3168650" cy="1655445"/>
            </a:xfrm>
            <a:custGeom>
              <a:avLst/>
              <a:gdLst/>
              <a:ahLst/>
              <a:cxnLst/>
              <a:rect l="l" t="t" r="r" b="b"/>
              <a:pathLst>
                <a:path w="3168650" h="1655445">
                  <a:moveTo>
                    <a:pt x="3168395" y="1655063"/>
                  </a:moveTo>
                  <a:lnTo>
                    <a:pt x="3168395" y="0"/>
                  </a:lnTo>
                  <a:lnTo>
                    <a:pt x="0" y="0"/>
                  </a:lnTo>
                  <a:lnTo>
                    <a:pt x="0" y="1655063"/>
                  </a:lnTo>
                  <a:lnTo>
                    <a:pt x="3168395" y="1655063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6342766" y="2109216"/>
              <a:ext cx="3192780" cy="1682750"/>
            </a:xfrm>
            <a:custGeom>
              <a:avLst/>
              <a:gdLst/>
              <a:ahLst/>
              <a:cxnLst/>
              <a:rect l="l" t="t" r="r" b="b"/>
              <a:pathLst>
                <a:path w="3192779" h="1682750">
                  <a:moveTo>
                    <a:pt x="3192780" y="1676400"/>
                  </a:moveTo>
                  <a:lnTo>
                    <a:pt x="3192780" y="6096"/>
                  </a:lnTo>
                  <a:lnTo>
                    <a:pt x="3188208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1676400"/>
                  </a:lnTo>
                  <a:lnTo>
                    <a:pt x="4572" y="1682496"/>
                  </a:lnTo>
                  <a:lnTo>
                    <a:pt x="12192" y="1682496"/>
                  </a:lnTo>
                  <a:lnTo>
                    <a:pt x="12192" y="25908"/>
                  </a:lnTo>
                  <a:lnTo>
                    <a:pt x="24384" y="13716"/>
                  </a:lnTo>
                  <a:lnTo>
                    <a:pt x="24384" y="25908"/>
                  </a:lnTo>
                  <a:lnTo>
                    <a:pt x="3168396" y="25908"/>
                  </a:lnTo>
                  <a:lnTo>
                    <a:pt x="3168396" y="13716"/>
                  </a:lnTo>
                  <a:lnTo>
                    <a:pt x="3180588" y="25908"/>
                  </a:lnTo>
                  <a:lnTo>
                    <a:pt x="3180588" y="1682496"/>
                  </a:lnTo>
                  <a:lnTo>
                    <a:pt x="3188208" y="1682496"/>
                  </a:lnTo>
                  <a:lnTo>
                    <a:pt x="3192780" y="1676400"/>
                  </a:lnTo>
                  <a:close/>
                </a:path>
                <a:path w="3192779" h="1682750">
                  <a:moveTo>
                    <a:pt x="24384" y="25908"/>
                  </a:moveTo>
                  <a:lnTo>
                    <a:pt x="24384" y="13716"/>
                  </a:lnTo>
                  <a:lnTo>
                    <a:pt x="12192" y="25908"/>
                  </a:lnTo>
                  <a:lnTo>
                    <a:pt x="24384" y="25908"/>
                  </a:lnTo>
                  <a:close/>
                </a:path>
                <a:path w="3192779" h="1682750">
                  <a:moveTo>
                    <a:pt x="24384" y="1656588"/>
                  </a:moveTo>
                  <a:lnTo>
                    <a:pt x="24384" y="25908"/>
                  </a:lnTo>
                  <a:lnTo>
                    <a:pt x="12192" y="25908"/>
                  </a:lnTo>
                  <a:lnTo>
                    <a:pt x="12192" y="1656588"/>
                  </a:lnTo>
                  <a:lnTo>
                    <a:pt x="24384" y="1656588"/>
                  </a:lnTo>
                  <a:close/>
                </a:path>
                <a:path w="3192779" h="1682750">
                  <a:moveTo>
                    <a:pt x="3180588" y="1656588"/>
                  </a:moveTo>
                  <a:lnTo>
                    <a:pt x="12192" y="1656588"/>
                  </a:lnTo>
                  <a:lnTo>
                    <a:pt x="24384" y="1668780"/>
                  </a:lnTo>
                  <a:lnTo>
                    <a:pt x="24384" y="1682496"/>
                  </a:lnTo>
                  <a:lnTo>
                    <a:pt x="3168396" y="1682496"/>
                  </a:lnTo>
                  <a:lnTo>
                    <a:pt x="3168396" y="1668780"/>
                  </a:lnTo>
                  <a:lnTo>
                    <a:pt x="3180588" y="1656588"/>
                  </a:lnTo>
                  <a:close/>
                </a:path>
                <a:path w="3192779" h="1682750">
                  <a:moveTo>
                    <a:pt x="24384" y="1682496"/>
                  </a:moveTo>
                  <a:lnTo>
                    <a:pt x="24384" y="1668780"/>
                  </a:lnTo>
                  <a:lnTo>
                    <a:pt x="12192" y="1656588"/>
                  </a:lnTo>
                  <a:lnTo>
                    <a:pt x="12192" y="1682496"/>
                  </a:lnTo>
                  <a:lnTo>
                    <a:pt x="24384" y="1682496"/>
                  </a:lnTo>
                  <a:close/>
                </a:path>
                <a:path w="3192779" h="1682750">
                  <a:moveTo>
                    <a:pt x="3180588" y="25908"/>
                  </a:moveTo>
                  <a:lnTo>
                    <a:pt x="3168396" y="13716"/>
                  </a:lnTo>
                  <a:lnTo>
                    <a:pt x="3168396" y="25908"/>
                  </a:lnTo>
                  <a:lnTo>
                    <a:pt x="3180588" y="25908"/>
                  </a:lnTo>
                  <a:close/>
                </a:path>
                <a:path w="3192779" h="1682750">
                  <a:moveTo>
                    <a:pt x="3180588" y="1656588"/>
                  </a:moveTo>
                  <a:lnTo>
                    <a:pt x="3180588" y="25908"/>
                  </a:lnTo>
                  <a:lnTo>
                    <a:pt x="3168396" y="25908"/>
                  </a:lnTo>
                  <a:lnTo>
                    <a:pt x="3168396" y="1656588"/>
                  </a:lnTo>
                  <a:lnTo>
                    <a:pt x="3180588" y="1656588"/>
                  </a:lnTo>
                  <a:close/>
                </a:path>
                <a:path w="3192779" h="1682750">
                  <a:moveTo>
                    <a:pt x="3180588" y="1682496"/>
                  </a:moveTo>
                  <a:lnTo>
                    <a:pt x="3180588" y="1656588"/>
                  </a:lnTo>
                  <a:lnTo>
                    <a:pt x="3168396" y="1668780"/>
                  </a:lnTo>
                  <a:lnTo>
                    <a:pt x="3168396" y="1682496"/>
                  </a:lnTo>
                  <a:lnTo>
                    <a:pt x="3180588" y="1682496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1949812" y="320505"/>
            <a:ext cx="5988359" cy="6220609"/>
            <a:chOff x="778215" y="353149"/>
            <a:chExt cx="6598284" cy="6854190"/>
          </a:xfrm>
        </p:grpSpPr>
        <p:sp>
          <p:nvSpPr>
            <p:cNvPr id="3" name="object 3"/>
            <p:cNvSpPr/>
            <p:nvPr/>
          </p:nvSpPr>
          <p:spPr>
            <a:xfrm>
              <a:off x="4122297" y="5003291"/>
              <a:ext cx="3240405" cy="1655445"/>
            </a:xfrm>
            <a:custGeom>
              <a:avLst/>
              <a:gdLst/>
              <a:ahLst/>
              <a:cxnLst/>
              <a:rect l="l" t="t" r="r" b="b"/>
              <a:pathLst>
                <a:path w="3240404" h="1655445">
                  <a:moveTo>
                    <a:pt x="3240023" y="1655063"/>
                  </a:moveTo>
                  <a:lnTo>
                    <a:pt x="3240023" y="0"/>
                  </a:lnTo>
                  <a:lnTo>
                    <a:pt x="0" y="0"/>
                  </a:lnTo>
                  <a:lnTo>
                    <a:pt x="0" y="1655063"/>
                  </a:lnTo>
                  <a:lnTo>
                    <a:pt x="3240023" y="1655063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" name="object 4"/>
            <p:cNvSpPr/>
            <p:nvPr/>
          </p:nvSpPr>
          <p:spPr>
            <a:xfrm>
              <a:off x="4110106" y="4989576"/>
              <a:ext cx="3266440" cy="1682750"/>
            </a:xfrm>
            <a:custGeom>
              <a:avLst/>
              <a:gdLst/>
              <a:ahLst/>
              <a:cxnLst/>
              <a:rect l="l" t="t" r="r" b="b"/>
              <a:pathLst>
                <a:path w="3266440" h="1682750">
                  <a:moveTo>
                    <a:pt x="3265932" y="1676400"/>
                  </a:moveTo>
                  <a:lnTo>
                    <a:pt x="3265932" y="6096"/>
                  </a:lnTo>
                  <a:lnTo>
                    <a:pt x="325983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676400"/>
                  </a:lnTo>
                  <a:lnTo>
                    <a:pt x="6096" y="1682496"/>
                  </a:lnTo>
                  <a:lnTo>
                    <a:pt x="12192" y="1682496"/>
                  </a:ln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3240024" y="25908"/>
                  </a:lnTo>
                  <a:lnTo>
                    <a:pt x="3240024" y="13716"/>
                  </a:lnTo>
                  <a:lnTo>
                    <a:pt x="3252216" y="25908"/>
                  </a:lnTo>
                  <a:lnTo>
                    <a:pt x="3252216" y="1682496"/>
                  </a:lnTo>
                  <a:lnTo>
                    <a:pt x="3259836" y="1682496"/>
                  </a:lnTo>
                  <a:lnTo>
                    <a:pt x="3265932" y="1676400"/>
                  </a:lnTo>
                  <a:close/>
                </a:path>
                <a:path w="3266440" h="1682750">
                  <a:moveTo>
                    <a:pt x="25908" y="25908"/>
                  </a:move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3266440" h="1682750">
                  <a:moveTo>
                    <a:pt x="25908" y="1656588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1656588"/>
                  </a:lnTo>
                  <a:lnTo>
                    <a:pt x="25908" y="1656588"/>
                  </a:lnTo>
                  <a:close/>
                </a:path>
                <a:path w="3266440" h="1682750">
                  <a:moveTo>
                    <a:pt x="3252216" y="1656588"/>
                  </a:moveTo>
                  <a:lnTo>
                    <a:pt x="12192" y="1656588"/>
                  </a:lnTo>
                  <a:lnTo>
                    <a:pt x="25908" y="1668780"/>
                  </a:lnTo>
                  <a:lnTo>
                    <a:pt x="25908" y="1682496"/>
                  </a:lnTo>
                  <a:lnTo>
                    <a:pt x="3240024" y="1682496"/>
                  </a:lnTo>
                  <a:lnTo>
                    <a:pt x="3240024" y="1668780"/>
                  </a:lnTo>
                  <a:lnTo>
                    <a:pt x="3252216" y="1656588"/>
                  </a:lnTo>
                  <a:close/>
                </a:path>
                <a:path w="3266440" h="1682750">
                  <a:moveTo>
                    <a:pt x="25908" y="1682496"/>
                  </a:moveTo>
                  <a:lnTo>
                    <a:pt x="25908" y="1668780"/>
                  </a:lnTo>
                  <a:lnTo>
                    <a:pt x="12192" y="1656588"/>
                  </a:lnTo>
                  <a:lnTo>
                    <a:pt x="12192" y="1682496"/>
                  </a:lnTo>
                  <a:lnTo>
                    <a:pt x="25908" y="1682496"/>
                  </a:lnTo>
                  <a:close/>
                </a:path>
                <a:path w="3266440" h="1682750">
                  <a:moveTo>
                    <a:pt x="3252216" y="25908"/>
                  </a:moveTo>
                  <a:lnTo>
                    <a:pt x="3240024" y="13716"/>
                  </a:lnTo>
                  <a:lnTo>
                    <a:pt x="3240024" y="25908"/>
                  </a:lnTo>
                  <a:lnTo>
                    <a:pt x="3252216" y="25908"/>
                  </a:lnTo>
                  <a:close/>
                </a:path>
                <a:path w="3266440" h="1682750">
                  <a:moveTo>
                    <a:pt x="3252216" y="1656588"/>
                  </a:moveTo>
                  <a:lnTo>
                    <a:pt x="3252216" y="25908"/>
                  </a:lnTo>
                  <a:lnTo>
                    <a:pt x="3240024" y="25908"/>
                  </a:lnTo>
                  <a:lnTo>
                    <a:pt x="3240024" y="1656588"/>
                  </a:lnTo>
                  <a:lnTo>
                    <a:pt x="3252216" y="1656588"/>
                  </a:lnTo>
                  <a:close/>
                </a:path>
                <a:path w="3266440" h="1682750">
                  <a:moveTo>
                    <a:pt x="3252216" y="1682496"/>
                  </a:moveTo>
                  <a:lnTo>
                    <a:pt x="3252216" y="1656588"/>
                  </a:lnTo>
                  <a:lnTo>
                    <a:pt x="3240024" y="1668780"/>
                  </a:lnTo>
                  <a:lnTo>
                    <a:pt x="3240024" y="1682496"/>
                  </a:lnTo>
                  <a:lnTo>
                    <a:pt x="3252216" y="1682496"/>
                  </a:lnTo>
                  <a:close/>
                </a:path>
              </a:pathLst>
            </a:custGeom>
            <a:solidFill>
              <a:srgbClr val="4F5D5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43838" y="1914246"/>
            <a:ext cx="2899378" cy="1527202"/>
            <a:chOff x="2093854" y="2109216"/>
            <a:chExt cx="3194685" cy="1682750"/>
          </a:xfrm>
        </p:grpSpPr>
        <p:sp>
          <p:nvSpPr>
            <p:cNvPr id="10" name="object 10"/>
            <p:cNvSpPr/>
            <p:nvPr/>
          </p:nvSpPr>
          <p:spPr>
            <a:xfrm>
              <a:off x="2106046" y="2122931"/>
              <a:ext cx="3168650" cy="1655445"/>
            </a:xfrm>
            <a:custGeom>
              <a:avLst/>
              <a:gdLst/>
              <a:ahLst/>
              <a:cxnLst/>
              <a:rect l="l" t="t" r="r" b="b"/>
              <a:pathLst>
                <a:path w="3168650" h="1655445">
                  <a:moveTo>
                    <a:pt x="3168395" y="1655063"/>
                  </a:moveTo>
                  <a:lnTo>
                    <a:pt x="3168395" y="0"/>
                  </a:lnTo>
                  <a:lnTo>
                    <a:pt x="0" y="0"/>
                  </a:lnTo>
                  <a:lnTo>
                    <a:pt x="0" y="1655063"/>
                  </a:lnTo>
                  <a:lnTo>
                    <a:pt x="3168395" y="1655063"/>
                  </a:lnTo>
                  <a:close/>
                </a:path>
              </a:pathLst>
            </a:custGeom>
            <a:solidFill>
              <a:srgbClr val="8683C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93854" y="2109216"/>
              <a:ext cx="3194685" cy="1682750"/>
            </a:xfrm>
            <a:custGeom>
              <a:avLst/>
              <a:gdLst/>
              <a:ahLst/>
              <a:cxnLst/>
              <a:rect l="l" t="t" r="r" b="b"/>
              <a:pathLst>
                <a:path w="3194685" h="1682750">
                  <a:moveTo>
                    <a:pt x="3194304" y="1676400"/>
                  </a:moveTo>
                  <a:lnTo>
                    <a:pt x="3194304" y="6096"/>
                  </a:lnTo>
                  <a:lnTo>
                    <a:pt x="3188208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676400"/>
                  </a:lnTo>
                  <a:lnTo>
                    <a:pt x="6096" y="1682496"/>
                  </a:lnTo>
                  <a:lnTo>
                    <a:pt x="12192" y="1682496"/>
                  </a:ln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3168396" y="25908"/>
                  </a:lnTo>
                  <a:lnTo>
                    <a:pt x="3168396" y="13716"/>
                  </a:lnTo>
                  <a:lnTo>
                    <a:pt x="3180588" y="25908"/>
                  </a:lnTo>
                  <a:lnTo>
                    <a:pt x="3180588" y="1682496"/>
                  </a:lnTo>
                  <a:lnTo>
                    <a:pt x="3188208" y="1682496"/>
                  </a:lnTo>
                  <a:lnTo>
                    <a:pt x="3194304" y="1676400"/>
                  </a:lnTo>
                  <a:close/>
                </a:path>
                <a:path w="3194685" h="1682750">
                  <a:moveTo>
                    <a:pt x="25908" y="25908"/>
                  </a:move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3194685" h="1682750">
                  <a:moveTo>
                    <a:pt x="25908" y="1656588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1656588"/>
                  </a:lnTo>
                  <a:lnTo>
                    <a:pt x="25908" y="1656588"/>
                  </a:lnTo>
                  <a:close/>
                </a:path>
                <a:path w="3194685" h="1682750">
                  <a:moveTo>
                    <a:pt x="3180588" y="1656588"/>
                  </a:moveTo>
                  <a:lnTo>
                    <a:pt x="12192" y="1656588"/>
                  </a:lnTo>
                  <a:lnTo>
                    <a:pt x="25908" y="1668780"/>
                  </a:lnTo>
                  <a:lnTo>
                    <a:pt x="25908" y="1682496"/>
                  </a:lnTo>
                  <a:lnTo>
                    <a:pt x="3168396" y="1682496"/>
                  </a:lnTo>
                  <a:lnTo>
                    <a:pt x="3168396" y="1668780"/>
                  </a:lnTo>
                  <a:lnTo>
                    <a:pt x="3180588" y="1656588"/>
                  </a:lnTo>
                  <a:close/>
                </a:path>
                <a:path w="3194685" h="1682750">
                  <a:moveTo>
                    <a:pt x="25908" y="1682496"/>
                  </a:moveTo>
                  <a:lnTo>
                    <a:pt x="25908" y="1668780"/>
                  </a:lnTo>
                  <a:lnTo>
                    <a:pt x="12192" y="1656588"/>
                  </a:lnTo>
                  <a:lnTo>
                    <a:pt x="12192" y="1682496"/>
                  </a:lnTo>
                  <a:lnTo>
                    <a:pt x="25908" y="1682496"/>
                  </a:lnTo>
                  <a:close/>
                </a:path>
                <a:path w="3194685" h="1682750">
                  <a:moveTo>
                    <a:pt x="3180588" y="25908"/>
                  </a:moveTo>
                  <a:lnTo>
                    <a:pt x="3168396" y="13716"/>
                  </a:lnTo>
                  <a:lnTo>
                    <a:pt x="3168396" y="25908"/>
                  </a:lnTo>
                  <a:lnTo>
                    <a:pt x="3180588" y="25908"/>
                  </a:lnTo>
                  <a:close/>
                </a:path>
                <a:path w="3194685" h="1682750">
                  <a:moveTo>
                    <a:pt x="3180588" y="1656588"/>
                  </a:moveTo>
                  <a:lnTo>
                    <a:pt x="3180588" y="25908"/>
                  </a:lnTo>
                  <a:lnTo>
                    <a:pt x="3168396" y="25908"/>
                  </a:lnTo>
                  <a:lnTo>
                    <a:pt x="3168396" y="1656588"/>
                  </a:lnTo>
                  <a:lnTo>
                    <a:pt x="3180588" y="1656588"/>
                  </a:lnTo>
                  <a:close/>
                </a:path>
                <a:path w="3194685" h="1682750">
                  <a:moveTo>
                    <a:pt x="3180588" y="1682496"/>
                  </a:moveTo>
                  <a:lnTo>
                    <a:pt x="3180588" y="1656588"/>
                  </a:lnTo>
                  <a:lnTo>
                    <a:pt x="3168396" y="1668780"/>
                  </a:lnTo>
                  <a:lnTo>
                    <a:pt x="3168396" y="1682496"/>
                  </a:lnTo>
                  <a:lnTo>
                    <a:pt x="3180588" y="1682496"/>
                  </a:lnTo>
                  <a:close/>
                </a:path>
              </a:pathLst>
            </a:custGeom>
            <a:solidFill>
              <a:srgbClr val="615F91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51624" y="2098541"/>
            <a:ext cx="2599124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1729" algn="ctr">
              <a:spcBef>
                <a:spcPts val="91"/>
              </a:spcBef>
            </a:pP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Autorisations</a:t>
            </a:r>
            <a:r>
              <a:rPr sz="1815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d'absence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15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réunions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travail</a:t>
            </a:r>
            <a:r>
              <a:rPr sz="1815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15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15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négociations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84283" y="4856662"/>
            <a:ext cx="2268327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Autorisations</a:t>
            </a:r>
            <a:r>
              <a:rPr sz="1815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d'absence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membres</a:t>
            </a:r>
            <a:r>
              <a:rPr sz="1815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organismes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statutaires</a:t>
            </a:r>
            <a:endParaRPr sz="1815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84087" y="2829877"/>
            <a:ext cx="1924850" cy="1852235"/>
            <a:chOff x="4672462" y="3118104"/>
            <a:chExt cx="2120900" cy="2040889"/>
          </a:xfrm>
        </p:grpSpPr>
        <p:sp>
          <p:nvSpPr>
            <p:cNvPr id="18" name="object 18"/>
            <p:cNvSpPr/>
            <p:nvPr/>
          </p:nvSpPr>
          <p:spPr>
            <a:xfrm>
              <a:off x="4686177" y="3130295"/>
              <a:ext cx="2100580" cy="2016760"/>
            </a:xfrm>
            <a:custGeom>
              <a:avLst/>
              <a:gdLst/>
              <a:ahLst/>
              <a:cxnLst/>
              <a:rect l="l" t="t" r="r" b="b"/>
              <a:pathLst>
                <a:path w="2100579" h="2016760">
                  <a:moveTo>
                    <a:pt x="2100071" y="1008887"/>
                  </a:moveTo>
                  <a:lnTo>
                    <a:pt x="2098930" y="961347"/>
                  </a:lnTo>
                  <a:lnTo>
                    <a:pt x="2095540" y="914377"/>
                  </a:lnTo>
                  <a:lnTo>
                    <a:pt x="2089951" y="868026"/>
                  </a:lnTo>
                  <a:lnTo>
                    <a:pt x="2082214" y="822341"/>
                  </a:lnTo>
                  <a:lnTo>
                    <a:pt x="2072377" y="777373"/>
                  </a:lnTo>
                  <a:lnTo>
                    <a:pt x="2060493" y="733168"/>
                  </a:lnTo>
                  <a:lnTo>
                    <a:pt x="2046610" y="689774"/>
                  </a:lnTo>
                  <a:lnTo>
                    <a:pt x="2030778" y="647240"/>
                  </a:lnTo>
                  <a:lnTo>
                    <a:pt x="2013049" y="605615"/>
                  </a:lnTo>
                  <a:lnTo>
                    <a:pt x="1993471" y="564946"/>
                  </a:lnTo>
                  <a:lnTo>
                    <a:pt x="1972096" y="525281"/>
                  </a:lnTo>
                  <a:lnTo>
                    <a:pt x="1948973" y="486669"/>
                  </a:lnTo>
                  <a:lnTo>
                    <a:pt x="1924152" y="449158"/>
                  </a:lnTo>
                  <a:lnTo>
                    <a:pt x="1897684" y="412796"/>
                  </a:lnTo>
                  <a:lnTo>
                    <a:pt x="1869619" y="377632"/>
                  </a:lnTo>
                  <a:lnTo>
                    <a:pt x="1840006" y="343712"/>
                  </a:lnTo>
                  <a:lnTo>
                    <a:pt x="1808896" y="311087"/>
                  </a:lnTo>
                  <a:lnTo>
                    <a:pt x="1776339" y="279803"/>
                  </a:lnTo>
                  <a:lnTo>
                    <a:pt x="1742385" y="249910"/>
                  </a:lnTo>
                  <a:lnTo>
                    <a:pt x="1707084" y="221455"/>
                  </a:lnTo>
                  <a:lnTo>
                    <a:pt x="1670486" y="194486"/>
                  </a:lnTo>
                  <a:lnTo>
                    <a:pt x="1632642" y="169052"/>
                  </a:lnTo>
                  <a:lnTo>
                    <a:pt x="1593602" y="145201"/>
                  </a:lnTo>
                  <a:lnTo>
                    <a:pt x="1553415" y="122981"/>
                  </a:lnTo>
                  <a:lnTo>
                    <a:pt x="1512132" y="102441"/>
                  </a:lnTo>
                  <a:lnTo>
                    <a:pt x="1469803" y="83628"/>
                  </a:lnTo>
                  <a:lnTo>
                    <a:pt x="1426478" y="66590"/>
                  </a:lnTo>
                  <a:lnTo>
                    <a:pt x="1382207" y="51377"/>
                  </a:lnTo>
                  <a:lnTo>
                    <a:pt x="1337040" y="38035"/>
                  </a:lnTo>
                  <a:lnTo>
                    <a:pt x="1291027" y="26614"/>
                  </a:lnTo>
                  <a:lnTo>
                    <a:pt x="1244220" y="17161"/>
                  </a:lnTo>
                  <a:lnTo>
                    <a:pt x="1196666" y="9725"/>
                  </a:lnTo>
                  <a:lnTo>
                    <a:pt x="1148418" y="4354"/>
                  </a:lnTo>
                  <a:lnTo>
                    <a:pt x="1099524" y="1096"/>
                  </a:lnTo>
                  <a:lnTo>
                    <a:pt x="1050035" y="0"/>
                  </a:lnTo>
                  <a:lnTo>
                    <a:pt x="1000547" y="1096"/>
                  </a:lnTo>
                  <a:lnTo>
                    <a:pt x="951653" y="4354"/>
                  </a:lnTo>
                  <a:lnTo>
                    <a:pt x="903405" y="9725"/>
                  </a:lnTo>
                  <a:lnTo>
                    <a:pt x="855851" y="17161"/>
                  </a:lnTo>
                  <a:lnTo>
                    <a:pt x="809044" y="26614"/>
                  </a:lnTo>
                  <a:lnTo>
                    <a:pt x="763031" y="38035"/>
                  </a:lnTo>
                  <a:lnTo>
                    <a:pt x="717864" y="51377"/>
                  </a:lnTo>
                  <a:lnTo>
                    <a:pt x="673593" y="66590"/>
                  </a:lnTo>
                  <a:lnTo>
                    <a:pt x="630268" y="83628"/>
                  </a:lnTo>
                  <a:lnTo>
                    <a:pt x="587939" y="102441"/>
                  </a:lnTo>
                  <a:lnTo>
                    <a:pt x="546656" y="122981"/>
                  </a:lnTo>
                  <a:lnTo>
                    <a:pt x="506469" y="145201"/>
                  </a:lnTo>
                  <a:lnTo>
                    <a:pt x="467429" y="169052"/>
                  </a:lnTo>
                  <a:lnTo>
                    <a:pt x="429585" y="194486"/>
                  </a:lnTo>
                  <a:lnTo>
                    <a:pt x="392987" y="221455"/>
                  </a:lnTo>
                  <a:lnTo>
                    <a:pt x="357686" y="249910"/>
                  </a:lnTo>
                  <a:lnTo>
                    <a:pt x="323732" y="279803"/>
                  </a:lnTo>
                  <a:lnTo>
                    <a:pt x="291175" y="311087"/>
                  </a:lnTo>
                  <a:lnTo>
                    <a:pt x="260065" y="343712"/>
                  </a:lnTo>
                  <a:lnTo>
                    <a:pt x="230452" y="377632"/>
                  </a:lnTo>
                  <a:lnTo>
                    <a:pt x="202387" y="412796"/>
                  </a:lnTo>
                  <a:lnTo>
                    <a:pt x="175919" y="449158"/>
                  </a:lnTo>
                  <a:lnTo>
                    <a:pt x="151098" y="486669"/>
                  </a:lnTo>
                  <a:lnTo>
                    <a:pt x="127975" y="525281"/>
                  </a:lnTo>
                  <a:lnTo>
                    <a:pt x="106600" y="564946"/>
                  </a:lnTo>
                  <a:lnTo>
                    <a:pt x="87022" y="605615"/>
                  </a:lnTo>
                  <a:lnTo>
                    <a:pt x="69293" y="647240"/>
                  </a:lnTo>
                  <a:lnTo>
                    <a:pt x="53461" y="689774"/>
                  </a:lnTo>
                  <a:lnTo>
                    <a:pt x="39578" y="733168"/>
                  </a:lnTo>
                  <a:lnTo>
                    <a:pt x="27694" y="777373"/>
                  </a:lnTo>
                  <a:lnTo>
                    <a:pt x="17857" y="822341"/>
                  </a:lnTo>
                  <a:lnTo>
                    <a:pt x="10120" y="868026"/>
                  </a:lnTo>
                  <a:lnTo>
                    <a:pt x="4531" y="914377"/>
                  </a:lnTo>
                  <a:lnTo>
                    <a:pt x="1141" y="961347"/>
                  </a:lnTo>
                  <a:lnTo>
                    <a:pt x="0" y="1008887"/>
                  </a:lnTo>
                  <a:lnTo>
                    <a:pt x="1141" y="1056301"/>
                  </a:lnTo>
                  <a:lnTo>
                    <a:pt x="4531" y="1103152"/>
                  </a:lnTo>
                  <a:lnTo>
                    <a:pt x="10120" y="1149390"/>
                  </a:lnTo>
                  <a:lnTo>
                    <a:pt x="17857" y="1194968"/>
                  </a:lnTo>
                  <a:lnTo>
                    <a:pt x="27694" y="1239838"/>
                  </a:lnTo>
                  <a:lnTo>
                    <a:pt x="39578" y="1283950"/>
                  </a:lnTo>
                  <a:lnTo>
                    <a:pt x="53461" y="1327257"/>
                  </a:lnTo>
                  <a:lnTo>
                    <a:pt x="69293" y="1369710"/>
                  </a:lnTo>
                  <a:lnTo>
                    <a:pt x="87022" y="1411261"/>
                  </a:lnTo>
                  <a:lnTo>
                    <a:pt x="106600" y="1451861"/>
                  </a:lnTo>
                  <a:lnTo>
                    <a:pt x="127975" y="1491461"/>
                  </a:lnTo>
                  <a:lnTo>
                    <a:pt x="151098" y="1530014"/>
                  </a:lnTo>
                  <a:lnTo>
                    <a:pt x="175919" y="1567471"/>
                  </a:lnTo>
                  <a:lnTo>
                    <a:pt x="202387" y="1603784"/>
                  </a:lnTo>
                  <a:lnTo>
                    <a:pt x="230452" y="1638904"/>
                  </a:lnTo>
                  <a:lnTo>
                    <a:pt x="260065" y="1672782"/>
                  </a:lnTo>
                  <a:lnTo>
                    <a:pt x="291175" y="1705371"/>
                  </a:lnTo>
                  <a:lnTo>
                    <a:pt x="323732" y="1736622"/>
                  </a:lnTo>
                  <a:lnTo>
                    <a:pt x="357686" y="1766487"/>
                  </a:lnTo>
                  <a:lnTo>
                    <a:pt x="392987" y="1794916"/>
                  </a:lnTo>
                  <a:lnTo>
                    <a:pt x="429585" y="1821862"/>
                  </a:lnTo>
                  <a:lnTo>
                    <a:pt x="467429" y="1847277"/>
                  </a:lnTo>
                  <a:lnTo>
                    <a:pt x="506469" y="1871111"/>
                  </a:lnTo>
                  <a:lnTo>
                    <a:pt x="546656" y="1893317"/>
                  </a:lnTo>
                  <a:lnTo>
                    <a:pt x="587939" y="1913846"/>
                  </a:lnTo>
                  <a:lnTo>
                    <a:pt x="630268" y="1932649"/>
                  </a:lnTo>
                  <a:lnTo>
                    <a:pt x="673593" y="1949679"/>
                  </a:lnTo>
                  <a:lnTo>
                    <a:pt x="717864" y="1964887"/>
                  </a:lnTo>
                  <a:lnTo>
                    <a:pt x="763031" y="1978224"/>
                  </a:lnTo>
                  <a:lnTo>
                    <a:pt x="809044" y="1989641"/>
                  </a:lnTo>
                  <a:lnTo>
                    <a:pt x="855851" y="1999092"/>
                  </a:lnTo>
                  <a:lnTo>
                    <a:pt x="903405" y="2006527"/>
                  </a:lnTo>
                  <a:lnTo>
                    <a:pt x="951653" y="2011897"/>
                  </a:lnTo>
                  <a:lnTo>
                    <a:pt x="1000547" y="2015155"/>
                  </a:lnTo>
                  <a:lnTo>
                    <a:pt x="1050035" y="2016251"/>
                  </a:lnTo>
                  <a:lnTo>
                    <a:pt x="1099524" y="2015155"/>
                  </a:lnTo>
                  <a:lnTo>
                    <a:pt x="1148418" y="2011897"/>
                  </a:lnTo>
                  <a:lnTo>
                    <a:pt x="1196666" y="2006527"/>
                  </a:lnTo>
                  <a:lnTo>
                    <a:pt x="1244220" y="1999092"/>
                  </a:lnTo>
                  <a:lnTo>
                    <a:pt x="1291027" y="1989641"/>
                  </a:lnTo>
                  <a:lnTo>
                    <a:pt x="1337040" y="1978224"/>
                  </a:lnTo>
                  <a:lnTo>
                    <a:pt x="1382207" y="1964887"/>
                  </a:lnTo>
                  <a:lnTo>
                    <a:pt x="1426478" y="1949679"/>
                  </a:lnTo>
                  <a:lnTo>
                    <a:pt x="1469803" y="1932649"/>
                  </a:lnTo>
                  <a:lnTo>
                    <a:pt x="1512132" y="1913846"/>
                  </a:lnTo>
                  <a:lnTo>
                    <a:pt x="1553415" y="1893317"/>
                  </a:lnTo>
                  <a:lnTo>
                    <a:pt x="1593602" y="1871111"/>
                  </a:lnTo>
                  <a:lnTo>
                    <a:pt x="1632642" y="1847277"/>
                  </a:lnTo>
                  <a:lnTo>
                    <a:pt x="1670486" y="1821862"/>
                  </a:lnTo>
                  <a:lnTo>
                    <a:pt x="1707084" y="1794916"/>
                  </a:lnTo>
                  <a:lnTo>
                    <a:pt x="1742385" y="1766487"/>
                  </a:lnTo>
                  <a:lnTo>
                    <a:pt x="1776339" y="1736622"/>
                  </a:lnTo>
                  <a:lnTo>
                    <a:pt x="1808896" y="1705371"/>
                  </a:lnTo>
                  <a:lnTo>
                    <a:pt x="1840006" y="1672782"/>
                  </a:lnTo>
                  <a:lnTo>
                    <a:pt x="1869619" y="1638904"/>
                  </a:lnTo>
                  <a:lnTo>
                    <a:pt x="1897684" y="1603784"/>
                  </a:lnTo>
                  <a:lnTo>
                    <a:pt x="1924152" y="1567471"/>
                  </a:lnTo>
                  <a:lnTo>
                    <a:pt x="1948973" y="1530014"/>
                  </a:lnTo>
                  <a:lnTo>
                    <a:pt x="1972096" y="1491461"/>
                  </a:lnTo>
                  <a:lnTo>
                    <a:pt x="1993471" y="1451861"/>
                  </a:lnTo>
                  <a:lnTo>
                    <a:pt x="2013049" y="1411261"/>
                  </a:lnTo>
                  <a:lnTo>
                    <a:pt x="2030778" y="1369710"/>
                  </a:lnTo>
                  <a:lnTo>
                    <a:pt x="2046610" y="1327257"/>
                  </a:lnTo>
                  <a:lnTo>
                    <a:pt x="2060493" y="1283950"/>
                  </a:lnTo>
                  <a:lnTo>
                    <a:pt x="2072377" y="1239838"/>
                  </a:lnTo>
                  <a:lnTo>
                    <a:pt x="2082214" y="1194968"/>
                  </a:lnTo>
                  <a:lnTo>
                    <a:pt x="2089951" y="1149390"/>
                  </a:lnTo>
                  <a:lnTo>
                    <a:pt x="2095540" y="1103152"/>
                  </a:lnTo>
                  <a:lnTo>
                    <a:pt x="2098930" y="1056301"/>
                  </a:lnTo>
                  <a:lnTo>
                    <a:pt x="2100071" y="10088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2462" y="3118104"/>
              <a:ext cx="2120900" cy="2040889"/>
            </a:xfrm>
            <a:custGeom>
              <a:avLst/>
              <a:gdLst/>
              <a:ahLst/>
              <a:cxnLst/>
              <a:rect l="l" t="t" r="r" b="b"/>
              <a:pathLst>
                <a:path w="2120900" h="2040889">
                  <a:moveTo>
                    <a:pt x="12700" y="1007364"/>
                  </a:moveTo>
                  <a:lnTo>
                    <a:pt x="12700" y="865632"/>
                  </a:lnTo>
                  <a:lnTo>
                    <a:pt x="0" y="890016"/>
                  </a:lnTo>
                  <a:lnTo>
                    <a:pt x="0" y="1007364"/>
                  </a:lnTo>
                  <a:lnTo>
                    <a:pt x="12700" y="1007364"/>
                  </a:lnTo>
                  <a:close/>
                </a:path>
                <a:path w="2120900" h="2040889">
                  <a:moveTo>
                    <a:pt x="12700" y="1010412"/>
                  </a:moveTo>
                  <a:lnTo>
                    <a:pt x="12700" y="1007364"/>
                  </a:lnTo>
                  <a:lnTo>
                    <a:pt x="0" y="1007364"/>
                  </a:lnTo>
                  <a:lnTo>
                    <a:pt x="0" y="1021080"/>
                  </a:lnTo>
                  <a:lnTo>
                    <a:pt x="12700" y="1010412"/>
                  </a:lnTo>
                  <a:close/>
                </a:path>
                <a:path w="2120900" h="2040889">
                  <a:moveTo>
                    <a:pt x="25400" y="1019556"/>
                  </a:moveTo>
                  <a:lnTo>
                    <a:pt x="25400" y="790956"/>
                  </a:lnTo>
                  <a:lnTo>
                    <a:pt x="12700" y="815340"/>
                  </a:lnTo>
                  <a:lnTo>
                    <a:pt x="12700" y="1010412"/>
                  </a:lnTo>
                  <a:lnTo>
                    <a:pt x="0" y="1021080"/>
                  </a:lnTo>
                  <a:lnTo>
                    <a:pt x="0" y="1030224"/>
                  </a:lnTo>
                  <a:lnTo>
                    <a:pt x="25400" y="1019556"/>
                  </a:lnTo>
                  <a:close/>
                </a:path>
                <a:path w="2120900" h="2040889">
                  <a:moveTo>
                    <a:pt x="25400" y="1025652"/>
                  </a:moveTo>
                  <a:lnTo>
                    <a:pt x="25400" y="1019556"/>
                  </a:lnTo>
                  <a:lnTo>
                    <a:pt x="0" y="1030224"/>
                  </a:lnTo>
                  <a:lnTo>
                    <a:pt x="0" y="1033272"/>
                  </a:lnTo>
                  <a:lnTo>
                    <a:pt x="12700" y="1034796"/>
                  </a:lnTo>
                  <a:lnTo>
                    <a:pt x="12700" y="1030224"/>
                  </a:lnTo>
                  <a:lnTo>
                    <a:pt x="25400" y="1025652"/>
                  </a:lnTo>
                  <a:close/>
                </a:path>
                <a:path w="2120900" h="2040889">
                  <a:moveTo>
                    <a:pt x="12700" y="1200912"/>
                  </a:moveTo>
                  <a:lnTo>
                    <a:pt x="12700" y="1034796"/>
                  </a:lnTo>
                  <a:lnTo>
                    <a:pt x="0" y="1033272"/>
                  </a:lnTo>
                  <a:lnTo>
                    <a:pt x="0" y="1176528"/>
                  </a:lnTo>
                  <a:lnTo>
                    <a:pt x="12700" y="1200912"/>
                  </a:lnTo>
                  <a:close/>
                </a:path>
                <a:path w="2120900" h="2040889">
                  <a:moveTo>
                    <a:pt x="25400" y="1251204"/>
                  </a:moveTo>
                  <a:lnTo>
                    <a:pt x="25400" y="1025652"/>
                  </a:lnTo>
                  <a:lnTo>
                    <a:pt x="12700" y="1030224"/>
                  </a:lnTo>
                  <a:lnTo>
                    <a:pt x="12700" y="1226820"/>
                  </a:lnTo>
                  <a:lnTo>
                    <a:pt x="25400" y="1251204"/>
                  </a:lnTo>
                  <a:close/>
                </a:path>
                <a:path w="2120900" h="2040889">
                  <a:moveTo>
                    <a:pt x="2095500" y="943356"/>
                  </a:moveTo>
                  <a:lnTo>
                    <a:pt x="2095500" y="789432"/>
                  </a:lnTo>
                  <a:lnTo>
                    <a:pt x="2082800" y="765048"/>
                  </a:lnTo>
                  <a:lnTo>
                    <a:pt x="2070100" y="716280"/>
                  </a:lnTo>
                  <a:lnTo>
                    <a:pt x="2070100" y="693420"/>
                  </a:lnTo>
                  <a:lnTo>
                    <a:pt x="2057400" y="669036"/>
                  </a:lnTo>
                  <a:lnTo>
                    <a:pt x="2032000" y="623316"/>
                  </a:lnTo>
                  <a:lnTo>
                    <a:pt x="2019300" y="577596"/>
                  </a:lnTo>
                  <a:lnTo>
                    <a:pt x="1993900" y="533400"/>
                  </a:lnTo>
                  <a:lnTo>
                    <a:pt x="1968500" y="490728"/>
                  </a:lnTo>
                  <a:lnTo>
                    <a:pt x="1943100" y="449580"/>
                  </a:lnTo>
                  <a:lnTo>
                    <a:pt x="1905000" y="409956"/>
                  </a:lnTo>
                  <a:lnTo>
                    <a:pt x="1879600" y="370332"/>
                  </a:lnTo>
                  <a:lnTo>
                    <a:pt x="1841500" y="333756"/>
                  </a:lnTo>
                  <a:lnTo>
                    <a:pt x="1803400" y="298704"/>
                  </a:lnTo>
                  <a:lnTo>
                    <a:pt x="1778000" y="265176"/>
                  </a:lnTo>
                  <a:lnTo>
                    <a:pt x="1739900" y="233172"/>
                  </a:lnTo>
                  <a:lnTo>
                    <a:pt x="1689100" y="202692"/>
                  </a:lnTo>
                  <a:lnTo>
                    <a:pt x="1651000" y="173736"/>
                  </a:lnTo>
                  <a:lnTo>
                    <a:pt x="1612900" y="147828"/>
                  </a:lnTo>
                  <a:lnTo>
                    <a:pt x="1562100" y="123444"/>
                  </a:lnTo>
                  <a:lnTo>
                    <a:pt x="1511300" y="100584"/>
                  </a:lnTo>
                  <a:lnTo>
                    <a:pt x="1473200" y="79248"/>
                  </a:lnTo>
                  <a:lnTo>
                    <a:pt x="1422400" y="60960"/>
                  </a:lnTo>
                  <a:lnTo>
                    <a:pt x="1346200" y="38100"/>
                  </a:lnTo>
                  <a:lnTo>
                    <a:pt x="1270000" y="19812"/>
                  </a:lnTo>
                  <a:lnTo>
                    <a:pt x="1219200" y="12192"/>
                  </a:lnTo>
                  <a:lnTo>
                    <a:pt x="1193800" y="7620"/>
                  </a:lnTo>
                  <a:lnTo>
                    <a:pt x="1168400" y="4572"/>
                  </a:lnTo>
                  <a:lnTo>
                    <a:pt x="1143000" y="3048"/>
                  </a:lnTo>
                  <a:lnTo>
                    <a:pt x="1079500" y="0"/>
                  </a:lnTo>
                  <a:lnTo>
                    <a:pt x="1028700" y="0"/>
                  </a:lnTo>
                  <a:lnTo>
                    <a:pt x="952500" y="4572"/>
                  </a:lnTo>
                  <a:lnTo>
                    <a:pt x="927100" y="7620"/>
                  </a:lnTo>
                  <a:lnTo>
                    <a:pt x="901700" y="12192"/>
                  </a:lnTo>
                  <a:lnTo>
                    <a:pt x="863600" y="15240"/>
                  </a:lnTo>
                  <a:lnTo>
                    <a:pt x="762000" y="38100"/>
                  </a:lnTo>
                  <a:lnTo>
                    <a:pt x="685800" y="62484"/>
                  </a:lnTo>
                  <a:lnTo>
                    <a:pt x="647700" y="80772"/>
                  </a:lnTo>
                  <a:lnTo>
                    <a:pt x="596900" y="100584"/>
                  </a:lnTo>
                  <a:lnTo>
                    <a:pt x="546100" y="123444"/>
                  </a:lnTo>
                  <a:lnTo>
                    <a:pt x="508000" y="147828"/>
                  </a:lnTo>
                  <a:lnTo>
                    <a:pt x="457200" y="173736"/>
                  </a:lnTo>
                  <a:lnTo>
                    <a:pt x="419100" y="202692"/>
                  </a:lnTo>
                  <a:lnTo>
                    <a:pt x="381000" y="233172"/>
                  </a:lnTo>
                  <a:lnTo>
                    <a:pt x="342900" y="265176"/>
                  </a:lnTo>
                  <a:lnTo>
                    <a:pt x="304800" y="298704"/>
                  </a:lnTo>
                  <a:lnTo>
                    <a:pt x="266700" y="333756"/>
                  </a:lnTo>
                  <a:lnTo>
                    <a:pt x="241300" y="371856"/>
                  </a:lnTo>
                  <a:lnTo>
                    <a:pt x="203200" y="409956"/>
                  </a:lnTo>
                  <a:lnTo>
                    <a:pt x="177800" y="449580"/>
                  </a:lnTo>
                  <a:lnTo>
                    <a:pt x="152400" y="490728"/>
                  </a:lnTo>
                  <a:lnTo>
                    <a:pt x="127000" y="533400"/>
                  </a:lnTo>
                  <a:lnTo>
                    <a:pt x="101600" y="577596"/>
                  </a:lnTo>
                  <a:lnTo>
                    <a:pt x="76200" y="623316"/>
                  </a:lnTo>
                  <a:lnTo>
                    <a:pt x="63500" y="669036"/>
                  </a:lnTo>
                  <a:lnTo>
                    <a:pt x="38100" y="717804"/>
                  </a:lnTo>
                  <a:lnTo>
                    <a:pt x="38100" y="740664"/>
                  </a:lnTo>
                  <a:lnTo>
                    <a:pt x="25400" y="765048"/>
                  </a:lnTo>
                  <a:lnTo>
                    <a:pt x="25400" y="868680"/>
                  </a:lnTo>
                  <a:lnTo>
                    <a:pt x="50800" y="771144"/>
                  </a:lnTo>
                  <a:lnTo>
                    <a:pt x="63500" y="748284"/>
                  </a:lnTo>
                  <a:lnTo>
                    <a:pt x="63500" y="725424"/>
                  </a:lnTo>
                  <a:lnTo>
                    <a:pt x="76200" y="701040"/>
                  </a:lnTo>
                  <a:lnTo>
                    <a:pt x="76200" y="678180"/>
                  </a:lnTo>
                  <a:lnTo>
                    <a:pt x="101600" y="632460"/>
                  </a:lnTo>
                  <a:lnTo>
                    <a:pt x="127000" y="589788"/>
                  </a:lnTo>
                  <a:lnTo>
                    <a:pt x="139700" y="545592"/>
                  </a:lnTo>
                  <a:lnTo>
                    <a:pt x="165100" y="504444"/>
                  </a:lnTo>
                  <a:lnTo>
                    <a:pt x="203200" y="463296"/>
                  </a:lnTo>
                  <a:lnTo>
                    <a:pt x="254000" y="387096"/>
                  </a:lnTo>
                  <a:lnTo>
                    <a:pt x="330200" y="316992"/>
                  </a:lnTo>
                  <a:lnTo>
                    <a:pt x="355600" y="283464"/>
                  </a:lnTo>
                  <a:lnTo>
                    <a:pt x="431800" y="222504"/>
                  </a:lnTo>
                  <a:lnTo>
                    <a:pt x="482600" y="195072"/>
                  </a:lnTo>
                  <a:lnTo>
                    <a:pt x="520700" y="169164"/>
                  </a:lnTo>
                  <a:lnTo>
                    <a:pt x="558800" y="144780"/>
                  </a:lnTo>
                  <a:lnTo>
                    <a:pt x="609600" y="123444"/>
                  </a:lnTo>
                  <a:lnTo>
                    <a:pt x="647700" y="103632"/>
                  </a:lnTo>
                  <a:lnTo>
                    <a:pt x="698500" y="85344"/>
                  </a:lnTo>
                  <a:lnTo>
                    <a:pt x="774700" y="62484"/>
                  </a:lnTo>
                  <a:lnTo>
                    <a:pt x="825500" y="50292"/>
                  </a:lnTo>
                  <a:lnTo>
                    <a:pt x="901700" y="36576"/>
                  </a:lnTo>
                  <a:lnTo>
                    <a:pt x="977900" y="27432"/>
                  </a:lnTo>
                  <a:lnTo>
                    <a:pt x="1003300" y="25908"/>
                  </a:lnTo>
                  <a:lnTo>
                    <a:pt x="1028700" y="25908"/>
                  </a:lnTo>
                  <a:lnTo>
                    <a:pt x="1054100" y="24384"/>
                  </a:lnTo>
                  <a:lnTo>
                    <a:pt x="1079500" y="25908"/>
                  </a:lnTo>
                  <a:lnTo>
                    <a:pt x="1104900" y="25908"/>
                  </a:lnTo>
                  <a:lnTo>
                    <a:pt x="1143000" y="27432"/>
                  </a:lnTo>
                  <a:lnTo>
                    <a:pt x="1219200" y="36576"/>
                  </a:lnTo>
                  <a:lnTo>
                    <a:pt x="1295400" y="50292"/>
                  </a:lnTo>
                  <a:lnTo>
                    <a:pt x="1346200" y="62484"/>
                  </a:lnTo>
                  <a:lnTo>
                    <a:pt x="1460500" y="103632"/>
                  </a:lnTo>
                  <a:lnTo>
                    <a:pt x="1511300" y="123444"/>
                  </a:lnTo>
                  <a:lnTo>
                    <a:pt x="1600200" y="169164"/>
                  </a:lnTo>
                  <a:lnTo>
                    <a:pt x="1638300" y="195072"/>
                  </a:lnTo>
                  <a:lnTo>
                    <a:pt x="1676400" y="222504"/>
                  </a:lnTo>
                  <a:lnTo>
                    <a:pt x="1752600" y="283464"/>
                  </a:lnTo>
                  <a:lnTo>
                    <a:pt x="1790700" y="316992"/>
                  </a:lnTo>
                  <a:lnTo>
                    <a:pt x="1854200" y="387096"/>
                  </a:lnTo>
                  <a:lnTo>
                    <a:pt x="1892300" y="425196"/>
                  </a:lnTo>
                  <a:lnTo>
                    <a:pt x="1943100" y="504444"/>
                  </a:lnTo>
                  <a:lnTo>
                    <a:pt x="1993900" y="589788"/>
                  </a:lnTo>
                  <a:lnTo>
                    <a:pt x="2019300" y="633984"/>
                  </a:lnTo>
                  <a:lnTo>
                    <a:pt x="2019300" y="655320"/>
                  </a:lnTo>
                  <a:lnTo>
                    <a:pt x="2044700" y="701040"/>
                  </a:lnTo>
                  <a:lnTo>
                    <a:pt x="2044700" y="725424"/>
                  </a:lnTo>
                  <a:lnTo>
                    <a:pt x="2057400" y="771144"/>
                  </a:lnTo>
                  <a:lnTo>
                    <a:pt x="2070100" y="795528"/>
                  </a:lnTo>
                  <a:lnTo>
                    <a:pt x="2082800" y="868680"/>
                  </a:lnTo>
                  <a:lnTo>
                    <a:pt x="2082800" y="894588"/>
                  </a:lnTo>
                  <a:lnTo>
                    <a:pt x="2095500" y="943356"/>
                  </a:lnTo>
                  <a:close/>
                </a:path>
                <a:path w="2120900" h="2040889">
                  <a:moveTo>
                    <a:pt x="2108200" y="1200912"/>
                  </a:moveTo>
                  <a:lnTo>
                    <a:pt x="2108200" y="839724"/>
                  </a:lnTo>
                  <a:lnTo>
                    <a:pt x="2095500" y="813816"/>
                  </a:lnTo>
                  <a:lnTo>
                    <a:pt x="2095500" y="1123188"/>
                  </a:lnTo>
                  <a:lnTo>
                    <a:pt x="2082800" y="1147572"/>
                  </a:lnTo>
                  <a:lnTo>
                    <a:pt x="2070100" y="1245108"/>
                  </a:lnTo>
                  <a:lnTo>
                    <a:pt x="2057400" y="1269492"/>
                  </a:lnTo>
                  <a:lnTo>
                    <a:pt x="2057400" y="1293876"/>
                  </a:lnTo>
                  <a:lnTo>
                    <a:pt x="2044700" y="1316736"/>
                  </a:lnTo>
                  <a:lnTo>
                    <a:pt x="2044700" y="1339596"/>
                  </a:lnTo>
                  <a:lnTo>
                    <a:pt x="2032000" y="1362456"/>
                  </a:lnTo>
                  <a:lnTo>
                    <a:pt x="2019300" y="1408176"/>
                  </a:lnTo>
                  <a:lnTo>
                    <a:pt x="1993900" y="1452372"/>
                  </a:lnTo>
                  <a:lnTo>
                    <a:pt x="1968500" y="1495044"/>
                  </a:lnTo>
                  <a:lnTo>
                    <a:pt x="1917700" y="1577340"/>
                  </a:lnTo>
                  <a:lnTo>
                    <a:pt x="1892300" y="1616964"/>
                  </a:lnTo>
                  <a:lnTo>
                    <a:pt x="1854200" y="1653540"/>
                  </a:lnTo>
                  <a:lnTo>
                    <a:pt x="1828800" y="1690116"/>
                  </a:lnTo>
                  <a:lnTo>
                    <a:pt x="1790700" y="1725168"/>
                  </a:lnTo>
                  <a:lnTo>
                    <a:pt x="1714500" y="1789176"/>
                  </a:lnTo>
                  <a:lnTo>
                    <a:pt x="1676400" y="1818132"/>
                  </a:lnTo>
                  <a:lnTo>
                    <a:pt x="1638300" y="1845564"/>
                  </a:lnTo>
                  <a:lnTo>
                    <a:pt x="1600200" y="1871472"/>
                  </a:lnTo>
                  <a:lnTo>
                    <a:pt x="1460500" y="1938528"/>
                  </a:lnTo>
                  <a:lnTo>
                    <a:pt x="1409700" y="1955292"/>
                  </a:lnTo>
                  <a:lnTo>
                    <a:pt x="1371600" y="1970532"/>
                  </a:lnTo>
                  <a:lnTo>
                    <a:pt x="1346200" y="1978152"/>
                  </a:lnTo>
                  <a:lnTo>
                    <a:pt x="1270000" y="1996440"/>
                  </a:lnTo>
                  <a:lnTo>
                    <a:pt x="1244600" y="2001012"/>
                  </a:lnTo>
                  <a:lnTo>
                    <a:pt x="1219200" y="2004060"/>
                  </a:lnTo>
                  <a:lnTo>
                    <a:pt x="1193800" y="2008632"/>
                  </a:lnTo>
                  <a:lnTo>
                    <a:pt x="1168400" y="2010156"/>
                  </a:lnTo>
                  <a:lnTo>
                    <a:pt x="1130300" y="2013204"/>
                  </a:lnTo>
                  <a:lnTo>
                    <a:pt x="1079500" y="2016252"/>
                  </a:lnTo>
                  <a:lnTo>
                    <a:pt x="1028700" y="2016252"/>
                  </a:lnTo>
                  <a:lnTo>
                    <a:pt x="977900" y="2013204"/>
                  </a:lnTo>
                  <a:lnTo>
                    <a:pt x="952500" y="2010156"/>
                  </a:lnTo>
                  <a:lnTo>
                    <a:pt x="927100" y="2008632"/>
                  </a:lnTo>
                  <a:lnTo>
                    <a:pt x="901700" y="2004060"/>
                  </a:lnTo>
                  <a:lnTo>
                    <a:pt x="876300" y="2001012"/>
                  </a:lnTo>
                  <a:lnTo>
                    <a:pt x="850900" y="1996440"/>
                  </a:lnTo>
                  <a:lnTo>
                    <a:pt x="774700" y="1978152"/>
                  </a:lnTo>
                  <a:lnTo>
                    <a:pt x="698500" y="1955292"/>
                  </a:lnTo>
                  <a:lnTo>
                    <a:pt x="647700" y="1937004"/>
                  </a:lnTo>
                  <a:lnTo>
                    <a:pt x="609600" y="1917192"/>
                  </a:lnTo>
                  <a:lnTo>
                    <a:pt x="558800" y="1895856"/>
                  </a:lnTo>
                  <a:lnTo>
                    <a:pt x="520700" y="1871472"/>
                  </a:lnTo>
                  <a:lnTo>
                    <a:pt x="482600" y="1845564"/>
                  </a:lnTo>
                  <a:lnTo>
                    <a:pt x="431800" y="1818132"/>
                  </a:lnTo>
                  <a:lnTo>
                    <a:pt x="393700" y="1789176"/>
                  </a:lnTo>
                  <a:lnTo>
                    <a:pt x="355600" y="1757172"/>
                  </a:lnTo>
                  <a:lnTo>
                    <a:pt x="317500" y="1723644"/>
                  </a:lnTo>
                  <a:lnTo>
                    <a:pt x="292100" y="1690116"/>
                  </a:lnTo>
                  <a:lnTo>
                    <a:pt x="254000" y="1653540"/>
                  </a:lnTo>
                  <a:lnTo>
                    <a:pt x="228600" y="1615440"/>
                  </a:lnTo>
                  <a:lnTo>
                    <a:pt x="190500" y="1577340"/>
                  </a:lnTo>
                  <a:lnTo>
                    <a:pt x="139700" y="1495044"/>
                  </a:lnTo>
                  <a:lnTo>
                    <a:pt x="127000" y="1452372"/>
                  </a:lnTo>
                  <a:lnTo>
                    <a:pt x="101600" y="1408176"/>
                  </a:lnTo>
                  <a:lnTo>
                    <a:pt x="76200" y="1362456"/>
                  </a:lnTo>
                  <a:lnTo>
                    <a:pt x="63500" y="1316736"/>
                  </a:lnTo>
                  <a:lnTo>
                    <a:pt x="63500" y="1292352"/>
                  </a:lnTo>
                  <a:lnTo>
                    <a:pt x="50800" y="1269492"/>
                  </a:lnTo>
                  <a:lnTo>
                    <a:pt x="50800" y="1245108"/>
                  </a:lnTo>
                  <a:lnTo>
                    <a:pt x="25400" y="1147572"/>
                  </a:lnTo>
                  <a:lnTo>
                    <a:pt x="25400" y="1275588"/>
                  </a:lnTo>
                  <a:lnTo>
                    <a:pt x="50800" y="1348740"/>
                  </a:lnTo>
                  <a:lnTo>
                    <a:pt x="63500" y="1394460"/>
                  </a:lnTo>
                  <a:lnTo>
                    <a:pt x="127000" y="1507236"/>
                  </a:lnTo>
                  <a:lnTo>
                    <a:pt x="152400" y="1549908"/>
                  </a:lnTo>
                  <a:lnTo>
                    <a:pt x="203200" y="1632204"/>
                  </a:lnTo>
                  <a:lnTo>
                    <a:pt x="241300" y="1670304"/>
                  </a:lnTo>
                  <a:lnTo>
                    <a:pt x="266700" y="1706880"/>
                  </a:lnTo>
                  <a:lnTo>
                    <a:pt x="304800" y="1743456"/>
                  </a:lnTo>
                  <a:lnTo>
                    <a:pt x="342900" y="1776984"/>
                  </a:lnTo>
                  <a:lnTo>
                    <a:pt x="381000" y="1808988"/>
                  </a:lnTo>
                  <a:lnTo>
                    <a:pt x="419100" y="1839468"/>
                  </a:lnTo>
                  <a:lnTo>
                    <a:pt x="457200" y="1866900"/>
                  </a:lnTo>
                  <a:lnTo>
                    <a:pt x="508000" y="1894332"/>
                  </a:lnTo>
                  <a:lnTo>
                    <a:pt x="546100" y="1918716"/>
                  </a:lnTo>
                  <a:lnTo>
                    <a:pt x="596900" y="1941576"/>
                  </a:lnTo>
                  <a:lnTo>
                    <a:pt x="647700" y="1961388"/>
                  </a:lnTo>
                  <a:lnTo>
                    <a:pt x="762000" y="2002536"/>
                  </a:lnTo>
                  <a:lnTo>
                    <a:pt x="812800" y="2014728"/>
                  </a:lnTo>
                  <a:lnTo>
                    <a:pt x="838200" y="2020824"/>
                  </a:lnTo>
                  <a:lnTo>
                    <a:pt x="901700" y="2029968"/>
                  </a:lnTo>
                  <a:lnTo>
                    <a:pt x="977900" y="2039112"/>
                  </a:lnTo>
                  <a:lnTo>
                    <a:pt x="1003300" y="2040636"/>
                  </a:lnTo>
                  <a:lnTo>
                    <a:pt x="1117600" y="2040636"/>
                  </a:lnTo>
                  <a:lnTo>
                    <a:pt x="1143000" y="2037588"/>
                  </a:lnTo>
                  <a:lnTo>
                    <a:pt x="1168400" y="2036064"/>
                  </a:lnTo>
                  <a:lnTo>
                    <a:pt x="1219200" y="2029968"/>
                  </a:lnTo>
                  <a:lnTo>
                    <a:pt x="1270000" y="2020824"/>
                  </a:lnTo>
                  <a:lnTo>
                    <a:pt x="1346200" y="2002536"/>
                  </a:lnTo>
                  <a:lnTo>
                    <a:pt x="1422400" y="1979676"/>
                  </a:lnTo>
                  <a:lnTo>
                    <a:pt x="1473200" y="1961388"/>
                  </a:lnTo>
                  <a:lnTo>
                    <a:pt x="1524000" y="1940052"/>
                  </a:lnTo>
                  <a:lnTo>
                    <a:pt x="1562100" y="1918716"/>
                  </a:lnTo>
                  <a:lnTo>
                    <a:pt x="1612900" y="1894332"/>
                  </a:lnTo>
                  <a:lnTo>
                    <a:pt x="1651000" y="1866900"/>
                  </a:lnTo>
                  <a:lnTo>
                    <a:pt x="1689100" y="1837944"/>
                  </a:lnTo>
                  <a:lnTo>
                    <a:pt x="1739900" y="1808988"/>
                  </a:lnTo>
                  <a:lnTo>
                    <a:pt x="1778000" y="1776984"/>
                  </a:lnTo>
                  <a:lnTo>
                    <a:pt x="1816100" y="1741932"/>
                  </a:lnTo>
                  <a:lnTo>
                    <a:pt x="1841500" y="1706880"/>
                  </a:lnTo>
                  <a:lnTo>
                    <a:pt x="1879600" y="1670304"/>
                  </a:lnTo>
                  <a:lnTo>
                    <a:pt x="1905000" y="1632204"/>
                  </a:lnTo>
                  <a:lnTo>
                    <a:pt x="1943100" y="1591056"/>
                  </a:lnTo>
                  <a:lnTo>
                    <a:pt x="1968500" y="1549908"/>
                  </a:lnTo>
                  <a:lnTo>
                    <a:pt x="1993900" y="1507236"/>
                  </a:lnTo>
                  <a:lnTo>
                    <a:pt x="2019300" y="1463040"/>
                  </a:lnTo>
                  <a:lnTo>
                    <a:pt x="2032000" y="1417320"/>
                  </a:lnTo>
                  <a:lnTo>
                    <a:pt x="2070100" y="1348740"/>
                  </a:lnTo>
                  <a:lnTo>
                    <a:pt x="2082800" y="1275588"/>
                  </a:lnTo>
                  <a:lnTo>
                    <a:pt x="2095500" y="1226820"/>
                  </a:lnTo>
                  <a:lnTo>
                    <a:pt x="2108200" y="1200912"/>
                  </a:lnTo>
                  <a:close/>
                </a:path>
                <a:path w="2120900" h="2040889">
                  <a:moveTo>
                    <a:pt x="2120900" y="1098804"/>
                  </a:moveTo>
                  <a:lnTo>
                    <a:pt x="2120900" y="941832"/>
                  </a:lnTo>
                  <a:lnTo>
                    <a:pt x="2108200" y="890016"/>
                  </a:lnTo>
                  <a:lnTo>
                    <a:pt x="2108200" y="1176528"/>
                  </a:lnTo>
                  <a:lnTo>
                    <a:pt x="2120900" y="1098804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42828" y="3500230"/>
            <a:ext cx="1205395" cy="45855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904" dirty="0">
                <a:latin typeface="Calibri"/>
                <a:cs typeface="Calibri"/>
              </a:rPr>
              <a:t>Les</a:t>
            </a:r>
            <a:r>
              <a:rPr sz="2904" spc="-100" dirty="0">
                <a:latin typeface="Times New Roman"/>
                <a:cs typeface="Times New Roman"/>
              </a:rPr>
              <a:t> </a:t>
            </a:r>
            <a:r>
              <a:rPr sz="2904" spc="-23" dirty="0" smtClean="0">
                <a:latin typeface="Calibri"/>
                <a:cs typeface="Calibri"/>
              </a:rPr>
              <a:t>A</a:t>
            </a:r>
            <a:r>
              <a:rPr lang="fr-FR" sz="2904" spc="-23" dirty="0" smtClean="0">
                <a:latin typeface="Calibri"/>
                <a:cs typeface="Calibri"/>
              </a:rPr>
              <a:t>S</a:t>
            </a:r>
            <a:r>
              <a:rPr sz="2904" spc="-23" dirty="0" smtClean="0">
                <a:latin typeface="Calibri"/>
                <a:cs typeface="Calibri"/>
              </a:rPr>
              <a:t>A</a:t>
            </a:r>
            <a:endParaRPr sz="2904" dirty="0">
              <a:latin typeface="Calibri"/>
              <a:cs typeface="Calibri"/>
            </a:endParaRPr>
          </a:p>
        </p:txBody>
      </p:sp>
      <p:sp>
        <p:nvSpPr>
          <p:cNvPr id="24" name="object 12"/>
          <p:cNvSpPr/>
          <p:nvPr/>
        </p:nvSpPr>
        <p:spPr>
          <a:xfrm>
            <a:off x="999240" y="115472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5" name="object 5"/>
          <p:cNvSpPr txBox="1">
            <a:spLocks noGrp="1"/>
          </p:cNvSpPr>
          <p:nvPr>
            <p:ph type="title"/>
          </p:nvPr>
        </p:nvSpPr>
        <p:spPr>
          <a:xfrm>
            <a:off x="907583" y="472426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sz="1600" b="0" dirty="0" smtClean="0">
                <a:solidFill>
                  <a:schemeClr val="bg1"/>
                </a:solidFill>
              </a:rPr>
              <a:t>Les</a:t>
            </a:r>
            <a:r>
              <a:rPr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0" spc="-9" dirty="0" err="1">
                <a:solidFill>
                  <a:schemeClr val="bg1"/>
                </a:solidFill>
              </a:rPr>
              <a:t>autorisations</a:t>
            </a:r>
            <a:r>
              <a:rPr sz="1600" b="0" spc="-95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0" spc="-23" dirty="0" err="1" smtClean="0">
                <a:solidFill>
                  <a:schemeClr val="bg1"/>
                </a:solidFill>
              </a:rPr>
              <a:t>d’abse</a:t>
            </a:r>
            <a:r>
              <a:rPr lang="fr-FR" sz="1600" b="0" spc="-23" dirty="0" smtClean="0">
                <a:solidFill>
                  <a:schemeClr val="bg1"/>
                </a:solidFill>
              </a:rPr>
              <a:t>n</a:t>
            </a:r>
            <a:r>
              <a:rPr sz="1600" b="0" spc="-23" dirty="0" err="1" smtClean="0">
                <a:solidFill>
                  <a:schemeClr val="bg1"/>
                </a:solidFill>
              </a:rPr>
              <a:t>ce</a:t>
            </a:r>
            <a:r>
              <a:rPr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/>
            </a:r>
            <a:br>
              <a:rPr lang="fr-FR" sz="1600" b="0" spc="-86" dirty="0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1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2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688934" y="5380657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2129746" y="2981393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16</a:t>
            </a:r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9583216" y="2869128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8" name="object 8"/>
          <p:cNvSpPr txBox="1"/>
          <p:nvPr/>
        </p:nvSpPr>
        <p:spPr>
          <a:xfrm>
            <a:off x="3268551" y="2095210"/>
            <a:ext cx="2765099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Autorisations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d'absence</a:t>
            </a:r>
            <a:r>
              <a:rPr sz="1815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815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congrès</a:t>
            </a:r>
            <a:r>
              <a:rPr sz="1815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815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réunions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organismes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directeurs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181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43076" y="1922777"/>
            <a:ext cx="523283" cy="901913"/>
          </a:xfrm>
          <a:custGeom>
            <a:avLst/>
            <a:gdLst/>
            <a:ahLst/>
            <a:cxnLst/>
            <a:rect l="l" t="t" r="r" b="b"/>
            <a:pathLst>
              <a:path w="576579" h="993775">
                <a:moveTo>
                  <a:pt x="576071" y="705611"/>
                </a:moveTo>
                <a:lnTo>
                  <a:pt x="432815" y="705611"/>
                </a:lnTo>
                <a:lnTo>
                  <a:pt x="432815" y="0"/>
                </a:lnTo>
                <a:lnTo>
                  <a:pt x="144779" y="0"/>
                </a:lnTo>
                <a:lnTo>
                  <a:pt x="144779" y="705611"/>
                </a:lnTo>
                <a:lnTo>
                  <a:pt x="0" y="705611"/>
                </a:lnTo>
                <a:lnTo>
                  <a:pt x="288035" y="993647"/>
                </a:lnTo>
                <a:lnTo>
                  <a:pt x="576071" y="705611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4492069" y="1906441"/>
            <a:ext cx="523283" cy="901913"/>
          </a:xfrm>
          <a:custGeom>
            <a:avLst/>
            <a:gdLst/>
            <a:ahLst/>
            <a:cxnLst/>
            <a:rect l="l" t="t" r="r" b="b"/>
            <a:pathLst>
              <a:path w="576579" h="993775">
                <a:moveTo>
                  <a:pt x="576071" y="705611"/>
                </a:moveTo>
                <a:lnTo>
                  <a:pt x="432815" y="705611"/>
                </a:lnTo>
                <a:lnTo>
                  <a:pt x="432815" y="0"/>
                </a:lnTo>
                <a:lnTo>
                  <a:pt x="144779" y="0"/>
                </a:lnTo>
                <a:lnTo>
                  <a:pt x="144779" y="705611"/>
                </a:lnTo>
                <a:lnTo>
                  <a:pt x="0" y="705611"/>
                </a:lnTo>
                <a:lnTo>
                  <a:pt x="288035" y="993647"/>
                </a:lnTo>
                <a:lnTo>
                  <a:pt x="576071" y="705611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 txBox="1"/>
          <p:nvPr/>
        </p:nvSpPr>
        <p:spPr>
          <a:xfrm>
            <a:off x="4013363" y="1412936"/>
            <a:ext cx="6665514" cy="510300"/>
          </a:xfrm>
          <a:prstGeom prst="rect">
            <a:avLst/>
          </a:prstGeom>
          <a:solidFill>
            <a:srgbClr val="5D7299"/>
          </a:solidFill>
        </p:spPr>
        <p:txBody>
          <a:bodyPr vert="horz" wrap="square" lIns="0" tIns="118142" rIns="0" bIns="0" rtlCol="0">
            <a:spAutoFit/>
          </a:bodyPr>
          <a:lstStyle/>
          <a:p>
            <a:pPr marL="382680">
              <a:spcBef>
                <a:spcPts val="930"/>
              </a:spcBef>
            </a:pP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54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bénéficier</a:t>
            </a:r>
            <a:r>
              <a:rPr sz="2541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4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 err="1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sz="254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fr-FR" sz="2541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41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541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541" spc="-1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agents</a:t>
            </a:r>
            <a:r>
              <a:rPr sz="2541" spc="-1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devront</a:t>
            </a:r>
            <a:endParaRPr sz="2541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75142" y="2778563"/>
            <a:ext cx="2751268" cy="1448248"/>
            <a:chOff x="2237110" y="2843784"/>
            <a:chExt cx="3031490" cy="1595755"/>
          </a:xfrm>
        </p:grpSpPr>
        <p:sp>
          <p:nvSpPr>
            <p:cNvPr id="12" name="object 12"/>
            <p:cNvSpPr/>
            <p:nvPr/>
          </p:nvSpPr>
          <p:spPr>
            <a:xfrm>
              <a:off x="2250826" y="2857500"/>
              <a:ext cx="3005455" cy="1569720"/>
            </a:xfrm>
            <a:custGeom>
              <a:avLst/>
              <a:gdLst/>
              <a:ahLst/>
              <a:cxnLst/>
              <a:rect l="l" t="t" r="r" b="b"/>
              <a:pathLst>
                <a:path w="3005454" h="1569720">
                  <a:moveTo>
                    <a:pt x="3005327" y="1569719"/>
                  </a:moveTo>
                  <a:lnTo>
                    <a:pt x="3005327" y="0"/>
                  </a:lnTo>
                  <a:lnTo>
                    <a:pt x="0" y="0"/>
                  </a:lnTo>
                  <a:lnTo>
                    <a:pt x="0" y="1569719"/>
                  </a:lnTo>
                  <a:lnTo>
                    <a:pt x="3005327" y="1569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7110" y="2843784"/>
              <a:ext cx="3031490" cy="1595755"/>
            </a:xfrm>
            <a:custGeom>
              <a:avLst/>
              <a:gdLst/>
              <a:ahLst/>
              <a:cxnLst/>
              <a:rect l="l" t="t" r="r" b="b"/>
              <a:pathLst>
                <a:path w="3031490" h="1595754">
                  <a:moveTo>
                    <a:pt x="3031236" y="1589532"/>
                  </a:moveTo>
                  <a:lnTo>
                    <a:pt x="3031236" y="6096"/>
                  </a:lnTo>
                  <a:lnTo>
                    <a:pt x="3025140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589532"/>
                  </a:lnTo>
                  <a:lnTo>
                    <a:pt x="6096" y="1595628"/>
                  </a:lnTo>
                  <a:lnTo>
                    <a:pt x="13716" y="1595628"/>
                  </a:lnTo>
                  <a:lnTo>
                    <a:pt x="13716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3005328" y="25908"/>
                  </a:lnTo>
                  <a:lnTo>
                    <a:pt x="3005328" y="13716"/>
                  </a:lnTo>
                  <a:lnTo>
                    <a:pt x="3019044" y="25908"/>
                  </a:lnTo>
                  <a:lnTo>
                    <a:pt x="3019044" y="1595628"/>
                  </a:lnTo>
                  <a:lnTo>
                    <a:pt x="3025140" y="1595628"/>
                  </a:lnTo>
                  <a:lnTo>
                    <a:pt x="3031236" y="1589532"/>
                  </a:lnTo>
                  <a:close/>
                </a:path>
                <a:path w="3031490" h="1595754">
                  <a:moveTo>
                    <a:pt x="25908" y="25908"/>
                  </a:moveTo>
                  <a:lnTo>
                    <a:pt x="25908" y="13716"/>
                  </a:lnTo>
                  <a:lnTo>
                    <a:pt x="13716" y="25908"/>
                  </a:lnTo>
                  <a:lnTo>
                    <a:pt x="25908" y="25908"/>
                  </a:lnTo>
                  <a:close/>
                </a:path>
                <a:path w="3031490" h="1595754">
                  <a:moveTo>
                    <a:pt x="25908" y="1569720"/>
                  </a:moveTo>
                  <a:lnTo>
                    <a:pt x="25908" y="25908"/>
                  </a:lnTo>
                  <a:lnTo>
                    <a:pt x="13716" y="25908"/>
                  </a:lnTo>
                  <a:lnTo>
                    <a:pt x="13716" y="1569720"/>
                  </a:lnTo>
                  <a:lnTo>
                    <a:pt x="25908" y="1569720"/>
                  </a:lnTo>
                  <a:close/>
                </a:path>
                <a:path w="3031490" h="1595754">
                  <a:moveTo>
                    <a:pt x="3019044" y="1569720"/>
                  </a:moveTo>
                  <a:lnTo>
                    <a:pt x="13716" y="1569720"/>
                  </a:lnTo>
                  <a:lnTo>
                    <a:pt x="25908" y="1583436"/>
                  </a:lnTo>
                  <a:lnTo>
                    <a:pt x="25908" y="1595628"/>
                  </a:lnTo>
                  <a:lnTo>
                    <a:pt x="3005328" y="1595628"/>
                  </a:lnTo>
                  <a:lnTo>
                    <a:pt x="3005328" y="1583436"/>
                  </a:lnTo>
                  <a:lnTo>
                    <a:pt x="3019044" y="1569720"/>
                  </a:lnTo>
                  <a:close/>
                </a:path>
                <a:path w="3031490" h="1595754">
                  <a:moveTo>
                    <a:pt x="25908" y="1595628"/>
                  </a:moveTo>
                  <a:lnTo>
                    <a:pt x="25908" y="1583436"/>
                  </a:lnTo>
                  <a:lnTo>
                    <a:pt x="13716" y="1569720"/>
                  </a:lnTo>
                  <a:lnTo>
                    <a:pt x="13716" y="1595628"/>
                  </a:lnTo>
                  <a:lnTo>
                    <a:pt x="25908" y="1595628"/>
                  </a:lnTo>
                  <a:close/>
                </a:path>
                <a:path w="3031490" h="1595754">
                  <a:moveTo>
                    <a:pt x="3019044" y="25908"/>
                  </a:moveTo>
                  <a:lnTo>
                    <a:pt x="3005328" y="13716"/>
                  </a:lnTo>
                  <a:lnTo>
                    <a:pt x="3005328" y="25908"/>
                  </a:lnTo>
                  <a:lnTo>
                    <a:pt x="3019044" y="25908"/>
                  </a:lnTo>
                  <a:close/>
                </a:path>
                <a:path w="3031490" h="1595754">
                  <a:moveTo>
                    <a:pt x="3019044" y="1569720"/>
                  </a:moveTo>
                  <a:lnTo>
                    <a:pt x="3019044" y="25908"/>
                  </a:lnTo>
                  <a:lnTo>
                    <a:pt x="3005328" y="25908"/>
                  </a:lnTo>
                  <a:lnTo>
                    <a:pt x="3005328" y="1569720"/>
                  </a:lnTo>
                  <a:lnTo>
                    <a:pt x="3019044" y="1569720"/>
                  </a:lnTo>
                  <a:close/>
                </a:path>
                <a:path w="3031490" h="1595754">
                  <a:moveTo>
                    <a:pt x="3019044" y="1595628"/>
                  </a:moveTo>
                  <a:lnTo>
                    <a:pt x="3019044" y="1569720"/>
                  </a:lnTo>
                  <a:lnTo>
                    <a:pt x="3005328" y="1583436"/>
                  </a:lnTo>
                  <a:lnTo>
                    <a:pt x="3005328" y="1595628"/>
                  </a:lnTo>
                  <a:lnTo>
                    <a:pt x="3019044" y="1595628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57992" y="2928557"/>
            <a:ext cx="2462541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1153" algn="ctr">
              <a:spcBef>
                <a:spcPts val="91"/>
              </a:spcBef>
            </a:pPr>
            <a:r>
              <a:rPr sz="2178" spc="-9" dirty="0">
                <a:latin typeface="Calibri"/>
                <a:cs typeface="Calibri"/>
              </a:rPr>
              <a:t>Avoir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été</a:t>
            </a:r>
            <a:r>
              <a:rPr sz="2178" spc="-11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désignés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selon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les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dispositions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des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statuts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de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leur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OS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15244" y="2673053"/>
            <a:ext cx="2751268" cy="1448248"/>
            <a:chOff x="6577462" y="2840736"/>
            <a:chExt cx="3031490" cy="1595755"/>
          </a:xfrm>
        </p:grpSpPr>
        <p:sp>
          <p:nvSpPr>
            <p:cNvPr id="16" name="object 16"/>
            <p:cNvSpPr/>
            <p:nvPr/>
          </p:nvSpPr>
          <p:spPr>
            <a:xfrm>
              <a:off x="6589653" y="2854451"/>
              <a:ext cx="3005455" cy="1569720"/>
            </a:xfrm>
            <a:custGeom>
              <a:avLst/>
              <a:gdLst/>
              <a:ahLst/>
              <a:cxnLst/>
              <a:rect l="l" t="t" r="r" b="b"/>
              <a:pathLst>
                <a:path w="3005454" h="1569720">
                  <a:moveTo>
                    <a:pt x="3005327" y="1569719"/>
                  </a:moveTo>
                  <a:lnTo>
                    <a:pt x="3005327" y="0"/>
                  </a:lnTo>
                  <a:lnTo>
                    <a:pt x="0" y="0"/>
                  </a:lnTo>
                  <a:lnTo>
                    <a:pt x="0" y="1569719"/>
                  </a:lnTo>
                  <a:lnTo>
                    <a:pt x="3005327" y="1569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6577462" y="2840736"/>
              <a:ext cx="3031490" cy="1595755"/>
            </a:xfrm>
            <a:custGeom>
              <a:avLst/>
              <a:gdLst/>
              <a:ahLst/>
              <a:cxnLst/>
              <a:rect l="l" t="t" r="r" b="b"/>
              <a:pathLst>
                <a:path w="3031490" h="1595754">
                  <a:moveTo>
                    <a:pt x="3031236" y="1589532"/>
                  </a:moveTo>
                  <a:lnTo>
                    <a:pt x="3031236" y="6096"/>
                  </a:lnTo>
                  <a:lnTo>
                    <a:pt x="3025140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589532"/>
                  </a:lnTo>
                  <a:lnTo>
                    <a:pt x="6096" y="1595628"/>
                  </a:lnTo>
                  <a:lnTo>
                    <a:pt x="12192" y="1595628"/>
                  </a:ln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3005328" y="25908"/>
                  </a:lnTo>
                  <a:lnTo>
                    <a:pt x="3005328" y="13716"/>
                  </a:lnTo>
                  <a:lnTo>
                    <a:pt x="3017520" y="25908"/>
                  </a:lnTo>
                  <a:lnTo>
                    <a:pt x="3017520" y="1595628"/>
                  </a:lnTo>
                  <a:lnTo>
                    <a:pt x="3025140" y="1595628"/>
                  </a:lnTo>
                  <a:lnTo>
                    <a:pt x="3031236" y="1589532"/>
                  </a:lnTo>
                  <a:close/>
                </a:path>
                <a:path w="3031490" h="1595754">
                  <a:moveTo>
                    <a:pt x="25908" y="25908"/>
                  </a:move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3031490" h="1595754">
                  <a:moveTo>
                    <a:pt x="25908" y="1569720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1569720"/>
                  </a:lnTo>
                  <a:lnTo>
                    <a:pt x="25908" y="1569720"/>
                  </a:lnTo>
                  <a:close/>
                </a:path>
                <a:path w="3031490" h="1595754">
                  <a:moveTo>
                    <a:pt x="3017520" y="1569720"/>
                  </a:moveTo>
                  <a:lnTo>
                    <a:pt x="12192" y="1569720"/>
                  </a:lnTo>
                  <a:lnTo>
                    <a:pt x="25908" y="1583436"/>
                  </a:lnTo>
                  <a:lnTo>
                    <a:pt x="25908" y="1595628"/>
                  </a:lnTo>
                  <a:lnTo>
                    <a:pt x="3005328" y="1595628"/>
                  </a:lnTo>
                  <a:lnTo>
                    <a:pt x="3005328" y="1583436"/>
                  </a:lnTo>
                  <a:lnTo>
                    <a:pt x="3017520" y="1569720"/>
                  </a:lnTo>
                  <a:close/>
                </a:path>
                <a:path w="3031490" h="1595754">
                  <a:moveTo>
                    <a:pt x="25908" y="1595628"/>
                  </a:moveTo>
                  <a:lnTo>
                    <a:pt x="25908" y="1583436"/>
                  </a:lnTo>
                  <a:lnTo>
                    <a:pt x="12192" y="1569720"/>
                  </a:lnTo>
                  <a:lnTo>
                    <a:pt x="12192" y="1595628"/>
                  </a:lnTo>
                  <a:lnTo>
                    <a:pt x="25908" y="1595628"/>
                  </a:lnTo>
                  <a:close/>
                </a:path>
                <a:path w="3031490" h="1595754">
                  <a:moveTo>
                    <a:pt x="3017520" y="25908"/>
                  </a:moveTo>
                  <a:lnTo>
                    <a:pt x="3005328" y="13716"/>
                  </a:lnTo>
                  <a:lnTo>
                    <a:pt x="3005328" y="25908"/>
                  </a:lnTo>
                  <a:lnTo>
                    <a:pt x="3017520" y="25908"/>
                  </a:lnTo>
                  <a:close/>
                </a:path>
                <a:path w="3031490" h="1595754">
                  <a:moveTo>
                    <a:pt x="3017520" y="1569720"/>
                  </a:moveTo>
                  <a:lnTo>
                    <a:pt x="3017520" y="25908"/>
                  </a:lnTo>
                  <a:lnTo>
                    <a:pt x="3005328" y="25908"/>
                  </a:lnTo>
                  <a:lnTo>
                    <a:pt x="3005328" y="1569720"/>
                  </a:lnTo>
                  <a:lnTo>
                    <a:pt x="3017520" y="1569720"/>
                  </a:lnTo>
                  <a:close/>
                </a:path>
                <a:path w="3031490" h="1595754">
                  <a:moveTo>
                    <a:pt x="3017520" y="1595628"/>
                  </a:moveTo>
                  <a:lnTo>
                    <a:pt x="3017520" y="1569720"/>
                  </a:lnTo>
                  <a:lnTo>
                    <a:pt x="3005328" y="1583436"/>
                  </a:lnTo>
                  <a:lnTo>
                    <a:pt x="3005328" y="1595628"/>
                  </a:lnTo>
                  <a:lnTo>
                    <a:pt x="3017520" y="1595628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58163" y="2978978"/>
            <a:ext cx="2293108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5327">
              <a:spcBef>
                <a:spcPts val="91"/>
              </a:spcBef>
            </a:pPr>
            <a:r>
              <a:rPr sz="2178" spc="-9" dirty="0">
                <a:latin typeface="Calibri"/>
                <a:cs typeface="Calibri"/>
              </a:rPr>
              <a:t>Justifier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du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mandat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dont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ils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sont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investis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38720" y="4518673"/>
            <a:ext cx="4670932" cy="1798064"/>
            <a:chOff x="4181734" y="4978908"/>
            <a:chExt cx="5146675" cy="1981200"/>
          </a:xfrm>
        </p:grpSpPr>
        <p:sp>
          <p:nvSpPr>
            <p:cNvPr id="20" name="object 20"/>
            <p:cNvSpPr/>
            <p:nvPr/>
          </p:nvSpPr>
          <p:spPr>
            <a:xfrm>
              <a:off x="4193926" y="4991099"/>
              <a:ext cx="5122545" cy="1955800"/>
            </a:xfrm>
            <a:custGeom>
              <a:avLst/>
              <a:gdLst/>
              <a:ahLst/>
              <a:cxnLst/>
              <a:rect l="l" t="t" r="r" b="b"/>
              <a:pathLst>
                <a:path w="5122545" h="1955800">
                  <a:moveTo>
                    <a:pt x="5122163" y="1955291"/>
                  </a:moveTo>
                  <a:lnTo>
                    <a:pt x="5122163" y="0"/>
                  </a:lnTo>
                  <a:lnTo>
                    <a:pt x="0" y="0"/>
                  </a:lnTo>
                  <a:lnTo>
                    <a:pt x="0" y="1955291"/>
                  </a:lnTo>
                  <a:lnTo>
                    <a:pt x="5122163" y="1955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181734" y="4978908"/>
              <a:ext cx="5146675" cy="1981200"/>
            </a:xfrm>
            <a:custGeom>
              <a:avLst/>
              <a:gdLst/>
              <a:ahLst/>
              <a:cxnLst/>
              <a:rect l="l" t="t" r="r" b="b"/>
              <a:pathLst>
                <a:path w="5146675" h="1981200">
                  <a:moveTo>
                    <a:pt x="5146548" y="1975104"/>
                  </a:moveTo>
                  <a:lnTo>
                    <a:pt x="5146548" y="6096"/>
                  </a:lnTo>
                  <a:lnTo>
                    <a:pt x="514197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975104"/>
                  </a:lnTo>
                  <a:lnTo>
                    <a:pt x="6096" y="1981200"/>
                  </a:lnTo>
                  <a:lnTo>
                    <a:pt x="12192" y="1981200"/>
                  </a:lnTo>
                  <a:lnTo>
                    <a:pt x="12192" y="24384"/>
                  </a:lnTo>
                  <a:lnTo>
                    <a:pt x="25908" y="12192"/>
                  </a:lnTo>
                  <a:lnTo>
                    <a:pt x="25908" y="24384"/>
                  </a:lnTo>
                  <a:lnTo>
                    <a:pt x="5122164" y="24384"/>
                  </a:lnTo>
                  <a:lnTo>
                    <a:pt x="5122164" y="12192"/>
                  </a:lnTo>
                  <a:lnTo>
                    <a:pt x="5134356" y="24384"/>
                  </a:lnTo>
                  <a:lnTo>
                    <a:pt x="5134356" y="1981200"/>
                  </a:lnTo>
                  <a:lnTo>
                    <a:pt x="5141976" y="1981200"/>
                  </a:lnTo>
                  <a:lnTo>
                    <a:pt x="5146548" y="1975104"/>
                  </a:lnTo>
                  <a:close/>
                </a:path>
                <a:path w="5146675" h="1981200">
                  <a:moveTo>
                    <a:pt x="25908" y="24384"/>
                  </a:moveTo>
                  <a:lnTo>
                    <a:pt x="25908" y="12192"/>
                  </a:lnTo>
                  <a:lnTo>
                    <a:pt x="12192" y="24384"/>
                  </a:lnTo>
                  <a:lnTo>
                    <a:pt x="25908" y="24384"/>
                  </a:lnTo>
                  <a:close/>
                </a:path>
                <a:path w="5146675" h="1981200">
                  <a:moveTo>
                    <a:pt x="25908" y="1955292"/>
                  </a:moveTo>
                  <a:lnTo>
                    <a:pt x="25908" y="24384"/>
                  </a:lnTo>
                  <a:lnTo>
                    <a:pt x="12192" y="24384"/>
                  </a:lnTo>
                  <a:lnTo>
                    <a:pt x="12192" y="1955292"/>
                  </a:lnTo>
                  <a:lnTo>
                    <a:pt x="25908" y="1955292"/>
                  </a:lnTo>
                  <a:close/>
                </a:path>
                <a:path w="5146675" h="1981200">
                  <a:moveTo>
                    <a:pt x="5134356" y="1955292"/>
                  </a:moveTo>
                  <a:lnTo>
                    <a:pt x="12192" y="1955292"/>
                  </a:lnTo>
                  <a:lnTo>
                    <a:pt x="25908" y="1967484"/>
                  </a:lnTo>
                  <a:lnTo>
                    <a:pt x="25908" y="1981200"/>
                  </a:lnTo>
                  <a:lnTo>
                    <a:pt x="5122164" y="1981200"/>
                  </a:lnTo>
                  <a:lnTo>
                    <a:pt x="5122164" y="1967484"/>
                  </a:lnTo>
                  <a:lnTo>
                    <a:pt x="5134356" y="1955292"/>
                  </a:lnTo>
                  <a:close/>
                </a:path>
                <a:path w="5146675" h="1981200">
                  <a:moveTo>
                    <a:pt x="25908" y="1981200"/>
                  </a:moveTo>
                  <a:lnTo>
                    <a:pt x="25908" y="1967484"/>
                  </a:lnTo>
                  <a:lnTo>
                    <a:pt x="12192" y="1955292"/>
                  </a:lnTo>
                  <a:lnTo>
                    <a:pt x="12192" y="1981200"/>
                  </a:lnTo>
                  <a:lnTo>
                    <a:pt x="25908" y="1981200"/>
                  </a:lnTo>
                  <a:close/>
                </a:path>
                <a:path w="5146675" h="1981200">
                  <a:moveTo>
                    <a:pt x="5134356" y="24384"/>
                  </a:moveTo>
                  <a:lnTo>
                    <a:pt x="5122164" y="12192"/>
                  </a:lnTo>
                  <a:lnTo>
                    <a:pt x="5122164" y="24384"/>
                  </a:lnTo>
                  <a:lnTo>
                    <a:pt x="5134356" y="24384"/>
                  </a:lnTo>
                  <a:close/>
                </a:path>
                <a:path w="5146675" h="1981200">
                  <a:moveTo>
                    <a:pt x="5134356" y="1955292"/>
                  </a:moveTo>
                  <a:lnTo>
                    <a:pt x="5134356" y="24384"/>
                  </a:lnTo>
                  <a:lnTo>
                    <a:pt x="5122164" y="24384"/>
                  </a:lnTo>
                  <a:lnTo>
                    <a:pt x="5122164" y="1955292"/>
                  </a:lnTo>
                  <a:lnTo>
                    <a:pt x="5134356" y="1955292"/>
                  </a:lnTo>
                  <a:close/>
                </a:path>
                <a:path w="5146675" h="1981200">
                  <a:moveTo>
                    <a:pt x="5134356" y="1981200"/>
                  </a:moveTo>
                  <a:lnTo>
                    <a:pt x="5134356" y="1955292"/>
                  </a:lnTo>
                  <a:lnTo>
                    <a:pt x="5122164" y="1967484"/>
                  </a:lnTo>
                  <a:lnTo>
                    <a:pt x="5122164" y="1981200"/>
                  </a:lnTo>
                  <a:lnTo>
                    <a:pt x="5134356" y="1981200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68831" y="4890270"/>
            <a:ext cx="4012794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spcBef>
                <a:spcPts val="91"/>
              </a:spcBef>
            </a:pPr>
            <a:r>
              <a:rPr lang="fr-FR" sz="2178" dirty="0" smtClean="0">
                <a:latin typeface="Calibri"/>
                <a:cs typeface="Calibri"/>
              </a:rPr>
              <a:t>La demande </a:t>
            </a:r>
            <a:r>
              <a:rPr lang="fr-FR" sz="2178" dirty="0">
                <a:latin typeface="Calibri"/>
                <a:cs typeface="Calibri"/>
              </a:rPr>
              <a:t>d</a:t>
            </a:r>
            <a:r>
              <a:rPr sz="2178" dirty="0" err="1" smtClean="0">
                <a:latin typeface="Calibri"/>
                <a:cs typeface="Calibri"/>
              </a:rPr>
              <a:t>oit</a:t>
            </a:r>
            <a:r>
              <a:rPr sz="2178" spc="-95" dirty="0" smtClean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être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formulée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au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moins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3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jours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avant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spc="-27" dirty="0">
                <a:latin typeface="Calibri"/>
                <a:cs typeface="Calibri"/>
              </a:rPr>
              <a:t>l’événement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appuyée</a:t>
            </a:r>
            <a:r>
              <a:rPr sz="2178" u="heavy" spc="-8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d’une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convocation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71567" y="3098940"/>
            <a:ext cx="648917" cy="596473"/>
          </a:xfrm>
          <a:custGeom>
            <a:avLst/>
            <a:gdLst/>
            <a:ahLst/>
            <a:cxnLst/>
            <a:rect l="l" t="t" r="r" b="b"/>
            <a:pathLst>
              <a:path w="715010" h="657225">
                <a:moveTo>
                  <a:pt x="256032" y="214884"/>
                </a:moveTo>
                <a:lnTo>
                  <a:pt x="0" y="214884"/>
                </a:lnTo>
                <a:lnTo>
                  <a:pt x="0" y="441960"/>
                </a:lnTo>
                <a:lnTo>
                  <a:pt x="13716" y="441960"/>
                </a:lnTo>
                <a:lnTo>
                  <a:pt x="13716" y="240792"/>
                </a:lnTo>
                <a:lnTo>
                  <a:pt x="25908" y="227076"/>
                </a:lnTo>
                <a:lnTo>
                  <a:pt x="25908" y="240792"/>
                </a:lnTo>
                <a:lnTo>
                  <a:pt x="243840" y="240792"/>
                </a:lnTo>
                <a:lnTo>
                  <a:pt x="243840" y="227076"/>
                </a:lnTo>
                <a:lnTo>
                  <a:pt x="256032" y="214884"/>
                </a:lnTo>
                <a:close/>
              </a:path>
              <a:path w="715010" h="657225">
                <a:moveTo>
                  <a:pt x="25908" y="240792"/>
                </a:moveTo>
                <a:lnTo>
                  <a:pt x="25908" y="227076"/>
                </a:lnTo>
                <a:lnTo>
                  <a:pt x="13716" y="240792"/>
                </a:lnTo>
                <a:lnTo>
                  <a:pt x="25908" y="240792"/>
                </a:lnTo>
                <a:close/>
              </a:path>
              <a:path w="715010" h="657225">
                <a:moveTo>
                  <a:pt x="25908" y="417576"/>
                </a:moveTo>
                <a:lnTo>
                  <a:pt x="25908" y="240792"/>
                </a:lnTo>
                <a:lnTo>
                  <a:pt x="13716" y="240792"/>
                </a:lnTo>
                <a:lnTo>
                  <a:pt x="13716" y="417576"/>
                </a:lnTo>
                <a:lnTo>
                  <a:pt x="25908" y="417576"/>
                </a:lnTo>
                <a:close/>
              </a:path>
              <a:path w="715010" h="657225">
                <a:moveTo>
                  <a:pt x="269748" y="632460"/>
                </a:moveTo>
                <a:lnTo>
                  <a:pt x="269748" y="417576"/>
                </a:lnTo>
                <a:lnTo>
                  <a:pt x="13716" y="417576"/>
                </a:lnTo>
                <a:lnTo>
                  <a:pt x="25908" y="429768"/>
                </a:lnTo>
                <a:lnTo>
                  <a:pt x="25908" y="441960"/>
                </a:lnTo>
                <a:lnTo>
                  <a:pt x="243840" y="441960"/>
                </a:lnTo>
                <a:lnTo>
                  <a:pt x="243840" y="429768"/>
                </a:lnTo>
                <a:lnTo>
                  <a:pt x="256032" y="441960"/>
                </a:lnTo>
                <a:lnTo>
                  <a:pt x="256032" y="632460"/>
                </a:lnTo>
                <a:lnTo>
                  <a:pt x="269748" y="632460"/>
                </a:lnTo>
                <a:close/>
              </a:path>
              <a:path w="715010" h="657225">
                <a:moveTo>
                  <a:pt x="25908" y="441960"/>
                </a:moveTo>
                <a:lnTo>
                  <a:pt x="25908" y="429768"/>
                </a:lnTo>
                <a:lnTo>
                  <a:pt x="13716" y="417576"/>
                </a:lnTo>
                <a:lnTo>
                  <a:pt x="13716" y="441960"/>
                </a:lnTo>
                <a:lnTo>
                  <a:pt x="25908" y="441960"/>
                </a:lnTo>
                <a:close/>
              </a:path>
              <a:path w="715010" h="657225">
                <a:moveTo>
                  <a:pt x="470916" y="214884"/>
                </a:moveTo>
                <a:lnTo>
                  <a:pt x="470916" y="0"/>
                </a:lnTo>
                <a:lnTo>
                  <a:pt x="243840" y="0"/>
                </a:lnTo>
                <a:lnTo>
                  <a:pt x="243840" y="214884"/>
                </a:lnTo>
                <a:lnTo>
                  <a:pt x="256032" y="214884"/>
                </a:lnTo>
                <a:lnTo>
                  <a:pt x="256032" y="25908"/>
                </a:lnTo>
                <a:lnTo>
                  <a:pt x="269748" y="12192"/>
                </a:lnTo>
                <a:lnTo>
                  <a:pt x="269748" y="25908"/>
                </a:lnTo>
                <a:lnTo>
                  <a:pt x="446532" y="25908"/>
                </a:lnTo>
                <a:lnTo>
                  <a:pt x="446532" y="12192"/>
                </a:lnTo>
                <a:lnTo>
                  <a:pt x="458724" y="25908"/>
                </a:lnTo>
                <a:lnTo>
                  <a:pt x="458724" y="214884"/>
                </a:lnTo>
                <a:lnTo>
                  <a:pt x="470916" y="214884"/>
                </a:lnTo>
                <a:close/>
              </a:path>
              <a:path w="715010" h="657225">
                <a:moveTo>
                  <a:pt x="269748" y="240792"/>
                </a:moveTo>
                <a:lnTo>
                  <a:pt x="269748" y="25908"/>
                </a:lnTo>
                <a:lnTo>
                  <a:pt x="256032" y="25908"/>
                </a:lnTo>
                <a:lnTo>
                  <a:pt x="256032" y="214884"/>
                </a:lnTo>
                <a:lnTo>
                  <a:pt x="243840" y="227076"/>
                </a:lnTo>
                <a:lnTo>
                  <a:pt x="243840" y="240792"/>
                </a:lnTo>
                <a:lnTo>
                  <a:pt x="269748" y="240792"/>
                </a:lnTo>
                <a:close/>
              </a:path>
              <a:path w="715010" h="657225">
                <a:moveTo>
                  <a:pt x="256032" y="441960"/>
                </a:moveTo>
                <a:lnTo>
                  <a:pt x="243840" y="429768"/>
                </a:lnTo>
                <a:lnTo>
                  <a:pt x="243840" y="441960"/>
                </a:lnTo>
                <a:lnTo>
                  <a:pt x="256032" y="441960"/>
                </a:lnTo>
                <a:close/>
              </a:path>
              <a:path w="715010" h="657225">
                <a:moveTo>
                  <a:pt x="269748" y="656844"/>
                </a:moveTo>
                <a:lnTo>
                  <a:pt x="269748" y="644652"/>
                </a:lnTo>
                <a:lnTo>
                  <a:pt x="256032" y="632460"/>
                </a:lnTo>
                <a:lnTo>
                  <a:pt x="256032" y="441960"/>
                </a:lnTo>
                <a:lnTo>
                  <a:pt x="243840" y="441960"/>
                </a:lnTo>
                <a:lnTo>
                  <a:pt x="243840" y="656844"/>
                </a:lnTo>
                <a:lnTo>
                  <a:pt x="269748" y="656844"/>
                </a:lnTo>
                <a:close/>
              </a:path>
              <a:path w="715010" h="657225">
                <a:moveTo>
                  <a:pt x="269748" y="25908"/>
                </a:moveTo>
                <a:lnTo>
                  <a:pt x="269748" y="12192"/>
                </a:lnTo>
                <a:lnTo>
                  <a:pt x="256032" y="25908"/>
                </a:lnTo>
                <a:lnTo>
                  <a:pt x="269748" y="25908"/>
                </a:lnTo>
                <a:close/>
              </a:path>
              <a:path w="715010" h="657225">
                <a:moveTo>
                  <a:pt x="458724" y="632460"/>
                </a:moveTo>
                <a:lnTo>
                  <a:pt x="256032" y="632460"/>
                </a:lnTo>
                <a:lnTo>
                  <a:pt x="269748" y="644652"/>
                </a:lnTo>
                <a:lnTo>
                  <a:pt x="269748" y="656844"/>
                </a:lnTo>
                <a:lnTo>
                  <a:pt x="446532" y="656844"/>
                </a:lnTo>
                <a:lnTo>
                  <a:pt x="446532" y="644652"/>
                </a:lnTo>
                <a:lnTo>
                  <a:pt x="458724" y="632460"/>
                </a:lnTo>
                <a:close/>
              </a:path>
              <a:path w="715010" h="657225">
                <a:moveTo>
                  <a:pt x="458724" y="25908"/>
                </a:moveTo>
                <a:lnTo>
                  <a:pt x="446532" y="12192"/>
                </a:lnTo>
                <a:lnTo>
                  <a:pt x="446532" y="25908"/>
                </a:lnTo>
                <a:lnTo>
                  <a:pt x="458724" y="25908"/>
                </a:lnTo>
                <a:close/>
              </a:path>
              <a:path w="715010" h="657225">
                <a:moveTo>
                  <a:pt x="470916" y="240792"/>
                </a:moveTo>
                <a:lnTo>
                  <a:pt x="470916" y="227076"/>
                </a:lnTo>
                <a:lnTo>
                  <a:pt x="458724" y="214884"/>
                </a:lnTo>
                <a:lnTo>
                  <a:pt x="458724" y="25908"/>
                </a:lnTo>
                <a:lnTo>
                  <a:pt x="446532" y="25908"/>
                </a:lnTo>
                <a:lnTo>
                  <a:pt x="446532" y="240792"/>
                </a:lnTo>
                <a:lnTo>
                  <a:pt x="470916" y="240792"/>
                </a:lnTo>
                <a:close/>
              </a:path>
              <a:path w="715010" h="657225">
                <a:moveTo>
                  <a:pt x="702564" y="417576"/>
                </a:moveTo>
                <a:lnTo>
                  <a:pt x="446532" y="417576"/>
                </a:lnTo>
                <a:lnTo>
                  <a:pt x="446532" y="632460"/>
                </a:lnTo>
                <a:lnTo>
                  <a:pt x="458724" y="632460"/>
                </a:lnTo>
                <a:lnTo>
                  <a:pt x="458724" y="441960"/>
                </a:lnTo>
                <a:lnTo>
                  <a:pt x="470916" y="429768"/>
                </a:lnTo>
                <a:lnTo>
                  <a:pt x="470916" y="441960"/>
                </a:lnTo>
                <a:lnTo>
                  <a:pt x="688848" y="441960"/>
                </a:lnTo>
                <a:lnTo>
                  <a:pt x="688848" y="429768"/>
                </a:lnTo>
                <a:lnTo>
                  <a:pt x="702564" y="417576"/>
                </a:lnTo>
                <a:close/>
              </a:path>
              <a:path w="715010" h="657225">
                <a:moveTo>
                  <a:pt x="470916" y="656844"/>
                </a:moveTo>
                <a:lnTo>
                  <a:pt x="470916" y="441960"/>
                </a:lnTo>
                <a:lnTo>
                  <a:pt x="458724" y="441960"/>
                </a:lnTo>
                <a:lnTo>
                  <a:pt x="458724" y="632460"/>
                </a:lnTo>
                <a:lnTo>
                  <a:pt x="446532" y="644652"/>
                </a:lnTo>
                <a:lnTo>
                  <a:pt x="446532" y="656844"/>
                </a:lnTo>
                <a:lnTo>
                  <a:pt x="470916" y="656844"/>
                </a:lnTo>
                <a:close/>
              </a:path>
              <a:path w="715010" h="657225">
                <a:moveTo>
                  <a:pt x="714756" y="441960"/>
                </a:moveTo>
                <a:lnTo>
                  <a:pt x="714756" y="214884"/>
                </a:lnTo>
                <a:lnTo>
                  <a:pt x="458724" y="214884"/>
                </a:lnTo>
                <a:lnTo>
                  <a:pt x="470916" y="227076"/>
                </a:lnTo>
                <a:lnTo>
                  <a:pt x="470916" y="240792"/>
                </a:lnTo>
                <a:lnTo>
                  <a:pt x="688848" y="240792"/>
                </a:lnTo>
                <a:lnTo>
                  <a:pt x="688848" y="227076"/>
                </a:lnTo>
                <a:lnTo>
                  <a:pt x="702564" y="240792"/>
                </a:lnTo>
                <a:lnTo>
                  <a:pt x="702564" y="441960"/>
                </a:lnTo>
                <a:lnTo>
                  <a:pt x="714756" y="441960"/>
                </a:lnTo>
                <a:close/>
              </a:path>
              <a:path w="715010" h="657225">
                <a:moveTo>
                  <a:pt x="470916" y="441960"/>
                </a:moveTo>
                <a:lnTo>
                  <a:pt x="470916" y="429768"/>
                </a:lnTo>
                <a:lnTo>
                  <a:pt x="458724" y="441960"/>
                </a:lnTo>
                <a:lnTo>
                  <a:pt x="470916" y="441960"/>
                </a:lnTo>
                <a:close/>
              </a:path>
              <a:path w="715010" h="657225">
                <a:moveTo>
                  <a:pt x="702564" y="240792"/>
                </a:moveTo>
                <a:lnTo>
                  <a:pt x="688848" y="227076"/>
                </a:lnTo>
                <a:lnTo>
                  <a:pt x="688848" y="240792"/>
                </a:lnTo>
                <a:lnTo>
                  <a:pt x="702564" y="240792"/>
                </a:lnTo>
                <a:close/>
              </a:path>
              <a:path w="715010" h="657225">
                <a:moveTo>
                  <a:pt x="702564" y="417576"/>
                </a:moveTo>
                <a:lnTo>
                  <a:pt x="702564" y="240792"/>
                </a:lnTo>
                <a:lnTo>
                  <a:pt x="688848" y="240792"/>
                </a:lnTo>
                <a:lnTo>
                  <a:pt x="688848" y="417576"/>
                </a:lnTo>
                <a:lnTo>
                  <a:pt x="702564" y="417576"/>
                </a:lnTo>
                <a:close/>
              </a:path>
              <a:path w="715010" h="657225">
                <a:moveTo>
                  <a:pt x="702564" y="441960"/>
                </a:moveTo>
                <a:lnTo>
                  <a:pt x="702564" y="417576"/>
                </a:lnTo>
                <a:lnTo>
                  <a:pt x="688848" y="429768"/>
                </a:lnTo>
                <a:lnTo>
                  <a:pt x="688848" y="441960"/>
                </a:lnTo>
                <a:lnTo>
                  <a:pt x="702564" y="441960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Ellipse 27"/>
          <p:cNvSpPr/>
          <p:nvPr/>
        </p:nvSpPr>
        <p:spPr>
          <a:xfrm>
            <a:off x="797993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16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2314648" y="1148944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24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5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15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8708" y="4782562"/>
            <a:ext cx="98548" cy="825842"/>
          </a:xfrm>
          <a:custGeom>
            <a:avLst/>
            <a:gdLst/>
            <a:ahLst/>
            <a:cxnLst/>
            <a:rect l="l" t="t" r="r" b="b"/>
            <a:pathLst>
              <a:path w="108585" h="909954">
                <a:moveTo>
                  <a:pt x="42672" y="856488"/>
                </a:moveTo>
                <a:lnTo>
                  <a:pt x="0" y="856488"/>
                </a:lnTo>
                <a:lnTo>
                  <a:pt x="30480" y="886121"/>
                </a:lnTo>
                <a:lnTo>
                  <a:pt x="30480" y="868680"/>
                </a:lnTo>
                <a:lnTo>
                  <a:pt x="42672" y="856488"/>
                </a:lnTo>
                <a:close/>
              </a:path>
              <a:path w="108585" h="909954">
                <a:moveTo>
                  <a:pt x="77724" y="856488"/>
                </a:moveTo>
                <a:lnTo>
                  <a:pt x="77724" y="0"/>
                </a:lnTo>
                <a:lnTo>
                  <a:pt x="30480" y="0"/>
                </a:lnTo>
                <a:lnTo>
                  <a:pt x="30480" y="856488"/>
                </a:lnTo>
                <a:lnTo>
                  <a:pt x="42672" y="856488"/>
                </a:lnTo>
                <a:lnTo>
                  <a:pt x="42672" y="24384"/>
                </a:lnTo>
                <a:lnTo>
                  <a:pt x="53340" y="13716"/>
                </a:lnTo>
                <a:lnTo>
                  <a:pt x="53340" y="12192"/>
                </a:lnTo>
                <a:lnTo>
                  <a:pt x="54102" y="12954"/>
                </a:lnTo>
                <a:lnTo>
                  <a:pt x="54864" y="12192"/>
                </a:lnTo>
                <a:lnTo>
                  <a:pt x="54864" y="13716"/>
                </a:lnTo>
                <a:lnTo>
                  <a:pt x="65532" y="24384"/>
                </a:lnTo>
                <a:lnTo>
                  <a:pt x="65532" y="856488"/>
                </a:lnTo>
                <a:lnTo>
                  <a:pt x="77724" y="856488"/>
                </a:lnTo>
                <a:close/>
              </a:path>
              <a:path w="108585" h="909954">
                <a:moveTo>
                  <a:pt x="39624" y="859536"/>
                </a:moveTo>
                <a:lnTo>
                  <a:pt x="30480" y="868680"/>
                </a:lnTo>
                <a:lnTo>
                  <a:pt x="30480" y="886121"/>
                </a:lnTo>
                <a:lnTo>
                  <a:pt x="32004" y="887603"/>
                </a:lnTo>
                <a:lnTo>
                  <a:pt x="32004" y="880872"/>
                </a:lnTo>
                <a:lnTo>
                  <a:pt x="39624" y="859536"/>
                </a:lnTo>
                <a:close/>
              </a:path>
              <a:path w="108585" h="909954">
                <a:moveTo>
                  <a:pt x="54102" y="874014"/>
                </a:moveTo>
                <a:lnTo>
                  <a:pt x="39624" y="859536"/>
                </a:lnTo>
                <a:lnTo>
                  <a:pt x="32004" y="880872"/>
                </a:lnTo>
                <a:lnTo>
                  <a:pt x="47244" y="880872"/>
                </a:lnTo>
                <a:lnTo>
                  <a:pt x="54102" y="874014"/>
                </a:lnTo>
                <a:close/>
              </a:path>
              <a:path w="108585" h="909954">
                <a:moveTo>
                  <a:pt x="47244" y="880872"/>
                </a:moveTo>
                <a:lnTo>
                  <a:pt x="32004" y="880872"/>
                </a:lnTo>
                <a:lnTo>
                  <a:pt x="32004" y="887603"/>
                </a:lnTo>
                <a:lnTo>
                  <a:pt x="45720" y="900938"/>
                </a:lnTo>
                <a:lnTo>
                  <a:pt x="45720" y="882396"/>
                </a:lnTo>
                <a:lnTo>
                  <a:pt x="47244" y="880872"/>
                </a:lnTo>
                <a:close/>
              </a:path>
              <a:path w="108585" h="909954">
                <a:moveTo>
                  <a:pt x="68580" y="859536"/>
                </a:moveTo>
                <a:lnTo>
                  <a:pt x="65532" y="856488"/>
                </a:lnTo>
                <a:lnTo>
                  <a:pt x="65532" y="24384"/>
                </a:lnTo>
                <a:lnTo>
                  <a:pt x="42672" y="24384"/>
                </a:lnTo>
                <a:lnTo>
                  <a:pt x="42672" y="856488"/>
                </a:lnTo>
                <a:lnTo>
                  <a:pt x="39624" y="859536"/>
                </a:lnTo>
                <a:lnTo>
                  <a:pt x="54102" y="874014"/>
                </a:lnTo>
                <a:lnTo>
                  <a:pt x="68580" y="859536"/>
                </a:lnTo>
                <a:close/>
              </a:path>
              <a:path w="108585" h="909954">
                <a:moveTo>
                  <a:pt x="65532" y="24384"/>
                </a:moveTo>
                <a:lnTo>
                  <a:pt x="54102" y="12954"/>
                </a:lnTo>
                <a:lnTo>
                  <a:pt x="42672" y="24384"/>
                </a:lnTo>
                <a:lnTo>
                  <a:pt x="65532" y="24384"/>
                </a:lnTo>
                <a:close/>
              </a:path>
              <a:path w="108585" h="909954">
                <a:moveTo>
                  <a:pt x="62484" y="882396"/>
                </a:moveTo>
                <a:lnTo>
                  <a:pt x="60960" y="880872"/>
                </a:lnTo>
                <a:lnTo>
                  <a:pt x="47244" y="880872"/>
                </a:lnTo>
                <a:lnTo>
                  <a:pt x="45720" y="882396"/>
                </a:lnTo>
                <a:lnTo>
                  <a:pt x="62484" y="882396"/>
                </a:lnTo>
                <a:close/>
              </a:path>
              <a:path w="108585" h="909954">
                <a:moveTo>
                  <a:pt x="62484" y="902208"/>
                </a:moveTo>
                <a:lnTo>
                  <a:pt x="62484" y="882396"/>
                </a:lnTo>
                <a:lnTo>
                  <a:pt x="45720" y="882396"/>
                </a:lnTo>
                <a:lnTo>
                  <a:pt x="45720" y="900938"/>
                </a:lnTo>
                <a:lnTo>
                  <a:pt x="54864" y="909828"/>
                </a:lnTo>
                <a:lnTo>
                  <a:pt x="62484" y="902208"/>
                </a:lnTo>
                <a:close/>
              </a:path>
              <a:path w="108585" h="909954">
                <a:moveTo>
                  <a:pt x="60960" y="880872"/>
                </a:moveTo>
                <a:lnTo>
                  <a:pt x="54102" y="874014"/>
                </a:lnTo>
                <a:lnTo>
                  <a:pt x="47244" y="880872"/>
                </a:lnTo>
                <a:lnTo>
                  <a:pt x="60960" y="880872"/>
                </a:lnTo>
                <a:close/>
              </a:path>
              <a:path w="108585" h="909954">
                <a:moveTo>
                  <a:pt x="54102" y="12954"/>
                </a:moveTo>
                <a:lnTo>
                  <a:pt x="53340" y="12192"/>
                </a:lnTo>
                <a:lnTo>
                  <a:pt x="53340" y="13716"/>
                </a:lnTo>
                <a:lnTo>
                  <a:pt x="54102" y="12954"/>
                </a:lnTo>
                <a:close/>
              </a:path>
              <a:path w="108585" h="909954">
                <a:moveTo>
                  <a:pt x="54864" y="13716"/>
                </a:moveTo>
                <a:lnTo>
                  <a:pt x="54864" y="12192"/>
                </a:lnTo>
                <a:lnTo>
                  <a:pt x="54102" y="12954"/>
                </a:lnTo>
                <a:lnTo>
                  <a:pt x="54864" y="13716"/>
                </a:lnTo>
                <a:close/>
              </a:path>
              <a:path w="108585" h="909954">
                <a:moveTo>
                  <a:pt x="77724" y="880872"/>
                </a:moveTo>
                <a:lnTo>
                  <a:pt x="68580" y="859536"/>
                </a:lnTo>
                <a:lnTo>
                  <a:pt x="54102" y="874014"/>
                </a:lnTo>
                <a:lnTo>
                  <a:pt x="60960" y="880872"/>
                </a:lnTo>
                <a:lnTo>
                  <a:pt x="77724" y="880872"/>
                </a:lnTo>
                <a:close/>
              </a:path>
              <a:path w="108585" h="909954">
                <a:moveTo>
                  <a:pt x="77724" y="886968"/>
                </a:moveTo>
                <a:lnTo>
                  <a:pt x="77724" y="880872"/>
                </a:lnTo>
                <a:lnTo>
                  <a:pt x="60960" y="880872"/>
                </a:lnTo>
                <a:lnTo>
                  <a:pt x="62484" y="882396"/>
                </a:lnTo>
                <a:lnTo>
                  <a:pt x="62484" y="902208"/>
                </a:lnTo>
                <a:lnTo>
                  <a:pt x="77724" y="886968"/>
                </a:lnTo>
                <a:close/>
              </a:path>
              <a:path w="108585" h="909954">
                <a:moveTo>
                  <a:pt x="108204" y="856488"/>
                </a:moveTo>
                <a:lnTo>
                  <a:pt x="65532" y="856488"/>
                </a:lnTo>
                <a:lnTo>
                  <a:pt x="77724" y="868680"/>
                </a:lnTo>
                <a:lnTo>
                  <a:pt x="77724" y="886968"/>
                </a:lnTo>
                <a:lnTo>
                  <a:pt x="108204" y="856488"/>
                </a:lnTo>
                <a:close/>
              </a:path>
              <a:path w="108585" h="909954">
                <a:moveTo>
                  <a:pt x="77724" y="880872"/>
                </a:moveTo>
                <a:lnTo>
                  <a:pt x="77724" y="868680"/>
                </a:lnTo>
                <a:lnTo>
                  <a:pt x="68580" y="859536"/>
                </a:lnTo>
                <a:lnTo>
                  <a:pt x="77724" y="880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9194993" y="4745802"/>
            <a:ext cx="96819" cy="825842"/>
          </a:xfrm>
          <a:custGeom>
            <a:avLst/>
            <a:gdLst/>
            <a:ahLst/>
            <a:cxnLst/>
            <a:rect l="l" t="t" r="r" b="b"/>
            <a:pathLst>
              <a:path w="106679" h="909954">
                <a:moveTo>
                  <a:pt x="41148" y="856488"/>
                </a:moveTo>
                <a:lnTo>
                  <a:pt x="0" y="856488"/>
                </a:lnTo>
                <a:lnTo>
                  <a:pt x="28956" y="885444"/>
                </a:lnTo>
                <a:lnTo>
                  <a:pt x="28956" y="868680"/>
                </a:lnTo>
                <a:lnTo>
                  <a:pt x="41148" y="856488"/>
                </a:lnTo>
                <a:close/>
              </a:path>
              <a:path w="106679" h="909954">
                <a:moveTo>
                  <a:pt x="77724" y="856488"/>
                </a:moveTo>
                <a:lnTo>
                  <a:pt x="77724" y="0"/>
                </a:lnTo>
                <a:lnTo>
                  <a:pt x="28956" y="0"/>
                </a:lnTo>
                <a:lnTo>
                  <a:pt x="28956" y="856488"/>
                </a:lnTo>
                <a:lnTo>
                  <a:pt x="41148" y="856488"/>
                </a:lnTo>
                <a:lnTo>
                  <a:pt x="41148" y="25908"/>
                </a:lnTo>
                <a:lnTo>
                  <a:pt x="51816" y="15240"/>
                </a:lnTo>
                <a:lnTo>
                  <a:pt x="51816" y="12192"/>
                </a:lnTo>
                <a:lnTo>
                  <a:pt x="53250" y="13805"/>
                </a:lnTo>
                <a:lnTo>
                  <a:pt x="54864" y="12192"/>
                </a:lnTo>
                <a:lnTo>
                  <a:pt x="54864" y="15621"/>
                </a:lnTo>
                <a:lnTo>
                  <a:pt x="64008" y="25908"/>
                </a:lnTo>
                <a:lnTo>
                  <a:pt x="64008" y="856488"/>
                </a:lnTo>
                <a:lnTo>
                  <a:pt x="77724" y="856488"/>
                </a:lnTo>
                <a:close/>
              </a:path>
              <a:path w="106679" h="909954">
                <a:moveTo>
                  <a:pt x="77724" y="885444"/>
                </a:moveTo>
                <a:lnTo>
                  <a:pt x="77724" y="868680"/>
                </a:lnTo>
                <a:lnTo>
                  <a:pt x="64008" y="856488"/>
                </a:lnTo>
                <a:lnTo>
                  <a:pt x="64008" y="25908"/>
                </a:lnTo>
                <a:lnTo>
                  <a:pt x="41148" y="25908"/>
                </a:lnTo>
                <a:lnTo>
                  <a:pt x="41148" y="856488"/>
                </a:lnTo>
                <a:lnTo>
                  <a:pt x="28956" y="868680"/>
                </a:lnTo>
                <a:lnTo>
                  <a:pt x="28956" y="885444"/>
                </a:lnTo>
                <a:lnTo>
                  <a:pt x="30480" y="886968"/>
                </a:lnTo>
                <a:lnTo>
                  <a:pt x="30480" y="882396"/>
                </a:lnTo>
                <a:lnTo>
                  <a:pt x="39624" y="861060"/>
                </a:lnTo>
                <a:lnTo>
                  <a:pt x="53250" y="874686"/>
                </a:lnTo>
                <a:lnTo>
                  <a:pt x="53250" y="874865"/>
                </a:lnTo>
                <a:lnTo>
                  <a:pt x="67056" y="861060"/>
                </a:lnTo>
                <a:lnTo>
                  <a:pt x="76200" y="882396"/>
                </a:lnTo>
                <a:lnTo>
                  <a:pt x="76200" y="886968"/>
                </a:lnTo>
                <a:lnTo>
                  <a:pt x="77724" y="885444"/>
                </a:lnTo>
                <a:close/>
              </a:path>
              <a:path w="106679" h="909954">
                <a:moveTo>
                  <a:pt x="60960" y="882396"/>
                </a:moveTo>
                <a:lnTo>
                  <a:pt x="39624" y="861060"/>
                </a:lnTo>
                <a:lnTo>
                  <a:pt x="30480" y="882396"/>
                </a:lnTo>
                <a:lnTo>
                  <a:pt x="45720" y="882396"/>
                </a:lnTo>
                <a:lnTo>
                  <a:pt x="53250" y="874865"/>
                </a:lnTo>
                <a:lnTo>
                  <a:pt x="53250" y="882396"/>
                </a:lnTo>
                <a:lnTo>
                  <a:pt x="60960" y="882396"/>
                </a:lnTo>
                <a:close/>
              </a:path>
              <a:path w="106679" h="909954">
                <a:moveTo>
                  <a:pt x="45720" y="882396"/>
                </a:moveTo>
                <a:lnTo>
                  <a:pt x="30480" y="882396"/>
                </a:lnTo>
                <a:lnTo>
                  <a:pt x="30480" y="886968"/>
                </a:lnTo>
                <a:lnTo>
                  <a:pt x="44196" y="900684"/>
                </a:lnTo>
                <a:lnTo>
                  <a:pt x="44196" y="883920"/>
                </a:lnTo>
                <a:lnTo>
                  <a:pt x="45720" y="882396"/>
                </a:lnTo>
                <a:close/>
              </a:path>
              <a:path w="106679" h="909954">
                <a:moveTo>
                  <a:pt x="64008" y="25908"/>
                </a:moveTo>
                <a:lnTo>
                  <a:pt x="53250" y="13805"/>
                </a:lnTo>
                <a:lnTo>
                  <a:pt x="41148" y="25908"/>
                </a:lnTo>
                <a:lnTo>
                  <a:pt x="64008" y="25908"/>
                </a:lnTo>
                <a:close/>
              </a:path>
              <a:path w="106679" h="909954">
                <a:moveTo>
                  <a:pt x="62484" y="883920"/>
                </a:moveTo>
                <a:lnTo>
                  <a:pt x="60960" y="882396"/>
                </a:lnTo>
                <a:lnTo>
                  <a:pt x="45720" y="882396"/>
                </a:lnTo>
                <a:lnTo>
                  <a:pt x="44196" y="883920"/>
                </a:lnTo>
                <a:lnTo>
                  <a:pt x="62484" y="883920"/>
                </a:lnTo>
                <a:close/>
              </a:path>
              <a:path w="106679" h="909954">
                <a:moveTo>
                  <a:pt x="62484" y="900684"/>
                </a:moveTo>
                <a:lnTo>
                  <a:pt x="62484" y="883920"/>
                </a:lnTo>
                <a:lnTo>
                  <a:pt x="44196" y="883920"/>
                </a:lnTo>
                <a:lnTo>
                  <a:pt x="44196" y="900684"/>
                </a:lnTo>
                <a:lnTo>
                  <a:pt x="53250" y="909738"/>
                </a:lnTo>
                <a:lnTo>
                  <a:pt x="53250" y="909917"/>
                </a:lnTo>
                <a:lnTo>
                  <a:pt x="62484" y="900684"/>
                </a:lnTo>
                <a:close/>
              </a:path>
              <a:path w="106679" h="909954">
                <a:moveTo>
                  <a:pt x="53250" y="882396"/>
                </a:moveTo>
                <a:lnTo>
                  <a:pt x="53250" y="874865"/>
                </a:lnTo>
                <a:lnTo>
                  <a:pt x="45720" y="882396"/>
                </a:lnTo>
                <a:lnTo>
                  <a:pt x="53250" y="882396"/>
                </a:lnTo>
                <a:close/>
              </a:path>
              <a:path w="106679" h="909954">
                <a:moveTo>
                  <a:pt x="53250" y="13805"/>
                </a:moveTo>
                <a:lnTo>
                  <a:pt x="51816" y="12192"/>
                </a:lnTo>
                <a:lnTo>
                  <a:pt x="51816" y="15240"/>
                </a:lnTo>
                <a:lnTo>
                  <a:pt x="53250" y="13805"/>
                </a:lnTo>
                <a:close/>
              </a:path>
              <a:path w="106679" h="909954">
                <a:moveTo>
                  <a:pt x="54864" y="15621"/>
                </a:moveTo>
                <a:lnTo>
                  <a:pt x="54864" y="12192"/>
                </a:lnTo>
                <a:lnTo>
                  <a:pt x="53250" y="13805"/>
                </a:lnTo>
                <a:lnTo>
                  <a:pt x="54864" y="15621"/>
                </a:lnTo>
                <a:close/>
              </a:path>
              <a:path w="106679" h="909954">
                <a:moveTo>
                  <a:pt x="76200" y="882396"/>
                </a:moveTo>
                <a:lnTo>
                  <a:pt x="67056" y="861060"/>
                </a:lnTo>
                <a:lnTo>
                  <a:pt x="53250" y="874865"/>
                </a:lnTo>
                <a:lnTo>
                  <a:pt x="53250" y="874686"/>
                </a:lnTo>
                <a:lnTo>
                  <a:pt x="60960" y="882396"/>
                </a:lnTo>
                <a:lnTo>
                  <a:pt x="76200" y="882396"/>
                </a:lnTo>
                <a:close/>
              </a:path>
              <a:path w="106679" h="909954">
                <a:moveTo>
                  <a:pt x="76200" y="886968"/>
                </a:moveTo>
                <a:lnTo>
                  <a:pt x="76200" y="882396"/>
                </a:lnTo>
                <a:lnTo>
                  <a:pt x="60960" y="882396"/>
                </a:lnTo>
                <a:lnTo>
                  <a:pt x="62484" y="883920"/>
                </a:lnTo>
                <a:lnTo>
                  <a:pt x="62484" y="900684"/>
                </a:lnTo>
                <a:lnTo>
                  <a:pt x="76200" y="886968"/>
                </a:lnTo>
                <a:close/>
              </a:path>
              <a:path w="106679" h="909954">
                <a:moveTo>
                  <a:pt x="106680" y="856488"/>
                </a:moveTo>
                <a:lnTo>
                  <a:pt x="64008" y="856488"/>
                </a:lnTo>
                <a:lnTo>
                  <a:pt x="77724" y="868680"/>
                </a:lnTo>
                <a:lnTo>
                  <a:pt x="77724" y="885444"/>
                </a:lnTo>
                <a:lnTo>
                  <a:pt x="106680" y="856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/>
          <p:nvPr/>
        </p:nvSpPr>
        <p:spPr>
          <a:xfrm>
            <a:off x="3858567" y="4244728"/>
            <a:ext cx="6142809" cy="491096"/>
          </a:xfrm>
          <a:prstGeom prst="rect">
            <a:avLst/>
          </a:prstGeom>
          <a:solidFill>
            <a:srgbClr val="6996AE"/>
          </a:solidFill>
        </p:spPr>
        <p:txBody>
          <a:bodyPr vert="horz" wrap="square" lIns="0" tIns="99124" rIns="0" bIns="0" rtlCol="0">
            <a:spAutoFit/>
          </a:bodyPr>
          <a:lstStyle/>
          <a:p>
            <a:pPr algn="ctr">
              <a:spcBef>
                <a:spcPts val="781"/>
              </a:spcBef>
            </a:pP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541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r>
              <a:rPr sz="254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18" dirty="0">
                <a:solidFill>
                  <a:srgbClr val="FFFFFF"/>
                </a:solidFill>
                <a:latin typeface="Calibri"/>
                <a:cs typeface="Calibri"/>
              </a:rPr>
              <a:t>doit</a:t>
            </a:r>
            <a:endParaRPr sz="254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1303" y="791351"/>
            <a:ext cx="6756571" cy="807614"/>
          </a:xfrm>
          <a:prstGeom prst="rect">
            <a:avLst/>
          </a:prstGeom>
          <a:solidFill>
            <a:srgbClr val="5D7299"/>
          </a:solidFill>
        </p:spPr>
        <p:txBody>
          <a:bodyPr vert="horz" wrap="square" lIns="0" tIns="25357" rIns="0" bIns="0" rtlCol="0">
            <a:spAutoFit/>
          </a:bodyPr>
          <a:lstStyle/>
          <a:p>
            <a:pPr marL="576" algn="ctr">
              <a:spcBef>
                <a:spcPts val="200"/>
              </a:spcBef>
            </a:pP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541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 err="1">
                <a:solidFill>
                  <a:srgbClr val="FFFFFF"/>
                </a:solidFill>
                <a:latin typeface="Calibri"/>
                <a:cs typeface="Calibri"/>
              </a:rPr>
              <a:t>demande</a:t>
            </a:r>
            <a:r>
              <a:rPr sz="2541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18" dirty="0" err="1" smtClean="0">
                <a:solidFill>
                  <a:srgbClr val="FFFFFF"/>
                </a:solidFill>
                <a:latin typeface="Calibri"/>
                <a:cs typeface="Calibri"/>
              </a:rPr>
              <a:t>d’A</a:t>
            </a:r>
            <a:r>
              <a:rPr lang="fr-FR" sz="2541" spc="-18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41" spc="-18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541" dirty="0">
              <a:latin typeface="Calibri"/>
              <a:cs typeface="Calibri"/>
            </a:endParaRPr>
          </a:p>
          <a:p>
            <a:pPr marL="1153" algn="ctr"/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sz="2541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être</a:t>
            </a:r>
            <a:r>
              <a:rPr sz="2541" spc="-13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refusée</a:t>
            </a:r>
            <a:r>
              <a:rPr sz="2541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2541" spc="-1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27" dirty="0">
                <a:solidFill>
                  <a:srgbClr val="FFFFFF"/>
                </a:solidFill>
                <a:latin typeface="Calibri"/>
                <a:cs typeface="Calibri"/>
              </a:rPr>
              <a:t>l’autorité</a:t>
            </a:r>
            <a:r>
              <a:rPr sz="2541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territoriale</a:t>
            </a:r>
            <a:endParaRPr sz="2541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1761" y="2337846"/>
            <a:ext cx="1646496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Dans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ce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cas,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le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refus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doit</a:t>
            </a:r>
            <a:r>
              <a:rPr sz="2178" spc="-95" dirty="0">
                <a:latin typeface="Times New Roman"/>
                <a:cs typeface="Times New Roman"/>
              </a:rPr>
              <a:t> </a:t>
            </a:r>
            <a:r>
              <a:rPr sz="2178" b="1" spc="-18" dirty="0">
                <a:latin typeface="Calibri"/>
                <a:cs typeface="Calibri"/>
              </a:rPr>
              <a:t>être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b="1" spc="-9" dirty="0">
                <a:latin typeface="Calibri"/>
                <a:cs typeface="Calibri"/>
              </a:rPr>
              <a:t>motivé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2069" y="2087483"/>
            <a:ext cx="3895805" cy="16874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576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Au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regard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178" u="heavy" spc="-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considérations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fondées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seulement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sur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des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raisons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objectives</a:t>
            </a:r>
            <a:r>
              <a:rPr sz="2178" u="heavy" spc="-82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2178" u="heavy" spc="-8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propres</a:t>
            </a:r>
            <a:r>
              <a:rPr sz="2178" u="heavy" spc="-9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à</a:t>
            </a:r>
            <a:r>
              <a:rPr sz="2178" spc="-7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chaque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situation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tenant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à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178" u="heavy" spc="-8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continuité</a:t>
            </a:r>
            <a:r>
              <a:rPr sz="2178" u="heavy" spc="-9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fonctionnement</a:t>
            </a:r>
            <a:r>
              <a:rPr sz="2178" u="heavy" spc="-9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</a:t>
            </a:r>
            <a:r>
              <a:rPr sz="2178" u="heavy" spc="-6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21708" y="5594745"/>
            <a:ext cx="1823420" cy="676579"/>
            <a:chOff x="2069470" y="6164580"/>
            <a:chExt cx="2009139" cy="745490"/>
          </a:xfrm>
        </p:grpSpPr>
        <p:sp>
          <p:nvSpPr>
            <p:cNvPr id="28" name="object 28"/>
            <p:cNvSpPr/>
            <p:nvPr/>
          </p:nvSpPr>
          <p:spPr>
            <a:xfrm>
              <a:off x="2081662" y="6176771"/>
              <a:ext cx="1984375" cy="721360"/>
            </a:xfrm>
            <a:custGeom>
              <a:avLst/>
              <a:gdLst/>
              <a:ahLst/>
              <a:cxnLst/>
              <a:rect l="l" t="t" r="r" b="b"/>
              <a:pathLst>
                <a:path w="1984375" h="721359">
                  <a:moveTo>
                    <a:pt x="1984247" y="720851"/>
                  </a:moveTo>
                  <a:lnTo>
                    <a:pt x="1984247" y="0"/>
                  </a:lnTo>
                  <a:lnTo>
                    <a:pt x="0" y="0"/>
                  </a:lnTo>
                  <a:lnTo>
                    <a:pt x="0" y="720851"/>
                  </a:lnTo>
                  <a:lnTo>
                    <a:pt x="1984247" y="720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2069470" y="6164580"/>
              <a:ext cx="2009139" cy="745490"/>
            </a:xfrm>
            <a:custGeom>
              <a:avLst/>
              <a:gdLst/>
              <a:ahLst/>
              <a:cxnLst/>
              <a:rect l="l" t="t" r="r" b="b"/>
              <a:pathLst>
                <a:path w="2009139" h="745490">
                  <a:moveTo>
                    <a:pt x="2008632" y="739140"/>
                  </a:moveTo>
                  <a:lnTo>
                    <a:pt x="2008632" y="6096"/>
                  </a:lnTo>
                  <a:lnTo>
                    <a:pt x="200253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739140"/>
                  </a:lnTo>
                  <a:lnTo>
                    <a:pt x="6096" y="745236"/>
                  </a:lnTo>
                  <a:lnTo>
                    <a:pt x="12192" y="745236"/>
                  </a:ln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lnTo>
                    <a:pt x="1982724" y="25908"/>
                  </a:lnTo>
                  <a:lnTo>
                    <a:pt x="1982724" y="12192"/>
                  </a:lnTo>
                  <a:lnTo>
                    <a:pt x="1996440" y="25908"/>
                  </a:lnTo>
                  <a:lnTo>
                    <a:pt x="1996440" y="745236"/>
                  </a:lnTo>
                  <a:lnTo>
                    <a:pt x="2002536" y="745236"/>
                  </a:lnTo>
                  <a:lnTo>
                    <a:pt x="2008632" y="739140"/>
                  </a:lnTo>
                  <a:close/>
                </a:path>
                <a:path w="2009139" h="745490">
                  <a:moveTo>
                    <a:pt x="25908" y="25908"/>
                  </a:move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2009139" h="745490">
                  <a:moveTo>
                    <a:pt x="25908" y="719328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719328"/>
                  </a:lnTo>
                  <a:lnTo>
                    <a:pt x="25908" y="719328"/>
                  </a:lnTo>
                  <a:close/>
                </a:path>
                <a:path w="2009139" h="745490">
                  <a:moveTo>
                    <a:pt x="1996440" y="719328"/>
                  </a:moveTo>
                  <a:lnTo>
                    <a:pt x="12192" y="719328"/>
                  </a:lnTo>
                  <a:lnTo>
                    <a:pt x="25908" y="733044"/>
                  </a:lnTo>
                  <a:lnTo>
                    <a:pt x="25908" y="745236"/>
                  </a:lnTo>
                  <a:lnTo>
                    <a:pt x="1982724" y="745236"/>
                  </a:lnTo>
                  <a:lnTo>
                    <a:pt x="1982724" y="733044"/>
                  </a:lnTo>
                  <a:lnTo>
                    <a:pt x="1996440" y="719328"/>
                  </a:lnTo>
                  <a:close/>
                </a:path>
                <a:path w="2009139" h="745490">
                  <a:moveTo>
                    <a:pt x="25908" y="745236"/>
                  </a:moveTo>
                  <a:lnTo>
                    <a:pt x="25908" y="733044"/>
                  </a:lnTo>
                  <a:lnTo>
                    <a:pt x="12192" y="719328"/>
                  </a:lnTo>
                  <a:lnTo>
                    <a:pt x="12192" y="745236"/>
                  </a:lnTo>
                  <a:lnTo>
                    <a:pt x="25908" y="745236"/>
                  </a:lnTo>
                  <a:close/>
                </a:path>
                <a:path w="2009139" h="745490">
                  <a:moveTo>
                    <a:pt x="1996440" y="25908"/>
                  </a:moveTo>
                  <a:lnTo>
                    <a:pt x="1982724" y="12192"/>
                  </a:lnTo>
                  <a:lnTo>
                    <a:pt x="1982724" y="25908"/>
                  </a:lnTo>
                  <a:lnTo>
                    <a:pt x="1996440" y="25908"/>
                  </a:lnTo>
                  <a:close/>
                </a:path>
                <a:path w="2009139" h="745490">
                  <a:moveTo>
                    <a:pt x="1996440" y="719328"/>
                  </a:moveTo>
                  <a:lnTo>
                    <a:pt x="1996440" y="25908"/>
                  </a:lnTo>
                  <a:lnTo>
                    <a:pt x="1982724" y="25908"/>
                  </a:lnTo>
                  <a:lnTo>
                    <a:pt x="1982724" y="719328"/>
                  </a:lnTo>
                  <a:lnTo>
                    <a:pt x="1996440" y="719328"/>
                  </a:lnTo>
                  <a:close/>
                </a:path>
                <a:path w="2009139" h="745490">
                  <a:moveTo>
                    <a:pt x="1996440" y="745236"/>
                  </a:moveTo>
                  <a:lnTo>
                    <a:pt x="1996440" y="719328"/>
                  </a:lnTo>
                  <a:lnTo>
                    <a:pt x="1982724" y="733044"/>
                  </a:lnTo>
                  <a:lnTo>
                    <a:pt x="1982724" y="745236"/>
                  </a:lnTo>
                  <a:lnTo>
                    <a:pt x="1996440" y="745236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38956" y="5798984"/>
            <a:ext cx="990088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Être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écrite</a:t>
            </a:r>
            <a:endParaRPr sz="1815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69698" y="5606167"/>
            <a:ext cx="5041494" cy="676579"/>
            <a:chOff x="4094866" y="6160008"/>
            <a:chExt cx="5554980" cy="745490"/>
          </a:xfrm>
        </p:grpSpPr>
        <p:sp>
          <p:nvSpPr>
            <p:cNvPr id="32" name="object 32"/>
            <p:cNvSpPr/>
            <p:nvPr/>
          </p:nvSpPr>
          <p:spPr>
            <a:xfrm>
              <a:off x="4108582" y="6173723"/>
              <a:ext cx="5529580" cy="719455"/>
            </a:xfrm>
            <a:custGeom>
              <a:avLst/>
              <a:gdLst/>
              <a:ahLst/>
              <a:cxnLst/>
              <a:rect l="l" t="t" r="r" b="b"/>
              <a:pathLst>
                <a:path w="5529580" h="719454">
                  <a:moveTo>
                    <a:pt x="5529071" y="719327"/>
                  </a:moveTo>
                  <a:lnTo>
                    <a:pt x="5529071" y="0"/>
                  </a:lnTo>
                  <a:lnTo>
                    <a:pt x="0" y="0"/>
                  </a:lnTo>
                  <a:lnTo>
                    <a:pt x="0" y="719327"/>
                  </a:lnTo>
                  <a:lnTo>
                    <a:pt x="5529071" y="719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3" name="object 33"/>
            <p:cNvSpPr/>
            <p:nvPr/>
          </p:nvSpPr>
          <p:spPr>
            <a:xfrm>
              <a:off x="4094866" y="6160008"/>
              <a:ext cx="5554980" cy="745490"/>
            </a:xfrm>
            <a:custGeom>
              <a:avLst/>
              <a:gdLst/>
              <a:ahLst/>
              <a:cxnLst/>
              <a:rect l="l" t="t" r="r" b="b"/>
              <a:pathLst>
                <a:path w="5554980" h="745490">
                  <a:moveTo>
                    <a:pt x="5554980" y="740664"/>
                  </a:moveTo>
                  <a:lnTo>
                    <a:pt x="5554980" y="6096"/>
                  </a:lnTo>
                  <a:lnTo>
                    <a:pt x="5550408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740664"/>
                  </a:lnTo>
                  <a:lnTo>
                    <a:pt x="6096" y="745236"/>
                  </a:lnTo>
                  <a:lnTo>
                    <a:pt x="13716" y="745236"/>
                  </a:lnTo>
                  <a:lnTo>
                    <a:pt x="13716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5530596" y="25908"/>
                  </a:lnTo>
                  <a:lnTo>
                    <a:pt x="5530596" y="13716"/>
                  </a:lnTo>
                  <a:lnTo>
                    <a:pt x="5542788" y="25908"/>
                  </a:lnTo>
                  <a:lnTo>
                    <a:pt x="5542788" y="745236"/>
                  </a:lnTo>
                  <a:lnTo>
                    <a:pt x="5550408" y="745236"/>
                  </a:lnTo>
                  <a:lnTo>
                    <a:pt x="5554980" y="740664"/>
                  </a:lnTo>
                  <a:close/>
                </a:path>
                <a:path w="5554980" h="745490">
                  <a:moveTo>
                    <a:pt x="25908" y="25908"/>
                  </a:moveTo>
                  <a:lnTo>
                    <a:pt x="25908" y="13716"/>
                  </a:lnTo>
                  <a:lnTo>
                    <a:pt x="13716" y="25908"/>
                  </a:lnTo>
                  <a:lnTo>
                    <a:pt x="25908" y="25908"/>
                  </a:lnTo>
                  <a:close/>
                </a:path>
                <a:path w="5554980" h="745490">
                  <a:moveTo>
                    <a:pt x="25908" y="720852"/>
                  </a:moveTo>
                  <a:lnTo>
                    <a:pt x="25908" y="25908"/>
                  </a:lnTo>
                  <a:lnTo>
                    <a:pt x="13716" y="25908"/>
                  </a:lnTo>
                  <a:lnTo>
                    <a:pt x="13716" y="720852"/>
                  </a:lnTo>
                  <a:lnTo>
                    <a:pt x="25908" y="720852"/>
                  </a:lnTo>
                  <a:close/>
                </a:path>
                <a:path w="5554980" h="745490">
                  <a:moveTo>
                    <a:pt x="5542788" y="720852"/>
                  </a:moveTo>
                  <a:lnTo>
                    <a:pt x="13716" y="720852"/>
                  </a:lnTo>
                  <a:lnTo>
                    <a:pt x="25908" y="733044"/>
                  </a:lnTo>
                  <a:lnTo>
                    <a:pt x="25908" y="745236"/>
                  </a:lnTo>
                  <a:lnTo>
                    <a:pt x="5530596" y="745236"/>
                  </a:lnTo>
                  <a:lnTo>
                    <a:pt x="5530596" y="733044"/>
                  </a:lnTo>
                  <a:lnTo>
                    <a:pt x="5542788" y="720852"/>
                  </a:lnTo>
                  <a:close/>
                </a:path>
                <a:path w="5554980" h="745490">
                  <a:moveTo>
                    <a:pt x="25908" y="745236"/>
                  </a:moveTo>
                  <a:lnTo>
                    <a:pt x="25908" y="733044"/>
                  </a:lnTo>
                  <a:lnTo>
                    <a:pt x="13716" y="720852"/>
                  </a:lnTo>
                  <a:lnTo>
                    <a:pt x="13716" y="745236"/>
                  </a:lnTo>
                  <a:lnTo>
                    <a:pt x="25908" y="745236"/>
                  </a:lnTo>
                  <a:close/>
                </a:path>
                <a:path w="5554980" h="745490">
                  <a:moveTo>
                    <a:pt x="5542788" y="25908"/>
                  </a:moveTo>
                  <a:lnTo>
                    <a:pt x="5530596" y="13716"/>
                  </a:lnTo>
                  <a:lnTo>
                    <a:pt x="5530596" y="25908"/>
                  </a:lnTo>
                  <a:lnTo>
                    <a:pt x="5542788" y="25908"/>
                  </a:lnTo>
                  <a:close/>
                </a:path>
                <a:path w="5554980" h="745490">
                  <a:moveTo>
                    <a:pt x="5542788" y="720852"/>
                  </a:moveTo>
                  <a:lnTo>
                    <a:pt x="5542788" y="25908"/>
                  </a:lnTo>
                  <a:lnTo>
                    <a:pt x="5530596" y="25908"/>
                  </a:lnTo>
                  <a:lnTo>
                    <a:pt x="5530596" y="720852"/>
                  </a:lnTo>
                  <a:lnTo>
                    <a:pt x="5542788" y="720852"/>
                  </a:lnTo>
                  <a:close/>
                </a:path>
                <a:path w="5554980" h="745490">
                  <a:moveTo>
                    <a:pt x="5542788" y="745236"/>
                  </a:moveTo>
                  <a:lnTo>
                    <a:pt x="5542788" y="720852"/>
                  </a:lnTo>
                  <a:lnTo>
                    <a:pt x="5530596" y="733044"/>
                  </a:lnTo>
                  <a:lnTo>
                    <a:pt x="5530596" y="745236"/>
                  </a:lnTo>
                  <a:lnTo>
                    <a:pt x="5542788" y="745236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188693" y="5647907"/>
            <a:ext cx="4822499" cy="57025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56184" marR="4611" indent="-145234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Comporter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un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énoncé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considérations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droit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et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fait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qui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constitue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le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fondement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décision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797993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16</a:t>
            </a:r>
            <a:endParaRPr lang="fr-FR" dirty="0"/>
          </a:p>
        </p:txBody>
      </p:sp>
      <p:sp>
        <p:nvSpPr>
          <p:cNvPr id="41" name="Ellipse 40"/>
          <p:cNvSpPr/>
          <p:nvPr/>
        </p:nvSpPr>
        <p:spPr>
          <a:xfrm>
            <a:off x="2314648" y="1148944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22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4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7696" y="4957124"/>
            <a:ext cx="1401568" cy="656985"/>
          </a:xfrm>
          <a:custGeom>
            <a:avLst/>
            <a:gdLst/>
            <a:ahLst/>
            <a:cxnLst/>
            <a:rect l="l" t="t" r="r" b="b"/>
            <a:pathLst>
              <a:path w="1544320" h="723900">
                <a:moveTo>
                  <a:pt x="1193292" y="182880"/>
                </a:moveTo>
                <a:lnTo>
                  <a:pt x="0" y="182880"/>
                </a:lnTo>
                <a:lnTo>
                  <a:pt x="0" y="539496"/>
                </a:lnTo>
                <a:lnTo>
                  <a:pt x="13716" y="539496"/>
                </a:lnTo>
                <a:lnTo>
                  <a:pt x="13716" y="208788"/>
                </a:lnTo>
                <a:lnTo>
                  <a:pt x="25908" y="196596"/>
                </a:lnTo>
                <a:lnTo>
                  <a:pt x="25908" y="208788"/>
                </a:lnTo>
                <a:lnTo>
                  <a:pt x="1181100" y="208788"/>
                </a:lnTo>
                <a:lnTo>
                  <a:pt x="1181100" y="196596"/>
                </a:lnTo>
                <a:lnTo>
                  <a:pt x="1193292" y="182880"/>
                </a:lnTo>
                <a:close/>
              </a:path>
              <a:path w="1544320" h="723900">
                <a:moveTo>
                  <a:pt x="25908" y="208788"/>
                </a:moveTo>
                <a:lnTo>
                  <a:pt x="25908" y="196596"/>
                </a:lnTo>
                <a:lnTo>
                  <a:pt x="13716" y="208788"/>
                </a:lnTo>
                <a:lnTo>
                  <a:pt x="25908" y="208788"/>
                </a:lnTo>
                <a:close/>
              </a:path>
              <a:path w="1544320" h="723900">
                <a:moveTo>
                  <a:pt x="25908" y="515112"/>
                </a:moveTo>
                <a:lnTo>
                  <a:pt x="25908" y="208788"/>
                </a:lnTo>
                <a:lnTo>
                  <a:pt x="13716" y="208788"/>
                </a:lnTo>
                <a:lnTo>
                  <a:pt x="13716" y="515112"/>
                </a:lnTo>
                <a:lnTo>
                  <a:pt x="25908" y="515112"/>
                </a:lnTo>
                <a:close/>
              </a:path>
              <a:path w="1544320" h="723900">
                <a:moveTo>
                  <a:pt x="1207008" y="662841"/>
                </a:moveTo>
                <a:lnTo>
                  <a:pt x="1207008" y="515112"/>
                </a:lnTo>
                <a:lnTo>
                  <a:pt x="13716" y="515112"/>
                </a:lnTo>
                <a:lnTo>
                  <a:pt x="25908" y="527304"/>
                </a:lnTo>
                <a:lnTo>
                  <a:pt x="25908" y="539496"/>
                </a:lnTo>
                <a:lnTo>
                  <a:pt x="1181100" y="539496"/>
                </a:lnTo>
                <a:lnTo>
                  <a:pt x="1181100" y="527304"/>
                </a:lnTo>
                <a:lnTo>
                  <a:pt x="1193292" y="539496"/>
                </a:lnTo>
                <a:lnTo>
                  <a:pt x="1193292" y="676620"/>
                </a:lnTo>
                <a:lnTo>
                  <a:pt x="1207008" y="662841"/>
                </a:lnTo>
                <a:close/>
              </a:path>
              <a:path w="1544320" h="723900">
                <a:moveTo>
                  <a:pt x="25908" y="539496"/>
                </a:moveTo>
                <a:lnTo>
                  <a:pt x="25908" y="527304"/>
                </a:lnTo>
                <a:lnTo>
                  <a:pt x="13716" y="515112"/>
                </a:lnTo>
                <a:lnTo>
                  <a:pt x="13716" y="539496"/>
                </a:lnTo>
                <a:lnTo>
                  <a:pt x="25908" y="539496"/>
                </a:lnTo>
                <a:close/>
              </a:path>
              <a:path w="1544320" h="723900">
                <a:moveTo>
                  <a:pt x="1543812" y="361188"/>
                </a:moveTo>
                <a:lnTo>
                  <a:pt x="1181100" y="0"/>
                </a:lnTo>
                <a:lnTo>
                  <a:pt x="1181100" y="182880"/>
                </a:lnTo>
                <a:lnTo>
                  <a:pt x="1185672" y="182880"/>
                </a:lnTo>
                <a:lnTo>
                  <a:pt x="1185672" y="39624"/>
                </a:lnTo>
                <a:lnTo>
                  <a:pt x="1207008" y="30480"/>
                </a:lnTo>
                <a:lnTo>
                  <a:pt x="1207008" y="60960"/>
                </a:lnTo>
                <a:lnTo>
                  <a:pt x="1507257" y="361209"/>
                </a:lnTo>
                <a:lnTo>
                  <a:pt x="1516380" y="352044"/>
                </a:lnTo>
                <a:lnTo>
                  <a:pt x="1516380" y="388620"/>
                </a:lnTo>
                <a:lnTo>
                  <a:pt x="1543812" y="361188"/>
                </a:lnTo>
                <a:close/>
              </a:path>
              <a:path w="1544320" h="723900">
                <a:moveTo>
                  <a:pt x="1193292" y="208788"/>
                </a:moveTo>
                <a:lnTo>
                  <a:pt x="1193292" y="182880"/>
                </a:lnTo>
                <a:lnTo>
                  <a:pt x="1181100" y="196596"/>
                </a:lnTo>
                <a:lnTo>
                  <a:pt x="1181100" y="208788"/>
                </a:lnTo>
                <a:lnTo>
                  <a:pt x="1193292" y="208788"/>
                </a:lnTo>
                <a:close/>
              </a:path>
              <a:path w="1544320" h="723900">
                <a:moveTo>
                  <a:pt x="1193292" y="539496"/>
                </a:moveTo>
                <a:lnTo>
                  <a:pt x="1181100" y="527304"/>
                </a:lnTo>
                <a:lnTo>
                  <a:pt x="1181100" y="539496"/>
                </a:lnTo>
                <a:lnTo>
                  <a:pt x="1193292" y="539496"/>
                </a:lnTo>
                <a:close/>
              </a:path>
              <a:path w="1544320" h="723900">
                <a:moveTo>
                  <a:pt x="1193292" y="676620"/>
                </a:moveTo>
                <a:lnTo>
                  <a:pt x="1193292" y="539496"/>
                </a:lnTo>
                <a:lnTo>
                  <a:pt x="1181100" y="539496"/>
                </a:lnTo>
                <a:lnTo>
                  <a:pt x="1181100" y="723900"/>
                </a:lnTo>
                <a:lnTo>
                  <a:pt x="1185672" y="719328"/>
                </a:lnTo>
                <a:lnTo>
                  <a:pt x="1185672" y="684276"/>
                </a:lnTo>
                <a:lnTo>
                  <a:pt x="1193292" y="676620"/>
                </a:lnTo>
                <a:close/>
              </a:path>
              <a:path w="1544320" h="723900">
                <a:moveTo>
                  <a:pt x="1207008" y="60960"/>
                </a:moveTo>
                <a:lnTo>
                  <a:pt x="1207008" y="30480"/>
                </a:lnTo>
                <a:lnTo>
                  <a:pt x="1185672" y="39624"/>
                </a:lnTo>
                <a:lnTo>
                  <a:pt x="1207008" y="60960"/>
                </a:lnTo>
                <a:close/>
              </a:path>
              <a:path w="1544320" h="723900">
                <a:moveTo>
                  <a:pt x="1207008" y="208788"/>
                </a:moveTo>
                <a:lnTo>
                  <a:pt x="1207008" y="60960"/>
                </a:lnTo>
                <a:lnTo>
                  <a:pt x="1185672" y="39624"/>
                </a:lnTo>
                <a:lnTo>
                  <a:pt x="1185672" y="182880"/>
                </a:lnTo>
                <a:lnTo>
                  <a:pt x="1193292" y="182880"/>
                </a:lnTo>
                <a:lnTo>
                  <a:pt x="1193292" y="208788"/>
                </a:lnTo>
                <a:lnTo>
                  <a:pt x="1207008" y="208788"/>
                </a:lnTo>
                <a:close/>
              </a:path>
              <a:path w="1544320" h="723900">
                <a:moveTo>
                  <a:pt x="1516380" y="388620"/>
                </a:moveTo>
                <a:lnTo>
                  <a:pt x="1516380" y="370332"/>
                </a:lnTo>
                <a:lnTo>
                  <a:pt x="1507257" y="361209"/>
                </a:lnTo>
                <a:lnTo>
                  <a:pt x="1185672" y="684276"/>
                </a:lnTo>
                <a:lnTo>
                  <a:pt x="1207008" y="693420"/>
                </a:lnTo>
                <a:lnTo>
                  <a:pt x="1207008" y="697992"/>
                </a:lnTo>
                <a:lnTo>
                  <a:pt x="1516380" y="388620"/>
                </a:lnTo>
                <a:close/>
              </a:path>
              <a:path w="1544320" h="723900">
                <a:moveTo>
                  <a:pt x="1207008" y="697992"/>
                </a:moveTo>
                <a:lnTo>
                  <a:pt x="1207008" y="693420"/>
                </a:lnTo>
                <a:lnTo>
                  <a:pt x="1185672" y="684276"/>
                </a:lnTo>
                <a:lnTo>
                  <a:pt x="1185672" y="719328"/>
                </a:lnTo>
                <a:lnTo>
                  <a:pt x="1207008" y="697992"/>
                </a:lnTo>
                <a:close/>
              </a:path>
              <a:path w="1544320" h="723900">
                <a:moveTo>
                  <a:pt x="1516380" y="370332"/>
                </a:moveTo>
                <a:lnTo>
                  <a:pt x="1516380" y="352044"/>
                </a:lnTo>
                <a:lnTo>
                  <a:pt x="1507257" y="361209"/>
                </a:lnTo>
                <a:lnTo>
                  <a:pt x="1516380" y="370332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3174956" y="1811817"/>
            <a:ext cx="2599124" cy="1955971"/>
          </a:xfrm>
          <a:custGeom>
            <a:avLst/>
            <a:gdLst/>
            <a:ahLst/>
            <a:cxnLst/>
            <a:rect l="l" t="t" r="r" b="b"/>
            <a:pathLst>
              <a:path w="2863850" h="2155190">
                <a:moveTo>
                  <a:pt x="2863596" y="1022616"/>
                </a:moveTo>
                <a:lnTo>
                  <a:pt x="2827045" y="986066"/>
                </a:lnTo>
                <a:lnTo>
                  <a:pt x="2827045" y="1022591"/>
                </a:lnTo>
                <a:lnTo>
                  <a:pt x="2526792" y="1322844"/>
                </a:lnTo>
                <a:lnTo>
                  <a:pt x="2526792" y="1175016"/>
                </a:lnTo>
                <a:lnTo>
                  <a:pt x="2089404" y="1175016"/>
                </a:lnTo>
                <a:lnTo>
                  <a:pt x="2089404" y="870216"/>
                </a:lnTo>
                <a:lnTo>
                  <a:pt x="2500884" y="870216"/>
                </a:lnTo>
                <a:lnTo>
                  <a:pt x="2513076" y="870216"/>
                </a:lnTo>
                <a:lnTo>
                  <a:pt x="2526792" y="870216"/>
                </a:lnTo>
                <a:lnTo>
                  <a:pt x="2526792" y="720953"/>
                </a:lnTo>
                <a:lnTo>
                  <a:pt x="2827045" y="1022591"/>
                </a:lnTo>
                <a:lnTo>
                  <a:pt x="2827045" y="986066"/>
                </a:lnTo>
                <a:lnTo>
                  <a:pt x="2500884" y="659904"/>
                </a:lnTo>
                <a:lnTo>
                  <a:pt x="2500884" y="844308"/>
                </a:lnTo>
                <a:lnTo>
                  <a:pt x="2089404" y="844308"/>
                </a:lnTo>
                <a:lnTo>
                  <a:pt x="2089404" y="0"/>
                </a:lnTo>
                <a:lnTo>
                  <a:pt x="0" y="0"/>
                </a:lnTo>
                <a:lnTo>
                  <a:pt x="0" y="2154936"/>
                </a:lnTo>
                <a:lnTo>
                  <a:pt x="2089404" y="2154936"/>
                </a:lnTo>
                <a:lnTo>
                  <a:pt x="2089404" y="1200924"/>
                </a:lnTo>
                <a:lnTo>
                  <a:pt x="2500884" y="1200924"/>
                </a:lnTo>
                <a:lnTo>
                  <a:pt x="2500884" y="1383804"/>
                </a:lnTo>
                <a:lnTo>
                  <a:pt x="2505456" y="1379245"/>
                </a:lnTo>
                <a:lnTo>
                  <a:pt x="2526792" y="1357998"/>
                </a:lnTo>
                <a:lnTo>
                  <a:pt x="2836164" y="1049921"/>
                </a:lnTo>
                <a:lnTo>
                  <a:pt x="2863596" y="102261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3219909" y="1865837"/>
            <a:ext cx="1896612" cy="1198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41" dirty="0">
              <a:latin typeface="Times New Roman"/>
              <a:cs typeface="Times New Roman"/>
            </a:endParaRPr>
          </a:p>
          <a:p>
            <a:pPr>
              <a:spcBef>
                <a:spcPts val="163"/>
              </a:spcBef>
            </a:pPr>
            <a:endParaRPr sz="2541" dirty="0">
              <a:latin typeface="Times New Roman"/>
              <a:cs typeface="Times New Roman"/>
            </a:endParaRPr>
          </a:p>
          <a:p>
            <a:pPr marL="360780"/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541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cumul</a:t>
            </a:r>
            <a:endParaRPr sz="2541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19909" y="4385158"/>
            <a:ext cx="1896612" cy="1955971"/>
          </a:xfrm>
          <a:custGeom>
            <a:avLst/>
            <a:gdLst/>
            <a:ahLst/>
            <a:cxnLst/>
            <a:rect l="l" t="t" r="r" b="b"/>
            <a:pathLst>
              <a:path w="2089785" h="2155190">
                <a:moveTo>
                  <a:pt x="2089403" y="2154935"/>
                </a:moveTo>
                <a:lnTo>
                  <a:pt x="2089403" y="0"/>
                </a:lnTo>
                <a:lnTo>
                  <a:pt x="0" y="0"/>
                </a:lnTo>
                <a:lnTo>
                  <a:pt x="0" y="2154935"/>
                </a:lnTo>
                <a:lnTo>
                  <a:pt x="2089403" y="215493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3219909" y="4348548"/>
            <a:ext cx="1896612" cy="119866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541" dirty="0">
              <a:latin typeface="Times New Roman"/>
              <a:cs typeface="Times New Roman"/>
            </a:endParaRPr>
          </a:p>
          <a:p>
            <a:pPr>
              <a:spcBef>
                <a:spcPts val="172"/>
              </a:spcBef>
            </a:pPr>
            <a:endParaRPr sz="2541" dirty="0">
              <a:latin typeface="Times New Roman"/>
              <a:cs typeface="Times New Roman"/>
            </a:endParaRPr>
          </a:p>
          <a:p>
            <a:pPr marL="226495"/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541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contenu</a:t>
            </a:r>
            <a:endParaRPr sz="254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20282" y="2197767"/>
            <a:ext cx="3677386" cy="1184070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algn="ctr">
              <a:spcBef>
                <a:spcPts val="86"/>
              </a:spcBef>
            </a:pPr>
            <a:r>
              <a:rPr sz="2541" dirty="0">
                <a:latin typeface="Calibri"/>
                <a:cs typeface="Calibri"/>
              </a:rPr>
              <a:t>Les</a:t>
            </a:r>
            <a:r>
              <a:rPr sz="2541" spc="-109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AA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spc="-9" dirty="0">
                <a:latin typeface="Calibri"/>
                <a:cs typeface="Calibri"/>
              </a:rPr>
              <a:t>octroyées</a:t>
            </a:r>
            <a:r>
              <a:rPr sz="2541" spc="-95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au</a:t>
            </a:r>
            <a:r>
              <a:rPr sz="2541" spc="-103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titre</a:t>
            </a:r>
            <a:r>
              <a:rPr sz="2541" spc="-95" dirty="0">
                <a:latin typeface="Times New Roman"/>
                <a:cs typeface="Times New Roman"/>
              </a:rPr>
              <a:t> </a:t>
            </a:r>
            <a:r>
              <a:rPr sz="2541" spc="-23" dirty="0">
                <a:latin typeface="Calibri"/>
                <a:cs typeface="Calibri"/>
              </a:rPr>
              <a:t>de</a:t>
            </a:r>
            <a:r>
              <a:rPr sz="2541" spc="-23" dirty="0">
                <a:latin typeface="Times New Roman"/>
                <a:cs typeface="Times New Roman"/>
              </a:rPr>
              <a:t> </a:t>
            </a:r>
            <a:r>
              <a:rPr sz="2541" spc="-23" dirty="0">
                <a:latin typeface="Calibri"/>
                <a:cs typeface="Calibri"/>
              </a:rPr>
              <a:t>l’article</a:t>
            </a:r>
            <a:r>
              <a:rPr sz="2541" spc="-109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16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et</a:t>
            </a:r>
            <a:r>
              <a:rPr sz="2541" spc="-109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17</a:t>
            </a:r>
            <a:r>
              <a:rPr sz="2541" spc="-100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peuvent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spc="-23" dirty="0">
                <a:latin typeface="Calibri"/>
                <a:cs typeface="Calibri"/>
              </a:rPr>
              <a:t>se</a:t>
            </a:r>
            <a:r>
              <a:rPr sz="2541" spc="-23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cumuler</a:t>
            </a:r>
            <a:r>
              <a:rPr sz="2541" spc="-136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entre</a:t>
            </a:r>
            <a:r>
              <a:rPr sz="2541" spc="-141" dirty="0">
                <a:latin typeface="Times New Roman"/>
                <a:cs typeface="Times New Roman"/>
              </a:rPr>
              <a:t> </a:t>
            </a:r>
            <a:r>
              <a:rPr sz="2541" spc="-18" dirty="0">
                <a:latin typeface="Calibri"/>
                <a:cs typeface="Calibri"/>
              </a:rPr>
              <a:t>elles</a:t>
            </a:r>
            <a:endParaRPr sz="254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6258" y="4673120"/>
            <a:ext cx="3511410" cy="1184070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algn="ctr">
              <a:spcBef>
                <a:spcPts val="86"/>
              </a:spcBef>
            </a:pPr>
            <a:r>
              <a:rPr sz="2541" dirty="0">
                <a:latin typeface="Calibri"/>
                <a:cs typeface="Calibri"/>
              </a:rPr>
              <a:t>Les</a:t>
            </a:r>
            <a:r>
              <a:rPr sz="2541" spc="-100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délais</a:t>
            </a:r>
            <a:r>
              <a:rPr sz="2541" spc="-82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de</a:t>
            </a:r>
            <a:r>
              <a:rPr sz="2541" spc="-86" dirty="0">
                <a:latin typeface="Times New Roman"/>
                <a:cs typeface="Times New Roman"/>
              </a:rPr>
              <a:t> </a:t>
            </a:r>
            <a:r>
              <a:rPr sz="2541" spc="-9" dirty="0">
                <a:latin typeface="Calibri"/>
                <a:cs typeface="Calibri"/>
              </a:rPr>
              <a:t>route</a:t>
            </a:r>
            <a:r>
              <a:rPr sz="2541" spc="-82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ne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spc="-18" dirty="0">
                <a:latin typeface="Calibri"/>
                <a:cs typeface="Calibri"/>
              </a:rPr>
              <a:t>sont</a:t>
            </a:r>
            <a:r>
              <a:rPr sz="2541" spc="-18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pas</a:t>
            </a:r>
            <a:r>
              <a:rPr sz="2541" spc="-95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pris</a:t>
            </a:r>
            <a:r>
              <a:rPr sz="2541" spc="-82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en</a:t>
            </a:r>
            <a:r>
              <a:rPr sz="2541" spc="-100" dirty="0">
                <a:latin typeface="Times New Roman"/>
                <a:cs typeface="Times New Roman"/>
              </a:rPr>
              <a:t> </a:t>
            </a:r>
            <a:r>
              <a:rPr sz="2541" spc="-9" dirty="0">
                <a:latin typeface="Calibri"/>
                <a:cs typeface="Calibri"/>
              </a:rPr>
              <a:t>compte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dans</a:t>
            </a:r>
            <a:r>
              <a:rPr sz="2541" spc="-82" dirty="0">
                <a:latin typeface="Times New Roman"/>
                <a:cs typeface="Times New Roman"/>
              </a:rPr>
              <a:t> </a:t>
            </a:r>
            <a:r>
              <a:rPr sz="2541" spc="-23" dirty="0">
                <a:latin typeface="Calibri"/>
                <a:cs typeface="Calibri"/>
              </a:rPr>
              <a:t>le</a:t>
            </a:r>
            <a:r>
              <a:rPr sz="2541" spc="-23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calcul</a:t>
            </a:r>
            <a:r>
              <a:rPr sz="2541" spc="-86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de</a:t>
            </a:r>
            <a:r>
              <a:rPr sz="2541" spc="-91" dirty="0">
                <a:latin typeface="Times New Roman"/>
                <a:cs typeface="Times New Roman"/>
              </a:rPr>
              <a:t> </a:t>
            </a:r>
            <a:r>
              <a:rPr sz="2541" dirty="0">
                <a:latin typeface="Calibri"/>
                <a:cs typeface="Calibri"/>
              </a:rPr>
              <a:t>la</a:t>
            </a:r>
            <a:r>
              <a:rPr sz="2541" spc="-82" dirty="0">
                <a:latin typeface="Times New Roman"/>
                <a:cs typeface="Times New Roman"/>
              </a:rPr>
              <a:t> </a:t>
            </a:r>
            <a:r>
              <a:rPr sz="2541" spc="-18" dirty="0">
                <a:latin typeface="Calibri"/>
                <a:cs typeface="Calibri"/>
              </a:rPr>
              <a:t>durée</a:t>
            </a:r>
            <a:endParaRPr sz="2541" dirty="0">
              <a:latin typeface="Calibri"/>
              <a:cs typeface="Calibri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7993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16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2314648" y="1148944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14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85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907583" y="5526157"/>
            <a:ext cx="2765920" cy="1248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object 7"/>
          <p:cNvGrpSpPr/>
          <p:nvPr/>
        </p:nvGrpSpPr>
        <p:grpSpPr>
          <a:xfrm>
            <a:off x="3386842" y="2445316"/>
            <a:ext cx="2441217" cy="1187183"/>
            <a:chOff x="2256922" y="2348484"/>
            <a:chExt cx="2689860" cy="1308100"/>
          </a:xfrm>
        </p:grpSpPr>
        <p:sp>
          <p:nvSpPr>
            <p:cNvPr id="8" name="object 8"/>
            <p:cNvSpPr/>
            <p:nvPr/>
          </p:nvSpPr>
          <p:spPr>
            <a:xfrm>
              <a:off x="3413638" y="2785872"/>
              <a:ext cx="565785" cy="870585"/>
            </a:xfrm>
            <a:custGeom>
              <a:avLst/>
              <a:gdLst/>
              <a:ahLst/>
              <a:cxnLst/>
              <a:rect l="l" t="t" r="r" b="b"/>
              <a:pathLst>
                <a:path w="565785" h="870585">
                  <a:moveTo>
                    <a:pt x="156972" y="586740"/>
                  </a:moveTo>
                  <a:lnTo>
                    <a:pt x="0" y="586740"/>
                  </a:lnTo>
                  <a:lnTo>
                    <a:pt x="30480" y="617220"/>
                  </a:lnTo>
                  <a:lnTo>
                    <a:pt x="30480" y="612648"/>
                  </a:lnTo>
                  <a:lnTo>
                    <a:pt x="39624" y="591312"/>
                  </a:lnTo>
                  <a:lnTo>
                    <a:pt x="60960" y="612648"/>
                  </a:lnTo>
                  <a:lnTo>
                    <a:pt x="144780" y="612648"/>
                  </a:lnTo>
                  <a:lnTo>
                    <a:pt x="144780" y="598932"/>
                  </a:lnTo>
                  <a:lnTo>
                    <a:pt x="156972" y="586740"/>
                  </a:lnTo>
                  <a:close/>
                </a:path>
                <a:path w="565785" h="870585">
                  <a:moveTo>
                    <a:pt x="60960" y="612648"/>
                  </a:moveTo>
                  <a:lnTo>
                    <a:pt x="39624" y="591312"/>
                  </a:lnTo>
                  <a:lnTo>
                    <a:pt x="30480" y="612648"/>
                  </a:lnTo>
                  <a:lnTo>
                    <a:pt x="60960" y="612648"/>
                  </a:lnTo>
                  <a:close/>
                </a:path>
                <a:path w="565785" h="870585">
                  <a:moveTo>
                    <a:pt x="282702" y="834390"/>
                  </a:moveTo>
                  <a:lnTo>
                    <a:pt x="60960" y="612648"/>
                  </a:lnTo>
                  <a:lnTo>
                    <a:pt x="30480" y="612648"/>
                  </a:lnTo>
                  <a:lnTo>
                    <a:pt x="30480" y="617220"/>
                  </a:lnTo>
                  <a:lnTo>
                    <a:pt x="274320" y="861060"/>
                  </a:lnTo>
                  <a:lnTo>
                    <a:pt x="274320" y="842772"/>
                  </a:lnTo>
                  <a:lnTo>
                    <a:pt x="282702" y="834390"/>
                  </a:lnTo>
                  <a:close/>
                </a:path>
                <a:path w="565785" h="870585">
                  <a:moveTo>
                    <a:pt x="422148" y="586740"/>
                  </a:moveTo>
                  <a:lnTo>
                    <a:pt x="422148" y="0"/>
                  </a:lnTo>
                  <a:lnTo>
                    <a:pt x="144780" y="0"/>
                  </a:lnTo>
                  <a:lnTo>
                    <a:pt x="144780" y="586740"/>
                  </a:lnTo>
                  <a:lnTo>
                    <a:pt x="156972" y="586740"/>
                  </a:lnTo>
                  <a:lnTo>
                    <a:pt x="156972" y="25908"/>
                  </a:lnTo>
                  <a:lnTo>
                    <a:pt x="169164" y="13716"/>
                  </a:lnTo>
                  <a:lnTo>
                    <a:pt x="169164" y="25908"/>
                  </a:lnTo>
                  <a:lnTo>
                    <a:pt x="396240" y="25908"/>
                  </a:lnTo>
                  <a:lnTo>
                    <a:pt x="396240" y="13716"/>
                  </a:lnTo>
                  <a:lnTo>
                    <a:pt x="408432" y="25908"/>
                  </a:lnTo>
                  <a:lnTo>
                    <a:pt x="408432" y="586740"/>
                  </a:lnTo>
                  <a:lnTo>
                    <a:pt x="422148" y="586740"/>
                  </a:lnTo>
                  <a:close/>
                </a:path>
                <a:path w="565785" h="870585">
                  <a:moveTo>
                    <a:pt x="169164" y="612648"/>
                  </a:moveTo>
                  <a:lnTo>
                    <a:pt x="169164" y="25908"/>
                  </a:lnTo>
                  <a:lnTo>
                    <a:pt x="156972" y="25908"/>
                  </a:lnTo>
                  <a:lnTo>
                    <a:pt x="156972" y="586740"/>
                  </a:lnTo>
                  <a:lnTo>
                    <a:pt x="144780" y="598932"/>
                  </a:lnTo>
                  <a:lnTo>
                    <a:pt x="144780" y="612648"/>
                  </a:lnTo>
                  <a:lnTo>
                    <a:pt x="169164" y="612648"/>
                  </a:lnTo>
                  <a:close/>
                </a:path>
                <a:path w="565785" h="870585">
                  <a:moveTo>
                    <a:pt x="169164" y="25908"/>
                  </a:moveTo>
                  <a:lnTo>
                    <a:pt x="169164" y="13716"/>
                  </a:lnTo>
                  <a:lnTo>
                    <a:pt x="156972" y="25908"/>
                  </a:lnTo>
                  <a:lnTo>
                    <a:pt x="169164" y="25908"/>
                  </a:lnTo>
                  <a:close/>
                </a:path>
                <a:path w="565785" h="870585">
                  <a:moveTo>
                    <a:pt x="291084" y="842772"/>
                  </a:moveTo>
                  <a:lnTo>
                    <a:pt x="282702" y="834390"/>
                  </a:lnTo>
                  <a:lnTo>
                    <a:pt x="274320" y="842772"/>
                  </a:lnTo>
                  <a:lnTo>
                    <a:pt x="291084" y="842772"/>
                  </a:lnTo>
                  <a:close/>
                </a:path>
                <a:path w="565785" h="870585">
                  <a:moveTo>
                    <a:pt x="291084" y="862542"/>
                  </a:moveTo>
                  <a:lnTo>
                    <a:pt x="291084" y="842772"/>
                  </a:lnTo>
                  <a:lnTo>
                    <a:pt x="274320" y="842772"/>
                  </a:lnTo>
                  <a:lnTo>
                    <a:pt x="274320" y="861060"/>
                  </a:lnTo>
                  <a:lnTo>
                    <a:pt x="283464" y="870204"/>
                  </a:lnTo>
                  <a:lnTo>
                    <a:pt x="291084" y="862542"/>
                  </a:lnTo>
                  <a:close/>
                </a:path>
                <a:path w="565785" h="870585">
                  <a:moveTo>
                    <a:pt x="534924" y="617384"/>
                  </a:moveTo>
                  <a:lnTo>
                    <a:pt x="534924" y="612648"/>
                  </a:lnTo>
                  <a:lnTo>
                    <a:pt x="504444" y="612648"/>
                  </a:lnTo>
                  <a:lnTo>
                    <a:pt x="282702" y="834390"/>
                  </a:lnTo>
                  <a:lnTo>
                    <a:pt x="291084" y="842772"/>
                  </a:lnTo>
                  <a:lnTo>
                    <a:pt x="291084" y="862542"/>
                  </a:lnTo>
                  <a:lnTo>
                    <a:pt x="534924" y="617384"/>
                  </a:lnTo>
                  <a:close/>
                </a:path>
                <a:path w="565785" h="870585">
                  <a:moveTo>
                    <a:pt x="408432" y="25908"/>
                  </a:moveTo>
                  <a:lnTo>
                    <a:pt x="396240" y="13716"/>
                  </a:lnTo>
                  <a:lnTo>
                    <a:pt x="396240" y="25908"/>
                  </a:lnTo>
                  <a:lnTo>
                    <a:pt x="408432" y="25908"/>
                  </a:lnTo>
                  <a:close/>
                </a:path>
                <a:path w="565785" h="870585">
                  <a:moveTo>
                    <a:pt x="422148" y="612648"/>
                  </a:moveTo>
                  <a:lnTo>
                    <a:pt x="422148" y="598932"/>
                  </a:lnTo>
                  <a:lnTo>
                    <a:pt x="408432" y="586740"/>
                  </a:lnTo>
                  <a:lnTo>
                    <a:pt x="408432" y="25908"/>
                  </a:lnTo>
                  <a:lnTo>
                    <a:pt x="396240" y="25908"/>
                  </a:lnTo>
                  <a:lnTo>
                    <a:pt x="396240" y="612648"/>
                  </a:lnTo>
                  <a:lnTo>
                    <a:pt x="422148" y="612648"/>
                  </a:lnTo>
                  <a:close/>
                </a:path>
                <a:path w="565785" h="870585">
                  <a:moveTo>
                    <a:pt x="565404" y="586740"/>
                  </a:moveTo>
                  <a:lnTo>
                    <a:pt x="408432" y="586740"/>
                  </a:lnTo>
                  <a:lnTo>
                    <a:pt x="422148" y="598932"/>
                  </a:lnTo>
                  <a:lnTo>
                    <a:pt x="422148" y="612648"/>
                  </a:lnTo>
                  <a:lnTo>
                    <a:pt x="504444" y="612648"/>
                  </a:lnTo>
                  <a:lnTo>
                    <a:pt x="525780" y="591312"/>
                  </a:lnTo>
                  <a:lnTo>
                    <a:pt x="534924" y="612648"/>
                  </a:lnTo>
                  <a:lnTo>
                    <a:pt x="534924" y="617384"/>
                  </a:lnTo>
                  <a:lnTo>
                    <a:pt x="565404" y="586740"/>
                  </a:lnTo>
                  <a:close/>
                </a:path>
                <a:path w="565785" h="870585">
                  <a:moveTo>
                    <a:pt x="534924" y="612648"/>
                  </a:moveTo>
                  <a:lnTo>
                    <a:pt x="525780" y="591312"/>
                  </a:lnTo>
                  <a:lnTo>
                    <a:pt x="504444" y="612648"/>
                  </a:lnTo>
                  <a:lnTo>
                    <a:pt x="534924" y="612648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2269114" y="2360676"/>
              <a:ext cx="2665730" cy="812800"/>
            </a:xfrm>
            <a:custGeom>
              <a:avLst/>
              <a:gdLst/>
              <a:ahLst/>
              <a:cxnLst/>
              <a:rect l="l" t="t" r="r" b="b"/>
              <a:pathLst>
                <a:path w="2665729" h="812800">
                  <a:moveTo>
                    <a:pt x="2665475" y="676655"/>
                  </a:moveTo>
                  <a:lnTo>
                    <a:pt x="2665475" y="135635"/>
                  </a:lnTo>
                  <a:lnTo>
                    <a:pt x="2658538" y="92854"/>
                  </a:lnTo>
                  <a:lnTo>
                    <a:pt x="2639238" y="55632"/>
                  </a:lnTo>
                  <a:lnTo>
                    <a:pt x="2609843" y="26237"/>
                  </a:lnTo>
                  <a:lnTo>
                    <a:pt x="2572621" y="6937"/>
                  </a:lnTo>
                  <a:lnTo>
                    <a:pt x="2529839" y="0"/>
                  </a:lnTo>
                  <a:lnTo>
                    <a:pt x="135635" y="0"/>
                  </a:lnTo>
                  <a:lnTo>
                    <a:pt x="92854" y="6937"/>
                  </a:lnTo>
                  <a:lnTo>
                    <a:pt x="55632" y="26237"/>
                  </a:lnTo>
                  <a:lnTo>
                    <a:pt x="26237" y="55632"/>
                  </a:lnTo>
                  <a:lnTo>
                    <a:pt x="6937" y="92854"/>
                  </a:lnTo>
                  <a:lnTo>
                    <a:pt x="0" y="135635"/>
                  </a:lnTo>
                  <a:lnTo>
                    <a:pt x="0" y="676655"/>
                  </a:lnTo>
                  <a:lnTo>
                    <a:pt x="6937" y="719437"/>
                  </a:lnTo>
                  <a:lnTo>
                    <a:pt x="26237" y="756659"/>
                  </a:lnTo>
                  <a:lnTo>
                    <a:pt x="55632" y="786054"/>
                  </a:lnTo>
                  <a:lnTo>
                    <a:pt x="92854" y="805354"/>
                  </a:lnTo>
                  <a:lnTo>
                    <a:pt x="135635" y="812291"/>
                  </a:lnTo>
                  <a:lnTo>
                    <a:pt x="2529839" y="812291"/>
                  </a:lnTo>
                  <a:lnTo>
                    <a:pt x="2572621" y="805354"/>
                  </a:lnTo>
                  <a:lnTo>
                    <a:pt x="2609843" y="786054"/>
                  </a:lnTo>
                  <a:lnTo>
                    <a:pt x="2639238" y="756659"/>
                  </a:lnTo>
                  <a:lnTo>
                    <a:pt x="2658538" y="719437"/>
                  </a:lnTo>
                  <a:lnTo>
                    <a:pt x="2665475" y="676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0" name="object 10"/>
            <p:cNvSpPr/>
            <p:nvPr/>
          </p:nvSpPr>
          <p:spPr>
            <a:xfrm>
              <a:off x="2256922" y="2348484"/>
              <a:ext cx="2689860" cy="836930"/>
            </a:xfrm>
            <a:custGeom>
              <a:avLst/>
              <a:gdLst/>
              <a:ahLst/>
              <a:cxnLst/>
              <a:rect l="l" t="t" r="r" b="b"/>
              <a:pathLst>
                <a:path w="2689860" h="836930">
                  <a:moveTo>
                    <a:pt x="2689860" y="702564"/>
                  </a:moveTo>
                  <a:lnTo>
                    <a:pt x="2689860" y="146304"/>
                  </a:lnTo>
                  <a:lnTo>
                    <a:pt x="2688336" y="131064"/>
                  </a:lnTo>
                  <a:lnTo>
                    <a:pt x="2686812" y="117348"/>
                  </a:lnTo>
                  <a:lnTo>
                    <a:pt x="2683764" y="102108"/>
                  </a:lnTo>
                  <a:lnTo>
                    <a:pt x="2677668" y="89916"/>
                  </a:lnTo>
                  <a:lnTo>
                    <a:pt x="2671572" y="76200"/>
                  </a:lnTo>
                  <a:lnTo>
                    <a:pt x="2645664" y="42672"/>
                  </a:lnTo>
                  <a:lnTo>
                    <a:pt x="2612136" y="16764"/>
                  </a:lnTo>
                  <a:lnTo>
                    <a:pt x="2570988" y="3048"/>
                  </a:lnTo>
                  <a:lnTo>
                    <a:pt x="2555748" y="0"/>
                  </a:lnTo>
                  <a:lnTo>
                    <a:pt x="132588" y="0"/>
                  </a:lnTo>
                  <a:lnTo>
                    <a:pt x="117348" y="3048"/>
                  </a:lnTo>
                  <a:lnTo>
                    <a:pt x="103632" y="6096"/>
                  </a:lnTo>
                  <a:lnTo>
                    <a:pt x="89916" y="10668"/>
                  </a:lnTo>
                  <a:lnTo>
                    <a:pt x="77724" y="18288"/>
                  </a:lnTo>
                  <a:lnTo>
                    <a:pt x="65532" y="24384"/>
                  </a:lnTo>
                  <a:lnTo>
                    <a:pt x="33528" y="53340"/>
                  </a:lnTo>
                  <a:lnTo>
                    <a:pt x="12192" y="89916"/>
                  </a:lnTo>
                  <a:lnTo>
                    <a:pt x="1524" y="132588"/>
                  </a:lnTo>
                  <a:lnTo>
                    <a:pt x="0" y="147828"/>
                  </a:lnTo>
                  <a:lnTo>
                    <a:pt x="0" y="688848"/>
                  </a:lnTo>
                  <a:lnTo>
                    <a:pt x="3048" y="719328"/>
                  </a:lnTo>
                  <a:lnTo>
                    <a:pt x="12192" y="746760"/>
                  </a:lnTo>
                  <a:lnTo>
                    <a:pt x="18288" y="760476"/>
                  </a:lnTo>
                  <a:lnTo>
                    <a:pt x="25908" y="771144"/>
                  </a:lnTo>
                  <a:lnTo>
                    <a:pt x="25908" y="134112"/>
                  </a:lnTo>
                  <a:lnTo>
                    <a:pt x="27432" y="121920"/>
                  </a:lnTo>
                  <a:lnTo>
                    <a:pt x="32004" y="109728"/>
                  </a:lnTo>
                  <a:lnTo>
                    <a:pt x="35052" y="99060"/>
                  </a:lnTo>
                  <a:lnTo>
                    <a:pt x="47244" y="77724"/>
                  </a:lnTo>
                  <a:lnTo>
                    <a:pt x="53340" y="68580"/>
                  </a:lnTo>
                  <a:lnTo>
                    <a:pt x="62484" y="60960"/>
                  </a:lnTo>
                  <a:lnTo>
                    <a:pt x="70104" y="51816"/>
                  </a:lnTo>
                  <a:lnTo>
                    <a:pt x="80772" y="45720"/>
                  </a:lnTo>
                  <a:lnTo>
                    <a:pt x="89916" y="39624"/>
                  </a:lnTo>
                  <a:lnTo>
                    <a:pt x="100584" y="33528"/>
                  </a:lnTo>
                  <a:lnTo>
                    <a:pt x="112776" y="30480"/>
                  </a:lnTo>
                  <a:lnTo>
                    <a:pt x="123444" y="27432"/>
                  </a:lnTo>
                  <a:lnTo>
                    <a:pt x="135636" y="25908"/>
                  </a:lnTo>
                  <a:lnTo>
                    <a:pt x="149352" y="24384"/>
                  </a:lnTo>
                  <a:lnTo>
                    <a:pt x="2542032" y="24384"/>
                  </a:lnTo>
                  <a:lnTo>
                    <a:pt x="2555748" y="25908"/>
                  </a:lnTo>
                  <a:lnTo>
                    <a:pt x="2601468" y="39624"/>
                  </a:lnTo>
                  <a:lnTo>
                    <a:pt x="2644140" y="79248"/>
                  </a:lnTo>
                  <a:lnTo>
                    <a:pt x="2662428" y="123444"/>
                  </a:lnTo>
                  <a:lnTo>
                    <a:pt x="2663952" y="135636"/>
                  </a:lnTo>
                  <a:lnTo>
                    <a:pt x="2663952" y="772922"/>
                  </a:lnTo>
                  <a:lnTo>
                    <a:pt x="2665476" y="771144"/>
                  </a:lnTo>
                  <a:lnTo>
                    <a:pt x="2673096" y="758952"/>
                  </a:lnTo>
                  <a:lnTo>
                    <a:pt x="2679192" y="745236"/>
                  </a:lnTo>
                  <a:lnTo>
                    <a:pt x="2683764" y="731520"/>
                  </a:lnTo>
                  <a:lnTo>
                    <a:pt x="2686812" y="717804"/>
                  </a:lnTo>
                  <a:lnTo>
                    <a:pt x="2689860" y="702564"/>
                  </a:lnTo>
                  <a:close/>
                </a:path>
                <a:path w="2689860" h="836930">
                  <a:moveTo>
                    <a:pt x="2663952" y="772922"/>
                  </a:moveTo>
                  <a:lnTo>
                    <a:pt x="2663952" y="701040"/>
                  </a:lnTo>
                  <a:lnTo>
                    <a:pt x="2662428" y="713232"/>
                  </a:lnTo>
                  <a:lnTo>
                    <a:pt x="2659380" y="725424"/>
                  </a:lnTo>
                  <a:lnTo>
                    <a:pt x="2636520" y="766572"/>
                  </a:lnTo>
                  <a:lnTo>
                    <a:pt x="2599944" y="797052"/>
                  </a:lnTo>
                  <a:lnTo>
                    <a:pt x="2554224" y="810768"/>
                  </a:lnTo>
                  <a:lnTo>
                    <a:pt x="135636" y="810768"/>
                  </a:lnTo>
                  <a:lnTo>
                    <a:pt x="123444" y="809244"/>
                  </a:lnTo>
                  <a:lnTo>
                    <a:pt x="79248" y="789432"/>
                  </a:lnTo>
                  <a:lnTo>
                    <a:pt x="45720" y="755904"/>
                  </a:lnTo>
                  <a:lnTo>
                    <a:pt x="27432" y="713232"/>
                  </a:lnTo>
                  <a:lnTo>
                    <a:pt x="25908" y="701040"/>
                  </a:lnTo>
                  <a:lnTo>
                    <a:pt x="25908" y="771144"/>
                  </a:lnTo>
                  <a:lnTo>
                    <a:pt x="65532" y="812292"/>
                  </a:lnTo>
                  <a:lnTo>
                    <a:pt x="105156" y="830580"/>
                  </a:lnTo>
                  <a:lnTo>
                    <a:pt x="134112" y="835152"/>
                  </a:lnTo>
                  <a:lnTo>
                    <a:pt x="147828" y="836676"/>
                  </a:lnTo>
                  <a:lnTo>
                    <a:pt x="2542032" y="836676"/>
                  </a:lnTo>
                  <a:lnTo>
                    <a:pt x="2599944" y="824484"/>
                  </a:lnTo>
                  <a:lnTo>
                    <a:pt x="2647188" y="792480"/>
                  </a:lnTo>
                  <a:lnTo>
                    <a:pt x="2663952" y="772922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105557" y="2400365"/>
            <a:ext cx="2833103" cy="1277086"/>
            <a:chOff x="6342766" y="2334768"/>
            <a:chExt cx="3121660" cy="1407160"/>
          </a:xfrm>
        </p:grpSpPr>
        <p:sp>
          <p:nvSpPr>
            <p:cNvPr id="12" name="object 12"/>
            <p:cNvSpPr/>
            <p:nvPr/>
          </p:nvSpPr>
          <p:spPr>
            <a:xfrm>
              <a:off x="6467729" y="2903232"/>
              <a:ext cx="2463165" cy="838200"/>
            </a:xfrm>
            <a:custGeom>
              <a:avLst/>
              <a:gdLst/>
              <a:ahLst/>
              <a:cxnLst/>
              <a:rect l="l" t="t" r="r" b="b"/>
              <a:pathLst>
                <a:path w="2463165" h="838200">
                  <a:moveTo>
                    <a:pt x="565404" y="490728"/>
                  </a:moveTo>
                  <a:lnTo>
                    <a:pt x="502920" y="490728"/>
                  </a:lnTo>
                  <a:lnTo>
                    <a:pt x="502920" y="516636"/>
                  </a:lnTo>
                  <a:lnTo>
                    <a:pt x="281940" y="737616"/>
                  </a:lnTo>
                  <a:lnTo>
                    <a:pt x="62344" y="516636"/>
                  </a:lnTo>
                  <a:lnTo>
                    <a:pt x="143256" y="516636"/>
                  </a:lnTo>
                  <a:lnTo>
                    <a:pt x="169164" y="516636"/>
                  </a:lnTo>
                  <a:lnTo>
                    <a:pt x="169164" y="25908"/>
                  </a:lnTo>
                  <a:lnTo>
                    <a:pt x="396240" y="25908"/>
                  </a:lnTo>
                  <a:lnTo>
                    <a:pt x="396240" y="516636"/>
                  </a:lnTo>
                  <a:lnTo>
                    <a:pt x="420624" y="516636"/>
                  </a:lnTo>
                  <a:lnTo>
                    <a:pt x="502920" y="516636"/>
                  </a:lnTo>
                  <a:lnTo>
                    <a:pt x="502920" y="490728"/>
                  </a:lnTo>
                  <a:lnTo>
                    <a:pt x="420624" y="490728"/>
                  </a:lnTo>
                  <a:lnTo>
                    <a:pt x="420624" y="0"/>
                  </a:lnTo>
                  <a:lnTo>
                    <a:pt x="143256" y="0"/>
                  </a:lnTo>
                  <a:lnTo>
                    <a:pt x="143256" y="490728"/>
                  </a:lnTo>
                  <a:lnTo>
                    <a:pt x="0" y="490728"/>
                  </a:lnTo>
                  <a:lnTo>
                    <a:pt x="30480" y="521360"/>
                  </a:lnTo>
                  <a:lnTo>
                    <a:pt x="272796" y="764997"/>
                  </a:lnTo>
                  <a:lnTo>
                    <a:pt x="281940" y="774192"/>
                  </a:lnTo>
                  <a:lnTo>
                    <a:pt x="291084" y="765048"/>
                  </a:lnTo>
                  <a:lnTo>
                    <a:pt x="534924" y="521208"/>
                  </a:lnTo>
                  <a:lnTo>
                    <a:pt x="565404" y="490728"/>
                  </a:lnTo>
                  <a:close/>
                </a:path>
                <a:path w="2463165" h="838200">
                  <a:moveTo>
                    <a:pt x="2462784" y="554736"/>
                  </a:moveTo>
                  <a:lnTo>
                    <a:pt x="2400439" y="554736"/>
                  </a:lnTo>
                  <a:lnTo>
                    <a:pt x="2400439" y="580644"/>
                  </a:lnTo>
                  <a:lnTo>
                    <a:pt x="2180818" y="801585"/>
                  </a:lnTo>
                  <a:lnTo>
                    <a:pt x="1959864" y="580644"/>
                  </a:lnTo>
                  <a:lnTo>
                    <a:pt x="2042160" y="580644"/>
                  </a:lnTo>
                  <a:lnTo>
                    <a:pt x="2066544" y="580644"/>
                  </a:lnTo>
                  <a:lnTo>
                    <a:pt x="2066544" y="89916"/>
                  </a:lnTo>
                  <a:lnTo>
                    <a:pt x="2293620" y="89916"/>
                  </a:lnTo>
                  <a:lnTo>
                    <a:pt x="2293620" y="580644"/>
                  </a:lnTo>
                  <a:lnTo>
                    <a:pt x="2319528" y="580644"/>
                  </a:lnTo>
                  <a:lnTo>
                    <a:pt x="2400439" y="580644"/>
                  </a:lnTo>
                  <a:lnTo>
                    <a:pt x="2400439" y="554736"/>
                  </a:lnTo>
                  <a:lnTo>
                    <a:pt x="2319528" y="554736"/>
                  </a:lnTo>
                  <a:lnTo>
                    <a:pt x="2319528" y="64008"/>
                  </a:lnTo>
                  <a:lnTo>
                    <a:pt x="2042160" y="64008"/>
                  </a:lnTo>
                  <a:lnTo>
                    <a:pt x="2042160" y="554736"/>
                  </a:lnTo>
                  <a:lnTo>
                    <a:pt x="1897380" y="554736"/>
                  </a:lnTo>
                  <a:lnTo>
                    <a:pt x="1927860" y="585216"/>
                  </a:lnTo>
                  <a:lnTo>
                    <a:pt x="2171700" y="829056"/>
                  </a:lnTo>
                  <a:lnTo>
                    <a:pt x="2180818" y="838161"/>
                  </a:lnTo>
                  <a:lnTo>
                    <a:pt x="2189988" y="829005"/>
                  </a:lnTo>
                  <a:lnTo>
                    <a:pt x="2432304" y="585368"/>
                  </a:lnTo>
                  <a:lnTo>
                    <a:pt x="2462784" y="554736"/>
                  </a:lnTo>
                  <a:close/>
                </a:path>
              </a:pathLst>
            </a:custGeom>
            <a:solidFill>
              <a:srgbClr val="AC83C6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4957" y="2346960"/>
              <a:ext cx="3096895" cy="838200"/>
            </a:xfrm>
            <a:custGeom>
              <a:avLst/>
              <a:gdLst/>
              <a:ahLst/>
              <a:cxnLst/>
              <a:rect l="l" t="t" r="r" b="b"/>
              <a:pathLst>
                <a:path w="3096895" h="838200">
                  <a:moveTo>
                    <a:pt x="3096767" y="699515"/>
                  </a:moveTo>
                  <a:lnTo>
                    <a:pt x="3096767" y="140207"/>
                  </a:lnTo>
                  <a:lnTo>
                    <a:pt x="3089647" y="95780"/>
                  </a:lnTo>
                  <a:lnTo>
                    <a:pt x="3069799" y="57278"/>
                  </a:lnTo>
                  <a:lnTo>
                    <a:pt x="3039489" y="26968"/>
                  </a:lnTo>
                  <a:lnTo>
                    <a:pt x="3000987" y="7120"/>
                  </a:lnTo>
                  <a:lnTo>
                    <a:pt x="2956559" y="0"/>
                  </a:lnTo>
                  <a:lnTo>
                    <a:pt x="140207" y="0"/>
                  </a:lnTo>
                  <a:lnTo>
                    <a:pt x="95780" y="7120"/>
                  </a:lnTo>
                  <a:lnTo>
                    <a:pt x="57278" y="26968"/>
                  </a:lnTo>
                  <a:lnTo>
                    <a:pt x="26968" y="57278"/>
                  </a:lnTo>
                  <a:lnTo>
                    <a:pt x="7120" y="95780"/>
                  </a:lnTo>
                  <a:lnTo>
                    <a:pt x="0" y="140207"/>
                  </a:lnTo>
                  <a:lnTo>
                    <a:pt x="0" y="699515"/>
                  </a:lnTo>
                  <a:lnTo>
                    <a:pt x="7120" y="743199"/>
                  </a:lnTo>
                  <a:lnTo>
                    <a:pt x="26968" y="781251"/>
                  </a:lnTo>
                  <a:lnTo>
                    <a:pt x="57278" y="811328"/>
                  </a:lnTo>
                  <a:lnTo>
                    <a:pt x="95780" y="831092"/>
                  </a:lnTo>
                  <a:lnTo>
                    <a:pt x="140207" y="838199"/>
                  </a:lnTo>
                  <a:lnTo>
                    <a:pt x="2956559" y="838199"/>
                  </a:lnTo>
                  <a:lnTo>
                    <a:pt x="3000987" y="831092"/>
                  </a:lnTo>
                  <a:lnTo>
                    <a:pt x="3039489" y="811328"/>
                  </a:lnTo>
                  <a:lnTo>
                    <a:pt x="3069799" y="781251"/>
                  </a:lnTo>
                  <a:lnTo>
                    <a:pt x="3089647" y="743199"/>
                  </a:lnTo>
                  <a:lnTo>
                    <a:pt x="3096767" y="699515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2766" y="2334768"/>
              <a:ext cx="3121660" cy="864235"/>
            </a:xfrm>
            <a:custGeom>
              <a:avLst/>
              <a:gdLst/>
              <a:ahLst/>
              <a:cxnLst/>
              <a:rect l="l" t="t" r="r" b="b"/>
              <a:pathLst>
                <a:path w="3121659" h="864235">
                  <a:moveTo>
                    <a:pt x="3121152" y="725424"/>
                  </a:moveTo>
                  <a:lnTo>
                    <a:pt x="3121152" y="152400"/>
                  </a:lnTo>
                  <a:lnTo>
                    <a:pt x="3118104" y="120396"/>
                  </a:lnTo>
                  <a:lnTo>
                    <a:pt x="3102864" y="79248"/>
                  </a:lnTo>
                  <a:lnTo>
                    <a:pt x="3075432" y="44196"/>
                  </a:lnTo>
                  <a:lnTo>
                    <a:pt x="3040380" y="18288"/>
                  </a:lnTo>
                  <a:lnTo>
                    <a:pt x="2999232" y="3048"/>
                  </a:lnTo>
                  <a:lnTo>
                    <a:pt x="2983992" y="0"/>
                  </a:lnTo>
                  <a:lnTo>
                    <a:pt x="150876" y="0"/>
                  </a:lnTo>
                  <a:lnTo>
                    <a:pt x="120396" y="3048"/>
                  </a:lnTo>
                  <a:lnTo>
                    <a:pt x="106680" y="7620"/>
                  </a:lnTo>
                  <a:lnTo>
                    <a:pt x="91440" y="12192"/>
                  </a:lnTo>
                  <a:lnTo>
                    <a:pt x="54864" y="35052"/>
                  </a:lnTo>
                  <a:lnTo>
                    <a:pt x="25908" y="67056"/>
                  </a:lnTo>
                  <a:lnTo>
                    <a:pt x="18288" y="80772"/>
                  </a:lnTo>
                  <a:lnTo>
                    <a:pt x="10668" y="92964"/>
                  </a:lnTo>
                  <a:lnTo>
                    <a:pt x="6096" y="108204"/>
                  </a:lnTo>
                  <a:lnTo>
                    <a:pt x="3048" y="121920"/>
                  </a:lnTo>
                  <a:lnTo>
                    <a:pt x="0" y="137160"/>
                  </a:lnTo>
                  <a:lnTo>
                    <a:pt x="0" y="726948"/>
                  </a:lnTo>
                  <a:lnTo>
                    <a:pt x="6096" y="757428"/>
                  </a:lnTo>
                  <a:lnTo>
                    <a:pt x="18288" y="784860"/>
                  </a:lnTo>
                  <a:lnTo>
                    <a:pt x="24384" y="794613"/>
                  </a:lnTo>
                  <a:lnTo>
                    <a:pt x="24384" y="152400"/>
                  </a:lnTo>
                  <a:lnTo>
                    <a:pt x="25908" y="138684"/>
                  </a:lnTo>
                  <a:lnTo>
                    <a:pt x="47244" y="80772"/>
                  </a:lnTo>
                  <a:lnTo>
                    <a:pt x="80772" y="47244"/>
                  </a:lnTo>
                  <a:lnTo>
                    <a:pt x="91440" y="39624"/>
                  </a:lnTo>
                  <a:lnTo>
                    <a:pt x="103632" y="35052"/>
                  </a:lnTo>
                  <a:lnTo>
                    <a:pt x="114300" y="30480"/>
                  </a:lnTo>
                  <a:lnTo>
                    <a:pt x="126492" y="27432"/>
                  </a:lnTo>
                  <a:lnTo>
                    <a:pt x="140208" y="25908"/>
                  </a:lnTo>
                  <a:lnTo>
                    <a:pt x="2982468" y="25908"/>
                  </a:lnTo>
                  <a:lnTo>
                    <a:pt x="2994660" y="27432"/>
                  </a:lnTo>
                  <a:lnTo>
                    <a:pt x="3040380" y="47244"/>
                  </a:lnTo>
                  <a:lnTo>
                    <a:pt x="3073908" y="82296"/>
                  </a:lnTo>
                  <a:lnTo>
                    <a:pt x="3081528" y="92964"/>
                  </a:lnTo>
                  <a:lnTo>
                    <a:pt x="3086100" y="103632"/>
                  </a:lnTo>
                  <a:lnTo>
                    <a:pt x="3090672" y="115824"/>
                  </a:lnTo>
                  <a:lnTo>
                    <a:pt x="3093720" y="128016"/>
                  </a:lnTo>
                  <a:lnTo>
                    <a:pt x="3095244" y="140208"/>
                  </a:lnTo>
                  <a:lnTo>
                    <a:pt x="3095244" y="795528"/>
                  </a:lnTo>
                  <a:lnTo>
                    <a:pt x="3102864" y="783336"/>
                  </a:lnTo>
                  <a:lnTo>
                    <a:pt x="3115056" y="755904"/>
                  </a:lnTo>
                  <a:lnTo>
                    <a:pt x="3121152" y="725424"/>
                  </a:lnTo>
                  <a:close/>
                </a:path>
                <a:path w="3121659" h="864235">
                  <a:moveTo>
                    <a:pt x="3095244" y="795528"/>
                  </a:moveTo>
                  <a:lnTo>
                    <a:pt x="3095244" y="725424"/>
                  </a:lnTo>
                  <a:lnTo>
                    <a:pt x="3093720" y="737616"/>
                  </a:lnTo>
                  <a:lnTo>
                    <a:pt x="3090672" y="749808"/>
                  </a:lnTo>
                  <a:lnTo>
                    <a:pt x="3058668" y="801624"/>
                  </a:lnTo>
                  <a:lnTo>
                    <a:pt x="3017520" y="829056"/>
                  </a:lnTo>
                  <a:lnTo>
                    <a:pt x="152400" y="838200"/>
                  </a:lnTo>
                  <a:lnTo>
                    <a:pt x="124968" y="835152"/>
                  </a:lnTo>
                  <a:lnTo>
                    <a:pt x="80772" y="816864"/>
                  </a:lnTo>
                  <a:lnTo>
                    <a:pt x="45720" y="781812"/>
                  </a:lnTo>
                  <a:lnTo>
                    <a:pt x="27432" y="736092"/>
                  </a:lnTo>
                  <a:lnTo>
                    <a:pt x="24384" y="710184"/>
                  </a:lnTo>
                  <a:lnTo>
                    <a:pt x="24384" y="794613"/>
                  </a:lnTo>
                  <a:lnTo>
                    <a:pt x="54864" y="829056"/>
                  </a:lnTo>
                  <a:lnTo>
                    <a:pt x="92964" y="851916"/>
                  </a:lnTo>
                  <a:lnTo>
                    <a:pt x="152400" y="864108"/>
                  </a:lnTo>
                  <a:lnTo>
                    <a:pt x="2968752" y="864108"/>
                  </a:lnTo>
                  <a:lnTo>
                    <a:pt x="3014472" y="856488"/>
                  </a:lnTo>
                  <a:lnTo>
                    <a:pt x="3066288" y="829056"/>
                  </a:lnTo>
                  <a:lnTo>
                    <a:pt x="3086100" y="807720"/>
                  </a:lnTo>
                  <a:lnTo>
                    <a:pt x="3095244" y="795528"/>
                  </a:lnTo>
                  <a:close/>
                </a:path>
              </a:pathLst>
            </a:custGeom>
            <a:solidFill>
              <a:srgbClr val="AC83C6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85775" y="2535229"/>
            <a:ext cx="4825957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  <a:tabLst>
                <a:tab pos="3914406" algn="l"/>
              </a:tabLst>
            </a:pPr>
            <a:r>
              <a:rPr sz="2178" dirty="0">
                <a:latin typeface="Calibri"/>
                <a:cs typeface="Calibri"/>
              </a:rPr>
              <a:t>10</a:t>
            </a:r>
            <a:r>
              <a:rPr sz="2178" spc="-68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jours</a:t>
            </a:r>
            <a:r>
              <a:rPr sz="2178" dirty="0">
                <a:latin typeface="Times New Roman"/>
                <a:cs typeface="Times New Roman"/>
              </a:rPr>
              <a:t>	</a:t>
            </a:r>
            <a:r>
              <a:rPr sz="2178" dirty="0">
                <a:latin typeface="Calibri"/>
                <a:cs typeface="Calibri"/>
              </a:rPr>
              <a:t>20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jours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45483" y="1614043"/>
            <a:ext cx="6693177" cy="7354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64546" rIns="0" bIns="0" rtlCol="0">
            <a:spAutoFit/>
          </a:bodyPr>
          <a:lstStyle/>
          <a:p>
            <a:pPr marL="1319210" marR="258194" indent="-1050066">
              <a:spcBef>
                <a:spcPts val="508"/>
              </a:spcBef>
            </a:pP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durée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ASA</a:t>
            </a:r>
            <a:r>
              <a:rPr sz="2178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accordées</a:t>
            </a:r>
            <a:r>
              <a:rPr sz="2178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sz="2178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d’une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même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année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peut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excéder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54602" y="3689564"/>
            <a:ext cx="2277548" cy="2274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cas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participation</a:t>
            </a:r>
            <a:r>
              <a:rPr sz="1634" spc="-36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aux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congrès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aux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réunions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organismes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directeurs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unions,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fédérations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ou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confédérations</a:t>
            </a:r>
            <a:r>
              <a:rPr sz="163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syndicats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représentées</a:t>
            </a:r>
            <a:r>
              <a:rPr sz="1634" u="heavy" spc="-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1634" u="heavy" spc="-6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Conseil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commun</a:t>
            </a:r>
            <a:r>
              <a:rPr sz="1634" u="heavy" spc="-5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634" u="heavy" spc="-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634" u="heavy" spc="-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fonction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publique</a:t>
            </a:r>
            <a:r>
              <a:rPr sz="1634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(CCFP</a:t>
            </a:r>
            <a:r>
              <a:rPr sz="1634" spc="-9" dirty="0" smtClean="0">
                <a:latin typeface="Calibri"/>
                <a:cs typeface="Calibri"/>
              </a:rPr>
              <a:t>)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5650" y="3815304"/>
            <a:ext cx="1445367" cy="2274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participation</a:t>
            </a:r>
            <a:r>
              <a:rPr sz="1634" spc="-27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aux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congrès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aux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réunions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des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organismes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directeurs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des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organisations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spc="-9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syndicales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spc="-9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internationales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3128" y="3689564"/>
            <a:ext cx="1645344" cy="252643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576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participation</a:t>
            </a:r>
            <a:r>
              <a:rPr sz="1634" spc="-27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aux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congrès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aux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réunions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des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organismes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directeurs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des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unions,</a:t>
            </a:r>
            <a:r>
              <a:rPr sz="1634" spc="-91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fédérations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confédérations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représentées</a:t>
            </a:r>
            <a:r>
              <a:rPr sz="1634" u="heavy" spc="-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2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 smtClean="0">
                <a:latin typeface="Calibri"/>
                <a:cs typeface="Calibri"/>
              </a:rPr>
              <a:t>CCFP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25077" y="1091821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16</a:t>
            </a:r>
            <a:endParaRPr lang="fr-FR" dirty="0"/>
          </a:p>
        </p:txBody>
      </p:sp>
      <p:sp>
        <p:nvSpPr>
          <p:cNvPr id="18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9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1221153" y="5775473"/>
            <a:ext cx="2129790" cy="74972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 marR="4611" algn="ctr">
              <a:spcBef>
                <a:spcPts val="86"/>
              </a:spcBef>
            </a:pPr>
            <a:r>
              <a:rPr sz="1600" b="1" dirty="0">
                <a:solidFill>
                  <a:schemeClr val="bg1"/>
                </a:solidFill>
                <a:cs typeface="Calibri"/>
              </a:rPr>
              <a:t>Les</a:t>
            </a:r>
            <a:r>
              <a:rPr sz="1600" b="1" spc="-10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quotas</a:t>
            </a:r>
            <a:r>
              <a:rPr sz="1600" b="1" spc="-7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de</a:t>
            </a:r>
            <a:r>
              <a:rPr sz="1600" b="1" spc="-10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10</a:t>
            </a:r>
            <a:r>
              <a:rPr sz="1600" b="1" spc="-82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jours</a:t>
            </a:r>
            <a:r>
              <a:rPr sz="1600" b="1" spc="-86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et</a:t>
            </a:r>
            <a:r>
              <a:rPr sz="1600" b="1" spc="-10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de</a:t>
            </a:r>
            <a:r>
              <a:rPr sz="1600" b="1" spc="-10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23" dirty="0">
                <a:solidFill>
                  <a:schemeClr val="bg1"/>
                </a:solidFill>
                <a:cs typeface="Calibri"/>
              </a:rPr>
              <a:t>20</a:t>
            </a:r>
            <a:r>
              <a:rPr sz="1600" b="1" spc="-2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jours</a:t>
            </a:r>
            <a:r>
              <a:rPr sz="1600" b="1" spc="-10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ne</a:t>
            </a:r>
            <a:r>
              <a:rPr sz="1600" b="1" spc="-10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sont</a:t>
            </a:r>
            <a:r>
              <a:rPr sz="1600" b="1" spc="-103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pas</a:t>
            </a:r>
            <a:r>
              <a:rPr sz="1600" b="1" spc="-100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9" dirty="0">
                <a:solidFill>
                  <a:schemeClr val="bg1"/>
                </a:solidFill>
                <a:cs typeface="Calibri"/>
              </a:rPr>
              <a:t>cumulables</a:t>
            </a:r>
            <a:r>
              <a:rPr sz="1600" b="1" spc="-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entre</a:t>
            </a:r>
            <a:r>
              <a:rPr sz="1600" b="1" spc="-159" dirty="0">
                <a:solidFill>
                  <a:schemeClr val="bg1"/>
                </a:solidFill>
                <a:cs typeface="Times New Roman"/>
              </a:rPr>
              <a:t> </a:t>
            </a:r>
            <a:r>
              <a:rPr sz="1600" b="1" spc="-23" dirty="0">
                <a:solidFill>
                  <a:schemeClr val="bg1"/>
                </a:solidFill>
                <a:cs typeface="Calibri"/>
              </a:rPr>
              <a:t>eux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69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538360" y="2286296"/>
            <a:ext cx="7754951" cy="136508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576" algn="ctr">
              <a:spcBef>
                <a:spcPts val="91"/>
              </a:spcBef>
            </a:pPr>
            <a:r>
              <a:rPr sz="2178" dirty="0">
                <a:cs typeface="Calibri"/>
              </a:rPr>
              <a:t>Afin</a:t>
            </a:r>
            <a:r>
              <a:rPr sz="2178" spc="-91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de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>
                <a:cs typeface="Calibri"/>
              </a:rPr>
              <a:t>participer</a:t>
            </a:r>
            <a:r>
              <a:rPr sz="2178" spc="-50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aux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>
                <a:cs typeface="Calibri"/>
              </a:rPr>
              <a:t>congrès</a:t>
            </a:r>
            <a:r>
              <a:rPr sz="2178" spc="-77" dirty="0">
                <a:cs typeface="Times New Roman"/>
              </a:rPr>
              <a:t> </a:t>
            </a:r>
            <a:r>
              <a:rPr sz="2178" dirty="0">
                <a:cs typeface="Calibri"/>
              </a:rPr>
              <a:t>ou</a:t>
            </a:r>
            <a:r>
              <a:rPr sz="2178" spc="-77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aux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 err="1">
                <a:cs typeface="Calibri"/>
              </a:rPr>
              <a:t>réunions</a:t>
            </a:r>
            <a:r>
              <a:rPr sz="2178" spc="-9" dirty="0">
                <a:cs typeface="Times New Roman"/>
              </a:rPr>
              <a:t> </a:t>
            </a:r>
            <a:r>
              <a:rPr sz="2178" spc="-9" dirty="0" err="1" smtClean="0">
                <a:cs typeface="Calibri"/>
              </a:rPr>
              <a:t>statutaires</a:t>
            </a:r>
            <a:r>
              <a:rPr lang="fr-FR" sz="2178" spc="-9" dirty="0" smtClean="0">
                <a:cs typeface="Calibri"/>
              </a:rPr>
              <a:t> </a:t>
            </a:r>
            <a:r>
              <a:rPr lang="fr-FR" sz="2178" dirty="0">
                <a:cs typeface="Calibri"/>
              </a:rPr>
              <a:t>d</a:t>
            </a:r>
            <a:r>
              <a:rPr lang="fr-FR" sz="2178" dirty="0" smtClean="0">
                <a:cs typeface="Calibri"/>
              </a:rPr>
              <a:t>es</a:t>
            </a:r>
            <a:r>
              <a:rPr lang="fr-FR" sz="2178" spc="-77" dirty="0" smtClean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organismes</a:t>
            </a:r>
            <a:r>
              <a:rPr lang="fr-FR" sz="2178" spc="-91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directeurs</a:t>
            </a:r>
            <a:r>
              <a:rPr lang="fr-FR" sz="2178" spc="-9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d'organisations</a:t>
            </a:r>
            <a:r>
              <a:rPr lang="fr-FR" sz="2178" spc="-82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syndicales</a:t>
            </a:r>
            <a:r>
              <a:rPr lang="fr-FR" sz="2178" spc="-9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d'un</a:t>
            </a:r>
            <a:r>
              <a:rPr lang="fr-FR" sz="2178" spc="-95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autre</a:t>
            </a:r>
            <a:r>
              <a:rPr lang="fr-FR" sz="2178" spc="-100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niveau</a:t>
            </a:r>
            <a:r>
              <a:rPr lang="fr-FR" sz="2178" spc="-100" dirty="0"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que</a:t>
            </a:r>
            <a:r>
              <a:rPr lang="fr-FR" sz="2178" u="heavy" spc="-95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spc="-18" dirty="0">
                <a:uFill>
                  <a:solidFill>
                    <a:srgbClr val="FFFFFF"/>
                  </a:solidFill>
                </a:uFill>
                <a:cs typeface="Calibri"/>
              </a:rPr>
              <a:t>ceux</a:t>
            </a:r>
            <a:r>
              <a:rPr lang="fr-FR" sz="2178" spc="-18" dirty="0">
                <a:cs typeface="Times New Roman"/>
              </a:rPr>
              <a:t> </a:t>
            </a:r>
            <a:r>
              <a:rPr lang="fr-FR" sz="2178" u="heavy" spc="-9" dirty="0">
                <a:uFill>
                  <a:solidFill>
                    <a:srgbClr val="FFFFFF"/>
                  </a:solidFill>
                </a:uFill>
                <a:cs typeface="Calibri"/>
              </a:rPr>
              <a:t>mentionnés</a:t>
            </a:r>
            <a:r>
              <a:rPr lang="fr-FR" sz="2178" u="heavy" spc="-73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à</a:t>
            </a:r>
            <a:r>
              <a:rPr lang="fr-FR" sz="2178" u="heavy" spc="-77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l'article</a:t>
            </a:r>
            <a:r>
              <a:rPr lang="fr-FR" sz="2178" u="heavy" spc="-86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spc="-23" dirty="0">
                <a:uFill>
                  <a:solidFill>
                    <a:srgbClr val="FFFFFF"/>
                  </a:solidFill>
                </a:uFill>
                <a:cs typeface="Calibri"/>
              </a:rPr>
              <a:t>16</a:t>
            </a:r>
            <a:endParaRPr lang="fr-FR" sz="2178" dirty="0">
              <a:cs typeface="Calibri"/>
            </a:endParaRPr>
          </a:p>
          <a:p>
            <a:pPr marL="10950" marR="4611" indent="-576" algn="ctr">
              <a:spcBef>
                <a:spcPts val="91"/>
              </a:spcBef>
            </a:pPr>
            <a:r>
              <a:rPr lang="fr-FR" sz="2178" spc="-9" dirty="0" smtClean="0">
                <a:cs typeface="Calibri"/>
              </a:rPr>
              <a:t> </a:t>
            </a:r>
            <a:endParaRPr sz="2178" dirty="0"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2966" y="5764869"/>
            <a:ext cx="7076419" cy="550945"/>
          </a:xfrm>
          <a:custGeom>
            <a:avLst/>
            <a:gdLst/>
            <a:ahLst/>
            <a:cxnLst/>
            <a:rect l="l" t="t" r="r" b="b"/>
            <a:pathLst>
              <a:path w="7797165" h="607059">
                <a:moveTo>
                  <a:pt x="7796784" y="600456"/>
                </a:moveTo>
                <a:lnTo>
                  <a:pt x="7796784" y="6096"/>
                </a:lnTo>
                <a:lnTo>
                  <a:pt x="7790688" y="0"/>
                </a:lnTo>
                <a:lnTo>
                  <a:pt x="6096" y="0"/>
                </a:lnTo>
                <a:lnTo>
                  <a:pt x="0" y="6096"/>
                </a:lnTo>
                <a:lnTo>
                  <a:pt x="0" y="600456"/>
                </a:lnTo>
                <a:lnTo>
                  <a:pt x="6096" y="606552"/>
                </a:lnTo>
                <a:lnTo>
                  <a:pt x="12192" y="606552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7770876" y="25908"/>
                </a:lnTo>
                <a:lnTo>
                  <a:pt x="7770876" y="13716"/>
                </a:lnTo>
                <a:lnTo>
                  <a:pt x="7783068" y="25908"/>
                </a:lnTo>
                <a:lnTo>
                  <a:pt x="7783068" y="606552"/>
                </a:lnTo>
                <a:lnTo>
                  <a:pt x="7790688" y="606552"/>
                </a:lnTo>
                <a:lnTo>
                  <a:pt x="7796784" y="600456"/>
                </a:lnTo>
                <a:close/>
              </a:path>
              <a:path w="7797165" h="607059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7797165" h="607059">
                <a:moveTo>
                  <a:pt x="25908" y="58064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80644"/>
                </a:lnTo>
                <a:lnTo>
                  <a:pt x="25908" y="580644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12192" y="580644"/>
                </a:lnTo>
                <a:lnTo>
                  <a:pt x="25908" y="594360"/>
                </a:lnTo>
                <a:lnTo>
                  <a:pt x="25908" y="606552"/>
                </a:lnTo>
                <a:lnTo>
                  <a:pt x="7770876" y="606552"/>
                </a:lnTo>
                <a:lnTo>
                  <a:pt x="7770876" y="594360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25908" y="606552"/>
                </a:moveTo>
                <a:lnTo>
                  <a:pt x="25908" y="594360"/>
                </a:lnTo>
                <a:lnTo>
                  <a:pt x="12192" y="580644"/>
                </a:lnTo>
                <a:lnTo>
                  <a:pt x="12192" y="606552"/>
                </a:lnTo>
                <a:lnTo>
                  <a:pt x="25908" y="606552"/>
                </a:lnTo>
                <a:close/>
              </a:path>
              <a:path w="7797165" h="607059">
                <a:moveTo>
                  <a:pt x="7783068" y="25908"/>
                </a:moveTo>
                <a:lnTo>
                  <a:pt x="7770876" y="13716"/>
                </a:lnTo>
                <a:lnTo>
                  <a:pt x="7770876" y="25908"/>
                </a:lnTo>
                <a:lnTo>
                  <a:pt x="7783068" y="25908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7783068" y="25908"/>
                </a:lnTo>
                <a:lnTo>
                  <a:pt x="7770876" y="25908"/>
                </a:lnTo>
                <a:lnTo>
                  <a:pt x="7770876" y="580644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7783068" y="606552"/>
                </a:moveTo>
                <a:lnTo>
                  <a:pt x="7783068" y="580644"/>
                </a:lnTo>
                <a:lnTo>
                  <a:pt x="7770876" y="594360"/>
                </a:lnTo>
                <a:lnTo>
                  <a:pt x="7770876" y="606552"/>
                </a:lnTo>
                <a:lnTo>
                  <a:pt x="7783068" y="6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Ellipse 27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15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0508" y="38185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Quelle limite???</a:t>
            </a:r>
          </a:p>
          <a:p>
            <a:r>
              <a:rPr lang="fr-FR" b="1" dirty="0" smtClean="0"/>
              <a:t>Ca dépend du contingent….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8832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7401" y="69900"/>
            <a:ext cx="9011190" cy="1191847"/>
          </a:xfrm>
        </p:spPr>
        <p:txBody>
          <a:bodyPr/>
          <a:lstStyle/>
          <a:p>
            <a:r>
              <a:rPr lang="fr-FR" dirty="0" smtClean="0"/>
              <a:t>La codification 2025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275" y="1102721"/>
            <a:ext cx="4947684" cy="53667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9" y="1432659"/>
            <a:ext cx="5189946" cy="31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2957116" y="2756570"/>
            <a:ext cx="4697442" cy="828723"/>
            <a:chOff x="1888114" y="3037332"/>
            <a:chExt cx="5175885" cy="913130"/>
          </a:xfrm>
        </p:grpSpPr>
        <p:sp>
          <p:nvSpPr>
            <p:cNvPr id="8" name="object 8"/>
            <p:cNvSpPr/>
            <p:nvPr/>
          </p:nvSpPr>
          <p:spPr>
            <a:xfrm>
              <a:off x="1900306" y="3051047"/>
              <a:ext cx="5151120" cy="885825"/>
            </a:xfrm>
            <a:custGeom>
              <a:avLst/>
              <a:gdLst/>
              <a:ahLst/>
              <a:cxnLst/>
              <a:rect l="l" t="t" r="r" b="b"/>
              <a:pathLst>
                <a:path w="5151120" h="885825">
                  <a:moveTo>
                    <a:pt x="5151119" y="737615"/>
                  </a:moveTo>
                  <a:lnTo>
                    <a:pt x="5151119" y="147827"/>
                  </a:lnTo>
                  <a:lnTo>
                    <a:pt x="5143646" y="100852"/>
                  </a:lnTo>
                  <a:lnTo>
                    <a:pt x="5122785" y="60240"/>
                  </a:lnTo>
                  <a:lnTo>
                    <a:pt x="5090879" y="28334"/>
                  </a:lnTo>
                  <a:lnTo>
                    <a:pt x="5050267" y="7473"/>
                  </a:lnTo>
                  <a:lnTo>
                    <a:pt x="5003291" y="0"/>
                  </a:lnTo>
                  <a:lnTo>
                    <a:pt x="147827" y="0"/>
                  </a:lnTo>
                  <a:lnTo>
                    <a:pt x="101437" y="7473"/>
                  </a:lnTo>
                  <a:lnTo>
                    <a:pt x="60899" y="28334"/>
                  </a:lnTo>
                  <a:lnTo>
                    <a:pt x="28773" y="60240"/>
                  </a:lnTo>
                  <a:lnTo>
                    <a:pt x="7619" y="100852"/>
                  </a:lnTo>
                  <a:lnTo>
                    <a:pt x="0" y="147827"/>
                  </a:lnTo>
                  <a:lnTo>
                    <a:pt x="0" y="737615"/>
                  </a:lnTo>
                  <a:lnTo>
                    <a:pt x="7619" y="784591"/>
                  </a:lnTo>
                  <a:lnTo>
                    <a:pt x="28773" y="825203"/>
                  </a:lnTo>
                  <a:lnTo>
                    <a:pt x="60899" y="857109"/>
                  </a:lnTo>
                  <a:lnTo>
                    <a:pt x="101437" y="877970"/>
                  </a:lnTo>
                  <a:lnTo>
                    <a:pt x="147827" y="885443"/>
                  </a:lnTo>
                  <a:lnTo>
                    <a:pt x="5003291" y="885443"/>
                  </a:lnTo>
                  <a:lnTo>
                    <a:pt x="5050267" y="877970"/>
                  </a:lnTo>
                  <a:lnTo>
                    <a:pt x="5090879" y="857109"/>
                  </a:lnTo>
                  <a:lnTo>
                    <a:pt x="5122785" y="825203"/>
                  </a:lnTo>
                  <a:lnTo>
                    <a:pt x="5143646" y="784591"/>
                  </a:lnTo>
                  <a:lnTo>
                    <a:pt x="5151119" y="7376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9" name="object 9"/>
            <p:cNvSpPr/>
            <p:nvPr/>
          </p:nvSpPr>
          <p:spPr>
            <a:xfrm>
              <a:off x="1888114" y="3037332"/>
              <a:ext cx="5175885" cy="913130"/>
            </a:xfrm>
            <a:custGeom>
              <a:avLst/>
              <a:gdLst/>
              <a:ahLst/>
              <a:cxnLst/>
              <a:rect l="l" t="t" r="r" b="b"/>
              <a:pathLst>
                <a:path w="5175884" h="913129">
                  <a:moveTo>
                    <a:pt x="5175504" y="768096"/>
                  </a:moveTo>
                  <a:lnTo>
                    <a:pt x="5175504" y="144780"/>
                  </a:lnTo>
                  <a:lnTo>
                    <a:pt x="5172456" y="128016"/>
                  </a:lnTo>
                  <a:lnTo>
                    <a:pt x="5155692" y="83820"/>
                  </a:lnTo>
                  <a:lnTo>
                    <a:pt x="5117592" y="36576"/>
                  </a:lnTo>
                  <a:lnTo>
                    <a:pt x="5077968" y="13716"/>
                  </a:lnTo>
                  <a:lnTo>
                    <a:pt x="5030724" y="1524"/>
                  </a:lnTo>
                  <a:lnTo>
                    <a:pt x="5015484" y="0"/>
                  </a:lnTo>
                  <a:lnTo>
                    <a:pt x="160020" y="0"/>
                  </a:lnTo>
                  <a:lnTo>
                    <a:pt x="112776" y="7620"/>
                  </a:lnTo>
                  <a:lnTo>
                    <a:pt x="70104" y="28956"/>
                  </a:lnTo>
                  <a:lnTo>
                    <a:pt x="36576" y="59436"/>
                  </a:lnTo>
                  <a:lnTo>
                    <a:pt x="12192" y="99060"/>
                  </a:lnTo>
                  <a:lnTo>
                    <a:pt x="0" y="144780"/>
                  </a:lnTo>
                  <a:lnTo>
                    <a:pt x="0" y="769620"/>
                  </a:lnTo>
                  <a:lnTo>
                    <a:pt x="3048" y="784860"/>
                  </a:lnTo>
                  <a:lnTo>
                    <a:pt x="12192" y="815340"/>
                  </a:lnTo>
                  <a:lnTo>
                    <a:pt x="24384" y="837285"/>
                  </a:lnTo>
                  <a:lnTo>
                    <a:pt x="24384" y="751332"/>
                  </a:lnTo>
                  <a:lnTo>
                    <a:pt x="25908" y="146304"/>
                  </a:lnTo>
                  <a:lnTo>
                    <a:pt x="41148" y="96012"/>
                  </a:lnTo>
                  <a:lnTo>
                    <a:pt x="74676" y="56388"/>
                  </a:lnTo>
                  <a:lnTo>
                    <a:pt x="108204" y="36576"/>
                  </a:lnTo>
                  <a:lnTo>
                    <a:pt x="161544" y="25908"/>
                  </a:lnTo>
                  <a:lnTo>
                    <a:pt x="5015484" y="25908"/>
                  </a:lnTo>
                  <a:lnTo>
                    <a:pt x="5030724" y="27432"/>
                  </a:lnTo>
                  <a:lnTo>
                    <a:pt x="5068824" y="36576"/>
                  </a:lnTo>
                  <a:lnTo>
                    <a:pt x="5102352" y="57912"/>
                  </a:lnTo>
                  <a:lnTo>
                    <a:pt x="5111496" y="65532"/>
                  </a:lnTo>
                  <a:lnTo>
                    <a:pt x="5134356" y="97536"/>
                  </a:lnTo>
                  <a:lnTo>
                    <a:pt x="5148072" y="134112"/>
                  </a:lnTo>
                  <a:lnTo>
                    <a:pt x="5151120" y="161544"/>
                  </a:lnTo>
                  <a:lnTo>
                    <a:pt x="5151120" y="838504"/>
                  </a:lnTo>
                  <a:lnTo>
                    <a:pt x="5157216" y="827532"/>
                  </a:lnTo>
                  <a:lnTo>
                    <a:pt x="5163312" y="813816"/>
                  </a:lnTo>
                  <a:lnTo>
                    <a:pt x="5169408" y="798576"/>
                  </a:lnTo>
                  <a:lnTo>
                    <a:pt x="5175504" y="768096"/>
                  </a:lnTo>
                  <a:close/>
                </a:path>
                <a:path w="5175884" h="913129">
                  <a:moveTo>
                    <a:pt x="5151120" y="838504"/>
                  </a:moveTo>
                  <a:lnTo>
                    <a:pt x="5151120" y="752856"/>
                  </a:lnTo>
                  <a:lnTo>
                    <a:pt x="5148072" y="780288"/>
                  </a:lnTo>
                  <a:lnTo>
                    <a:pt x="5145024" y="792480"/>
                  </a:lnTo>
                  <a:lnTo>
                    <a:pt x="5119116" y="838200"/>
                  </a:lnTo>
                  <a:lnTo>
                    <a:pt x="5079492" y="871728"/>
                  </a:lnTo>
                  <a:lnTo>
                    <a:pt x="5042916" y="883920"/>
                  </a:lnTo>
                  <a:lnTo>
                    <a:pt x="146304" y="886968"/>
                  </a:lnTo>
                  <a:lnTo>
                    <a:pt x="118872" y="880872"/>
                  </a:lnTo>
                  <a:lnTo>
                    <a:pt x="106680" y="876300"/>
                  </a:lnTo>
                  <a:lnTo>
                    <a:pt x="96012" y="870204"/>
                  </a:lnTo>
                  <a:lnTo>
                    <a:pt x="83820" y="864108"/>
                  </a:lnTo>
                  <a:lnTo>
                    <a:pt x="73152" y="856488"/>
                  </a:lnTo>
                  <a:lnTo>
                    <a:pt x="54864" y="838200"/>
                  </a:lnTo>
                  <a:lnTo>
                    <a:pt x="47244" y="827532"/>
                  </a:lnTo>
                  <a:lnTo>
                    <a:pt x="41148" y="815340"/>
                  </a:lnTo>
                  <a:lnTo>
                    <a:pt x="35052" y="804672"/>
                  </a:lnTo>
                  <a:lnTo>
                    <a:pt x="30480" y="790956"/>
                  </a:lnTo>
                  <a:lnTo>
                    <a:pt x="27432" y="778764"/>
                  </a:lnTo>
                  <a:lnTo>
                    <a:pt x="24384" y="751332"/>
                  </a:lnTo>
                  <a:lnTo>
                    <a:pt x="24384" y="837285"/>
                  </a:lnTo>
                  <a:lnTo>
                    <a:pt x="57912" y="876300"/>
                  </a:lnTo>
                  <a:lnTo>
                    <a:pt x="99060" y="900684"/>
                  </a:lnTo>
                  <a:lnTo>
                    <a:pt x="144780" y="911352"/>
                  </a:lnTo>
                  <a:lnTo>
                    <a:pt x="160020" y="912876"/>
                  </a:lnTo>
                  <a:lnTo>
                    <a:pt x="5015484" y="912876"/>
                  </a:lnTo>
                  <a:lnTo>
                    <a:pt x="5049012" y="909828"/>
                  </a:lnTo>
                  <a:lnTo>
                    <a:pt x="5064252" y="905256"/>
                  </a:lnTo>
                  <a:lnTo>
                    <a:pt x="5077968" y="899160"/>
                  </a:lnTo>
                  <a:lnTo>
                    <a:pt x="5093208" y="893064"/>
                  </a:lnTo>
                  <a:lnTo>
                    <a:pt x="5105400" y="885444"/>
                  </a:lnTo>
                  <a:lnTo>
                    <a:pt x="5117592" y="874776"/>
                  </a:lnTo>
                  <a:lnTo>
                    <a:pt x="5129784" y="865632"/>
                  </a:lnTo>
                  <a:lnTo>
                    <a:pt x="5140452" y="853440"/>
                  </a:lnTo>
                  <a:lnTo>
                    <a:pt x="5149596" y="841248"/>
                  </a:lnTo>
                  <a:lnTo>
                    <a:pt x="5151120" y="838504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2884" y="2868141"/>
            <a:ext cx="3686031" cy="57025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933648" marR="5187" indent="-922698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Centre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national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fonction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publique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territoriale</a:t>
            </a:r>
            <a:r>
              <a:rPr sz="1815" spc="-45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(CNFPT)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0601" y="2756570"/>
            <a:ext cx="2308668" cy="828723"/>
          </a:xfrm>
          <a:custGeom>
            <a:avLst/>
            <a:gdLst/>
            <a:ahLst/>
            <a:cxnLst/>
            <a:rect l="l" t="t" r="r" b="b"/>
            <a:pathLst>
              <a:path w="2543809" h="913129">
                <a:moveTo>
                  <a:pt x="2543556" y="751332"/>
                </a:moveTo>
                <a:lnTo>
                  <a:pt x="2543556" y="160020"/>
                </a:lnTo>
                <a:lnTo>
                  <a:pt x="2540508" y="128016"/>
                </a:lnTo>
                <a:lnTo>
                  <a:pt x="2523744" y="83820"/>
                </a:lnTo>
                <a:lnTo>
                  <a:pt x="2505456" y="57912"/>
                </a:lnTo>
                <a:lnTo>
                  <a:pt x="2496312" y="47244"/>
                </a:lnTo>
                <a:lnTo>
                  <a:pt x="2444496" y="12192"/>
                </a:lnTo>
                <a:lnTo>
                  <a:pt x="2383536" y="0"/>
                </a:lnTo>
                <a:lnTo>
                  <a:pt x="160020" y="0"/>
                </a:lnTo>
                <a:lnTo>
                  <a:pt x="112776" y="7620"/>
                </a:lnTo>
                <a:lnTo>
                  <a:pt x="70104" y="27432"/>
                </a:lnTo>
                <a:lnTo>
                  <a:pt x="57912" y="38100"/>
                </a:lnTo>
                <a:lnTo>
                  <a:pt x="47244" y="47244"/>
                </a:lnTo>
                <a:lnTo>
                  <a:pt x="12192" y="99060"/>
                </a:lnTo>
                <a:lnTo>
                  <a:pt x="0" y="161544"/>
                </a:lnTo>
                <a:lnTo>
                  <a:pt x="0" y="752856"/>
                </a:lnTo>
                <a:lnTo>
                  <a:pt x="3048" y="784860"/>
                </a:lnTo>
                <a:lnTo>
                  <a:pt x="12192" y="815340"/>
                </a:lnTo>
                <a:lnTo>
                  <a:pt x="25908" y="840028"/>
                </a:lnTo>
                <a:lnTo>
                  <a:pt x="25908" y="146304"/>
                </a:lnTo>
                <a:lnTo>
                  <a:pt x="28956" y="132588"/>
                </a:lnTo>
                <a:lnTo>
                  <a:pt x="42672" y="96012"/>
                </a:lnTo>
                <a:lnTo>
                  <a:pt x="74676" y="56388"/>
                </a:lnTo>
                <a:lnTo>
                  <a:pt x="120396" y="32004"/>
                </a:lnTo>
                <a:lnTo>
                  <a:pt x="2397252" y="25908"/>
                </a:lnTo>
                <a:lnTo>
                  <a:pt x="2410968" y="28956"/>
                </a:lnTo>
                <a:lnTo>
                  <a:pt x="2447544" y="42672"/>
                </a:lnTo>
                <a:lnTo>
                  <a:pt x="2478024" y="65532"/>
                </a:lnTo>
                <a:lnTo>
                  <a:pt x="2502408" y="97536"/>
                </a:lnTo>
                <a:lnTo>
                  <a:pt x="2514600" y="134112"/>
                </a:lnTo>
                <a:lnTo>
                  <a:pt x="2517648" y="147828"/>
                </a:lnTo>
                <a:lnTo>
                  <a:pt x="2517648" y="838504"/>
                </a:lnTo>
                <a:lnTo>
                  <a:pt x="2531364" y="813816"/>
                </a:lnTo>
                <a:lnTo>
                  <a:pt x="2540508" y="783336"/>
                </a:lnTo>
                <a:lnTo>
                  <a:pt x="2543556" y="751332"/>
                </a:lnTo>
                <a:close/>
              </a:path>
              <a:path w="2543809" h="913129">
                <a:moveTo>
                  <a:pt x="2517648" y="838504"/>
                </a:moveTo>
                <a:lnTo>
                  <a:pt x="2517648" y="766572"/>
                </a:lnTo>
                <a:lnTo>
                  <a:pt x="2514600" y="780288"/>
                </a:lnTo>
                <a:lnTo>
                  <a:pt x="2511552" y="792480"/>
                </a:lnTo>
                <a:lnTo>
                  <a:pt x="2494788" y="827532"/>
                </a:lnTo>
                <a:lnTo>
                  <a:pt x="2468880" y="856488"/>
                </a:lnTo>
                <a:lnTo>
                  <a:pt x="2446020" y="870204"/>
                </a:lnTo>
                <a:lnTo>
                  <a:pt x="2435352" y="876300"/>
                </a:lnTo>
                <a:lnTo>
                  <a:pt x="2421636" y="880872"/>
                </a:lnTo>
                <a:lnTo>
                  <a:pt x="2409444" y="883920"/>
                </a:lnTo>
                <a:lnTo>
                  <a:pt x="2395728" y="886968"/>
                </a:lnTo>
                <a:lnTo>
                  <a:pt x="160020" y="886968"/>
                </a:lnTo>
                <a:lnTo>
                  <a:pt x="132588" y="883920"/>
                </a:lnTo>
                <a:lnTo>
                  <a:pt x="120396" y="880872"/>
                </a:lnTo>
                <a:lnTo>
                  <a:pt x="106680" y="876300"/>
                </a:lnTo>
                <a:lnTo>
                  <a:pt x="96012" y="870204"/>
                </a:lnTo>
                <a:lnTo>
                  <a:pt x="83820" y="864108"/>
                </a:lnTo>
                <a:lnTo>
                  <a:pt x="74676" y="854964"/>
                </a:lnTo>
                <a:lnTo>
                  <a:pt x="64008" y="847344"/>
                </a:lnTo>
                <a:lnTo>
                  <a:pt x="56388" y="836676"/>
                </a:lnTo>
                <a:lnTo>
                  <a:pt x="48768" y="827532"/>
                </a:lnTo>
                <a:lnTo>
                  <a:pt x="41148" y="815340"/>
                </a:lnTo>
                <a:lnTo>
                  <a:pt x="35052" y="803148"/>
                </a:lnTo>
                <a:lnTo>
                  <a:pt x="32004" y="790956"/>
                </a:lnTo>
                <a:lnTo>
                  <a:pt x="27432" y="778764"/>
                </a:lnTo>
                <a:lnTo>
                  <a:pt x="25908" y="765048"/>
                </a:lnTo>
                <a:lnTo>
                  <a:pt x="25908" y="840028"/>
                </a:lnTo>
                <a:lnTo>
                  <a:pt x="59436" y="876300"/>
                </a:lnTo>
                <a:lnTo>
                  <a:pt x="112776" y="905256"/>
                </a:lnTo>
                <a:lnTo>
                  <a:pt x="144780" y="911352"/>
                </a:lnTo>
                <a:lnTo>
                  <a:pt x="160020" y="912876"/>
                </a:lnTo>
                <a:lnTo>
                  <a:pt x="2383536" y="912876"/>
                </a:lnTo>
                <a:lnTo>
                  <a:pt x="2400300" y="911352"/>
                </a:lnTo>
                <a:lnTo>
                  <a:pt x="2446020" y="899160"/>
                </a:lnTo>
                <a:lnTo>
                  <a:pt x="2485644" y="874776"/>
                </a:lnTo>
                <a:lnTo>
                  <a:pt x="2516124" y="841248"/>
                </a:lnTo>
                <a:lnTo>
                  <a:pt x="2517648" y="838504"/>
                </a:lnTo>
                <a:close/>
              </a:path>
            </a:pathLst>
          </a:custGeom>
          <a:solidFill>
            <a:srgbClr val="AC83C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 txBox="1"/>
          <p:nvPr/>
        </p:nvSpPr>
        <p:spPr>
          <a:xfrm>
            <a:off x="7924847" y="2729828"/>
            <a:ext cx="1898917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Conseil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commun</a:t>
            </a:r>
            <a:r>
              <a:rPr sz="1815" spc="-100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de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fonction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publique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(CCFP)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80767" y="3650070"/>
            <a:ext cx="3748272" cy="686376"/>
          </a:xfrm>
          <a:custGeom>
            <a:avLst/>
            <a:gdLst/>
            <a:ahLst/>
            <a:cxnLst/>
            <a:rect l="l" t="t" r="r" b="b"/>
            <a:pathLst>
              <a:path w="4130040" h="756285">
                <a:moveTo>
                  <a:pt x="4130040" y="621792"/>
                </a:moveTo>
                <a:lnTo>
                  <a:pt x="4130040" y="134112"/>
                </a:lnTo>
                <a:lnTo>
                  <a:pt x="4126992" y="106680"/>
                </a:lnTo>
                <a:lnTo>
                  <a:pt x="4113276" y="70104"/>
                </a:lnTo>
                <a:lnTo>
                  <a:pt x="4090416" y="39624"/>
                </a:lnTo>
                <a:lnTo>
                  <a:pt x="4058412" y="16764"/>
                </a:lnTo>
                <a:lnTo>
                  <a:pt x="4047744" y="10668"/>
                </a:lnTo>
                <a:lnTo>
                  <a:pt x="4034028" y="6096"/>
                </a:lnTo>
                <a:lnTo>
                  <a:pt x="4021836" y="3048"/>
                </a:lnTo>
                <a:lnTo>
                  <a:pt x="4008120" y="1524"/>
                </a:lnTo>
                <a:lnTo>
                  <a:pt x="3995928" y="0"/>
                </a:lnTo>
                <a:lnTo>
                  <a:pt x="134112" y="0"/>
                </a:lnTo>
                <a:lnTo>
                  <a:pt x="92964" y="6096"/>
                </a:lnTo>
                <a:lnTo>
                  <a:pt x="57912" y="24384"/>
                </a:lnTo>
                <a:lnTo>
                  <a:pt x="15240" y="71628"/>
                </a:lnTo>
                <a:lnTo>
                  <a:pt x="3048" y="108204"/>
                </a:lnTo>
                <a:lnTo>
                  <a:pt x="0" y="121920"/>
                </a:lnTo>
                <a:lnTo>
                  <a:pt x="0" y="635508"/>
                </a:lnTo>
                <a:lnTo>
                  <a:pt x="10668" y="673608"/>
                </a:lnTo>
                <a:lnTo>
                  <a:pt x="25908" y="700735"/>
                </a:lnTo>
                <a:lnTo>
                  <a:pt x="25908" y="123444"/>
                </a:lnTo>
                <a:lnTo>
                  <a:pt x="27432" y="112776"/>
                </a:lnTo>
                <a:lnTo>
                  <a:pt x="44196" y="73152"/>
                </a:lnTo>
                <a:lnTo>
                  <a:pt x="73152" y="44196"/>
                </a:lnTo>
                <a:lnTo>
                  <a:pt x="112776" y="27432"/>
                </a:lnTo>
                <a:lnTo>
                  <a:pt x="4006596" y="25908"/>
                </a:lnTo>
                <a:lnTo>
                  <a:pt x="4017264" y="28956"/>
                </a:lnTo>
                <a:lnTo>
                  <a:pt x="4027932" y="30480"/>
                </a:lnTo>
                <a:lnTo>
                  <a:pt x="4038600" y="35052"/>
                </a:lnTo>
                <a:lnTo>
                  <a:pt x="4056888" y="44196"/>
                </a:lnTo>
                <a:lnTo>
                  <a:pt x="4064508" y="51816"/>
                </a:lnTo>
                <a:lnTo>
                  <a:pt x="4073652" y="57912"/>
                </a:lnTo>
                <a:lnTo>
                  <a:pt x="4096512" y="92964"/>
                </a:lnTo>
                <a:lnTo>
                  <a:pt x="4104132" y="124968"/>
                </a:lnTo>
                <a:lnTo>
                  <a:pt x="4104132" y="700735"/>
                </a:lnTo>
                <a:lnTo>
                  <a:pt x="4107180" y="696468"/>
                </a:lnTo>
                <a:lnTo>
                  <a:pt x="4113276" y="684276"/>
                </a:lnTo>
                <a:lnTo>
                  <a:pt x="4119372" y="673608"/>
                </a:lnTo>
                <a:lnTo>
                  <a:pt x="4123944" y="661416"/>
                </a:lnTo>
                <a:lnTo>
                  <a:pt x="4126992" y="647700"/>
                </a:lnTo>
                <a:lnTo>
                  <a:pt x="4128516" y="633984"/>
                </a:lnTo>
                <a:lnTo>
                  <a:pt x="4130040" y="621792"/>
                </a:lnTo>
                <a:close/>
              </a:path>
              <a:path w="4130040" h="756285">
                <a:moveTo>
                  <a:pt x="4104132" y="700735"/>
                </a:moveTo>
                <a:lnTo>
                  <a:pt x="4104132" y="633984"/>
                </a:lnTo>
                <a:lnTo>
                  <a:pt x="4102608" y="644652"/>
                </a:lnTo>
                <a:lnTo>
                  <a:pt x="4099560" y="653796"/>
                </a:lnTo>
                <a:lnTo>
                  <a:pt x="4079748" y="691896"/>
                </a:lnTo>
                <a:lnTo>
                  <a:pt x="4046220" y="717804"/>
                </a:lnTo>
                <a:lnTo>
                  <a:pt x="4006596" y="729996"/>
                </a:lnTo>
                <a:lnTo>
                  <a:pt x="121920" y="729996"/>
                </a:lnTo>
                <a:lnTo>
                  <a:pt x="111252" y="728472"/>
                </a:lnTo>
                <a:lnTo>
                  <a:pt x="100584" y="725424"/>
                </a:lnTo>
                <a:lnTo>
                  <a:pt x="91440" y="722376"/>
                </a:lnTo>
                <a:lnTo>
                  <a:pt x="82296" y="716280"/>
                </a:lnTo>
                <a:lnTo>
                  <a:pt x="73152" y="711708"/>
                </a:lnTo>
                <a:lnTo>
                  <a:pt x="64008" y="705612"/>
                </a:lnTo>
                <a:lnTo>
                  <a:pt x="56388" y="697992"/>
                </a:lnTo>
                <a:lnTo>
                  <a:pt x="50292" y="690372"/>
                </a:lnTo>
                <a:lnTo>
                  <a:pt x="44196" y="681228"/>
                </a:lnTo>
                <a:lnTo>
                  <a:pt x="38100" y="673608"/>
                </a:lnTo>
                <a:lnTo>
                  <a:pt x="33528" y="662940"/>
                </a:lnTo>
                <a:lnTo>
                  <a:pt x="30480" y="653796"/>
                </a:lnTo>
                <a:lnTo>
                  <a:pt x="27432" y="643128"/>
                </a:lnTo>
                <a:lnTo>
                  <a:pt x="25908" y="632460"/>
                </a:lnTo>
                <a:lnTo>
                  <a:pt x="25908" y="700735"/>
                </a:lnTo>
                <a:lnTo>
                  <a:pt x="59436" y="733044"/>
                </a:lnTo>
                <a:lnTo>
                  <a:pt x="94488" y="749808"/>
                </a:lnTo>
                <a:lnTo>
                  <a:pt x="134112" y="755904"/>
                </a:lnTo>
                <a:lnTo>
                  <a:pt x="3995928" y="755904"/>
                </a:lnTo>
                <a:lnTo>
                  <a:pt x="4035552" y="749808"/>
                </a:lnTo>
                <a:lnTo>
                  <a:pt x="4070604" y="733044"/>
                </a:lnTo>
                <a:lnTo>
                  <a:pt x="4099560" y="707136"/>
                </a:lnTo>
                <a:lnTo>
                  <a:pt x="4104132" y="70073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6660671" y="3691101"/>
            <a:ext cx="2988129" cy="57025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67711" marR="4611" indent="-156761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Conseil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supérieur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fonction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publique</a:t>
            </a:r>
            <a:r>
              <a:rPr sz="1815" spc="-100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territoriale</a:t>
            </a:r>
            <a:r>
              <a:rPr sz="1815" spc="-36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(CSFPT)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80767" y="4384510"/>
            <a:ext cx="3748272" cy="1088635"/>
          </a:xfrm>
          <a:custGeom>
            <a:avLst/>
            <a:gdLst/>
            <a:ahLst/>
            <a:cxnLst/>
            <a:rect l="l" t="t" r="r" b="b"/>
            <a:pathLst>
              <a:path w="4130040" h="1199514">
                <a:moveTo>
                  <a:pt x="4130040" y="990600"/>
                </a:moveTo>
                <a:lnTo>
                  <a:pt x="4130040" y="208788"/>
                </a:lnTo>
                <a:lnTo>
                  <a:pt x="4128516" y="187452"/>
                </a:lnTo>
                <a:lnTo>
                  <a:pt x="4120896" y="146304"/>
                </a:lnTo>
                <a:lnTo>
                  <a:pt x="4104132" y="109728"/>
                </a:lnTo>
                <a:lnTo>
                  <a:pt x="4081272" y="76200"/>
                </a:lnTo>
                <a:lnTo>
                  <a:pt x="4053840" y="47244"/>
                </a:lnTo>
                <a:lnTo>
                  <a:pt x="4020312" y="25908"/>
                </a:lnTo>
                <a:lnTo>
                  <a:pt x="3982212" y="9144"/>
                </a:lnTo>
                <a:lnTo>
                  <a:pt x="3942588" y="1524"/>
                </a:lnTo>
                <a:lnTo>
                  <a:pt x="207264" y="0"/>
                </a:lnTo>
                <a:lnTo>
                  <a:pt x="188976" y="1306"/>
                </a:lnTo>
                <a:lnTo>
                  <a:pt x="187452" y="1415"/>
                </a:lnTo>
                <a:lnTo>
                  <a:pt x="126492" y="16764"/>
                </a:lnTo>
                <a:lnTo>
                  <a:pt x="91440" y="36576"/>
                </a:lnTo>
                <a:lnTo>
                  <a:pt x="47244" y="76200"/>
                </a:lnTo>
                <a:lnTo>
                  <a:pt x="24384" y="109728"/>
                </a:lnTo>
                <a:lnTo>
                  <a:pt x="9144" y="147828"/>
                </a:lnTo>
                <a:lnTo>
                  <a:pt x="1524" y="187452"/>
                </a:lnTo>
                <a:lnTo>
                  <a:pt x="0" y="208788"/>
                </a:lnTo>
                <a:lnTo>
                  <a:pt x="0" y="992124"/>
                </a:lnTo>
                <a:lnTo>
                  <a:pt x="4572" y="1033272"/>
                </a:lnTo>
                <a:lnTo>
                  <a:pt x="16764" y="1072896"/>
                </a:lnTo>
                <a:lnTo>
                  <a:pt x="25908" y="1091184"/>
                </a:lnTo>
                <a:lnTo>
                  <a:pt x="25908" y="188976"/>
                </a:lnTo>
                <a:lnTo>
                  <a:pt x="28956" y="170688"/>
                </a:lnTo>
                <a:lnTo>
                  <a:pt x="47244" y="120396"/>
                </a:lnTo>
                <a:lnTo>
                  <a:pt x="79248" y="79248"/>
                </a:lnTo>
                <a:lnTo>
                  <a:pt x="121920" y="47244"/>
                </a:lnTo>
                <a:lnTo>
                  <a:pt x="172212" y="28956"/>
                </a:lnTo>
                <a:lnTo>
                  <a:pt x="3922776" y="26025"/>
                </a:lnTo>
                <a:lnTo>
                  <a:pt x="3939540" y="27314"/>
                </a:lnTo>
                <a:lnTo>
                  <a:pt x="3992880" y="41148"/>
                </a:lnTo>
                <a:lnTo>
                  <a:pt x="4038600" y="68580"/>
                </a:lnTo>
                <a:lnTo>
                  <a:pt x="4073652" y="106680"/>
                </a:lnTo>
                <a:lnTo>
                  <a:pt x="4096512" y="155448"/>
                </a:lnTo>
                <a:lnTo>
                  <a:pt x="4104132" y="190500"/>
                </a:lnTo>
                <a:lnTo>
                  <a:pt x="4104132" y="1089660"/>
                </a:lnTo>
                <a:lnTo>
                  <a:pt x="4113276" y="1071372"/>
                </a:lnTo>
                <a:lnTo>
                  <a:pt x="4120896" y="1053084"/>
                </a:lnTo>
                <a:lnTo>
                  <a:pt x="4125468" y="1033272"/>
                </a:lnTo>
                <a:lnTo>
                  <a:pt x="4128516" y="1011936"/>
                </a:lnTo>
                <a:lnTo>
                  <a:pt x="4130040" y="990600"/>
                </a:lnTo>
                <a:close/>
              </a:path>
              <a:path w="4130040" h="1199514">
                <a:moveTo>
                  <a:pt x="4104132" y="1089660"/>
                </a:moveTo>
                <a:lnTo>
                  <a:pt x="4104132" y="990600"/>
                </a:lnTo>
                <a:lnTo>
                  <a:pt x="4101084" y="1028700"/>
                </a:lnTo>
                <a:lnTo>
                  <a:pt x="4096512" y="1046988"/>
                </a:lnTo>
                <a:lnTo>
                  <a:pt x="4072128" y="1094232"/>
                </a:lnTo>
                <a:lnTo>
                  <a:pt x="4023360" y="1143000"/>
                </a:lnTo>
                <a:lnTo>
                  <a:pt x="3974592" y="1165860"/>
                </a:lnTo>
                <a:lnTo>
                  <a:pt x="3922776" y="1174877"/>
                </a:lnTo>
                <a:lnTo>
                  <a:pt x="207264" y="1174886"/>
                </a:lnTo>
                <a:lnTo>
                  <a:pt x="188976" y="1173480"/>
                </a:lnTo>
                <a:lnTo>
                  <a:pt x="137160" y="1159764"/>
                </a:lnTo>
                <a:lnTo>
                  <a:pt x="91440" y="1132332"/>
                </a:lnTo>
                <a:lnTo>
                  <a:pt x="56388" y="1092708"/>
                </a:lnTo>
                <a:lnTo>
                  <a:pt x="33528" y="1045464"/>
                </a:lnTo>
                <a:lnTo>
                  <a:pt x="25908" y="1008888"/>
                </a:lnTo>
                <a:lnTo>
                  <a:pt x="25908" y="1091184"/>
                </a:lnTo>
                <a:lnTo>
                  <a:pt x="47244" y="1124712"/>
                </a:lnTo>
                <a:lnTo>
                  <a:pt x="76200" y="1152144"/>
                </a:lnTo>
                <a:lnTo>
                  <a:pt x="109728" y="1175004"/>
                </a:lnTo>
                <a:lnTo>
                  <a:pt x="146304" y="1190244"/>
                </a:lnTo>
                <a:lnTo>
                  <a:pt x="187452" y="1197864"/>
                </a:lnTo>
                <a:lnTo>
                  <a:pt x="3922776" y="1199388"/>
                </a:lnTo>
                <a:lnTo>
                  <a:pt x="3939540" y="1198098"/>
                </a:lnTo>
                <a:lnTo>
                  <a:pt x="3941064" y="1197981"/>
                </a:lnTo>
                <a:lnTo>
                  <a:pt x="3942588" y="1197864"/>
                </a:lnTo>
                <a:lnTo>
                  <a:pt x="3983736" y="1190244"/>
                </a:lnTo>
                <a:lnTo>
                  <a:pt x="4021836" y="1173480"/>
                </a:lnTo>
                <a:lnTo>
                  <a:pt x="4053840" y="1152144"/>
                </a:lnTo>
                <a:lnTo>
                  <a:pt x="4082796" y="1123188"/>
                </a:lnTo>
                <a:lnTo>
                  <a:pt x="4094988" y="1107948"/>
                </a:lnTo>
                <a:lnTo>
                  <a:pt x="4104132" y="1089660"/>
                </a:lnTo>
                <a:close/>
              </a:path>
            </a:pathLst>
          </a:custGeom>
          <a:solidFill>
            <a:srgbClr val="AC83C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6440754" y="4487781"/>
            <a:ext cx="3427271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Comités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sociaux</a:t>
            </a:r>
            <a:r>
              <a:rPr sz="1815" spc="-100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territoriaux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(CST)</a:t>
            </a:r>
            <a:r>
              <a:rPr sz="1815" spc="-91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et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formations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spécialisées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comités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sociaux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territoriaux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(FS)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55456" y="5539420"/>
            <a:ext cx="4673813" cy="884048"/>
          </a:xfrm>
          <a:custGeom>
            <a:avLst/>
            <a:gdLst/>
            <a:ahLst/>
            <a:cxnLst/>
            <a:rect l="l" t="t" r="r" b="b"/>
            <a:pathLst>
              <a:path w="5149850" h="974090">
                <a:moveTo>
                  <a:pt x="5149596" y="803148"/>
                </a:moveTo>
                <a:lnTo>
                  <a:pt x="5149596" y="170688"/>
                </a:lnTo>
                <a:lnTo>
                  <a:pt x="5148072" y="152400"/>
                </a:lnTo>
                <a:lnTo>
                  <a:pt x="5135880" y="103632"/>
                </a:lnTo>
                <a:lnTo>
                  <a:pt x="5109972" y="60960"/>
                </a:lnTo>
                <a:lnTo>
                  <a:pt x="5059680" y="19812"/>
                </a:lnTo>
                <a:lnTo>
                  <a:pt x="5012436" y="3048"/>
                </a:lnTo>
                <a:lnTo>
                  <a:pt x="4995672" y="0"/>
                </a:lnTo>
                <a:lnTo>
                  <a:pt x="152400" y="0"/>
                </a:lnTo>
                <a:lnTo>
                  <a:pt x="103632" y="13716"/>
                </a:lnTo>
                <a:lnTo>
                  <a:pt x="60960" y="39624"/>
                </a:lnTo>
                <a:lnTo>
                  <a:pt x="19812" y="89916"/>
                </a:lnTo>
                <a:lnTo>
                  <a:pt x="3048" y="137160"/>
                </a:lnTo>
                <a:lnTo>
                  <a:pt x="0" y="153924"/>
                </a:lnTo>
                <a:lnTo>
                  <a:pt x="0" y="821436"/>
                </a:lnTo>
                <a:lnTo>
                  <a:pt x="3048" y="838200"/>
                </a:lnTo>
                <a:lnTo>
                  <a:pt x="7620" y="854964"/>
                </a:lnTo>
                <a:lnTo>
                  <a:pt x="19812" y="885444"/>
                </a:lnTo>
                <a:lnTo>
                  <a:pt x="24384" y="892302"/>
                </a:lnTo>
                <a:lnTo>
                  <a:pt x="24384" y="170688"/>
                </a:lnTo>
                <a:lnTo>
                  <a:pt x="27432" y="140208"/>
                </a:lnTo>
                <a:lnTo>
                  <a:pt x="42672" y="100584"/>
                </a:lnTo>
                <a:lnTo>
                  <a:pt x="77724" y="57912"/>
                </a:lnTo>
                <a:lnTo>
                  <a:pt x="114300" y="36576"/>
                </a:lnTo>
                <a:lnTo>
                  <a:pt x="156972" y="25908"/>
                </a:lnTo>
                <a:lnTo>
                  <a:pt x="170688" y="24384"/>
                </a:lnTo>
                <a:lnTo>
                  <a:pt x="4978908" y="24384"/>
                </a:lnTo>
                <a:lnTo>
                  <a:pt x="5021580" y="32004"/>
                </a:lnTo>
                <a:lnTo>
                  <a:pt x="5059680" y="50292"/>
                </a:lnTo>
                <a:lnTo>
                  <a:pt x="5091684" y="79248"/>
                </a:lnTo>
                <a:lnTo>
                  <a:pt x="5113020" y="114300"/>
                </a:lnTo>
                <a:lnTo>
                  <a:pt x="5123688" y="156972"/>
                </a:lnTo>
                <a:lnTo>
                  <a:pt x="5123688" y="893064"/>
                </a:lnTo>
                <a:lnTo>
                  <a:pt x="5135880" y="868680"/>
                </a:lnTo>
                <a:lnTo>
                  <a:pt x="5141976" y="853440"/>
                </a:lnTo>
                <a:lnTo>
                  <a:pt x="5146548" y="836676"/>
                </a:lnTo>
                <a:lnTo>
                  <a:pt x="5149596" y="803148"/>
                </a:lnTo>
                <a:close/>
              </a:path>
              <a:path w="5149850" h="974090">
                <a:moveTo>
                  <a:pt x="5123688" y="893064"/>
                </a:moveTo>
                <a:lnTo>
                  <a:pt x="5123688" y="818388"/>
                </a:lnTo>
                <a:lnTo>
                  <a:pt x="5120640" y="833628"/>
                </a:lnTo>
                <a:lnTo>
                  <a:pt x="5117592" y="847344"/>
                </a:lnTo>
                <a:lnTo>
                  <a:pt x="5099304" y="885444"/>
                </a:lnTo>
                <a:lnTo>
                  <a:pt x="5059680" y="925068"/>
                </a:lnTo>
                <a:lnTo>
                  <a:pt x="5033772" y="937260"/>
                </a:lnTo>
                <a:lnTo>
                  <a:pt x="5021580" y="943356"/>
                </a:lnTo>
                <a:lnTo>
                  <a:pt x="5006340" y="946404"/>
                </a:lnTo>
                <a:lnTo>
                  <a:pt x="4992624" y="947928"/>
                </a:lnTo>
                <a:lnTo>
                  <a:pt x="4977384" y="949452"/>
                </a:lnTo>
                <a:lnTo>
                  <a:pt x="170688" y="949452"/>
                </a:lnTo>
                <a:lnTo>
                  <a:pt x="112776" y="937260"/>
                </a:lnTo>
                <a:lnTo>
                  <a:pt x="77724" y="915924"/>
                </a:lnTo>
                <a:lnTo>
                  <a:pt x="48768" y="883920"/>
                </a:lnTo>
                <a:lnTo>
                  <a:pt x="27432" y="832104"/>
                </a:lnTo>
                <a:lnTo>
                  <a:pt x="24384" y="803148"/>
                </a:lnTo>
                <a:lnTo>
                  <a:pt x="24384" y="892302"/>
                </a:lnTo>
                <a:lnTo>
                  <a:pt x="50292" y="925068"/>
                </a:lnTo>
                <a:lnTo>
                  <a:pt x="89916" y="954024"/>
                </a:lnTo>
                <a:lnTo>
                  <a:pt x="137160" y="970788"/>
                </a:lnTo>
                <a:lnTo>
                  <a:pt x="153924" y="973836"/>
                </a:lnTo>
                <a:lnTo>
                  <a:pt x="4995672" y="973836"/>
                </a:lnTo>
                <a:lnTo>
                  <a:pt x="5045964" y="960120"/>
                </a:lnTo>
                <a:lnTo>
                  <a:pt x="5087112" y="935736"/>
                </a:lnTo>
                <a:lnTo>
                  <a:pt x="5120640" y="899160"/>
                </a:lnTo>
                <a:lnTo>
                  <a:pt x="5123688" y="893064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5566618" y="5816965"/>
            <a:ext cx="425080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Commissions</a:t>
            </a:r>
            <a:r>
              <a:rPr sz="1815" spc="-95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administratives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paritaires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(CAP)</a:t>
            </a:r>
            <a:endParaRPr sz="1815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57116" y="5539420"/>
            <a:ext cx="2319618" cy="884048"/>
            <a:chOff x="1888114" y="6103620"/>
            <a:chExt cx="2555875" cy="974090"/>
          </a:xfrm>
        </p:grpSpPr>
        <p:sp>
          <p:nvSpPr>
            <p:cNvPr id="20" name="object 20"/>
            <p:cNvSpPr/>
            <p:nvPr/>
          </p:nvSpPr>
          <p:spPr>
            <a:xfrm>
              <a:off x="1900306" y="6115811"/>
              <a:ext cx="2531745" cy="949960"/>
            </a:xfrm>
            <a:custGeom>
              <a:avLst/>
              <a:gdLst/>
              <a:ahLst/>
              <a:cxnLst/>
              <a:rect l="l" t="t" r="r" b="b"/>
              <a:pathLst>
                <a:path w="2531745" h="949959">
                  <a:moveTo>
                    <a:pt x="2531363" y="790955"/>
                  </a:moveTo>
                  <a:lnTo>
                    <a:pt x="2531363" y="158495"/>
                  </a:lnTo>
                  <a:lnTo>
                    <a:pt x="2523219" y="108655"/>
                  </a:lnTo>
                  <a:lnTo>
                    <a:pt x="2500591" y="65178"/>
                  </a:lnTo>
                  <a:lnTo>
                    <a:pt x="2466185" y="30772"/>
                  </a:lnTo>
                  <a:lnTo>
                    <a:pt x="2422708" y="8144"/>
                  </a:lnTo>
                  <a:lnTo>
                    <a:pt x="2372867" y="0"/>
                  </a:lnTo>
                  <a:lnTo>
                    <a:pt x="158495" y="0"/>
                  </a:lnTo>
                  <a:lnTo>
                    <a:pt x="108655" y="8144"/>
                  </a:lnTo>
                  <a:lnTo>
                    <a:pt x="65178" y="30772"/>
                  </a:lnTo>
                  <a:lnTo>
                    <a:pt x="30772" y="65178"/>
                  </a:lnTo>
                  <a:lnTo>
                    <a:pt x="8144" y="108655"/>
                  </a:lnTo>
                  <a:lnTo>
                    <a:pt x="0" y="158495"/>
                  </a:lnTo>
                  <a:lnTo>
                    <a:pt x="0" y="790955"/>
                  </a:lnTo>
                  <a:lnTo>
                    <a:pt x="8144" y="841382"/>
                  </a:lnTo>
                  <a:lnTo>
                    <a:pt x="30772" y="884931"/>
                  </a:lnTo>
                  <a:lnTo>
                    <a:pt x="65178" y="919118"/>
                  </a:lnTo>
                  <a:lnTo>
                    <a:pt x="108655" y="941454"/>
                  </a:lnTo>
                  <a:lnTo>
                    <a:pt x="158495" y="949451"/>
                  </a:lnTo>
                  <a:lnTo>
                    <a:pt x="2372867" y="949451"/>
                  </a:lnTo>
                  <a:lnTo>
                    <a:pt x="2422708" y="941454"/>
                  </a:lnTo>
                  <a:lnTo>
                    <a:pt x="2466185" y="919118"/>
                  </a:lnTo>
                  <a:lnTo>
                    <a:pt x="2500591" y="884931"/>
                  </a:lnTo>
                  <a:lnTo>
                    <a:pt x="2523219" y="841382"/>
                  </a:lnTo>
                  <a:lnTo>
                    <a:pt x="2531363" y="790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888114" y="6103620"/>
              <a:ext cx="2555875" cy="974090"/>
            </a:xfrm>
            <a:custGeom>
              <a:avLst/>
              <a:gdLst/>
              <a:ahLst/>
              <a:cxnLst/>
              <a:rect l="l" t="t" r="r" b="b"/>
              <a:pathLst>
                <a:path w="2555875" h="974090">
                  <a:moveTo>
                    <a:pt x="2555748" y="803148"/>
                  </a:moveTo>
                  <a:lnTo>
                    <a:pt x="2555748" y="170688"/>
                  </a:lnTo>
                  <a:lnTo>
                    <a:pt x="2552700" y="135636"/>
                  </a:lnTo>
                  <a:lnTo>
                    <a:pt x="2534412" y="88392"/>
                  </a:lnTo>
                  <a:lnTo>
                    <a:pt x="2505456" y="48768"/>
                  </a:lnTo>
                  <a:lnTo>
                    <a:pt x="2465832" y="19812"/>
                  </a:lnTo>
                  <a:lnTo>
                    <a:pt x="2418588" y="3048"/>
                  </a:lnTo>
                  <a:lnTo>
                    <a:pt x="2401824" y="0"/>
                  </a:lnTo>
                  <a:lnTo>
                    <a:pt x="152400" y="0"/>
                  </a:lnTo>
                  <a:lnTo>
                    <a:pt x="103632" y="13716"/>
                  </a:lnTo>
                  <a:lnTo>
                    <a:pt x="60960" y="39624"/>
                  </a:lnTo>
                  <a:lnTo>
                    <a:pt x="19812" y="89916"/>
                  </a:lnTo>
                  <a:lnTo>
                    <a:pt x="3048" y="137160"/>
                  </a:lnTo>
                  <a:lnTo>
                    <a:pt x="0" y="153924"/>
                  </a:lnTo>
                  <a:lnTo>
                    <a:pt x="0" y="821436"/>
                  </a:lnTo>
                  <a:lnTo>
                    <a:pt x="13716" y="870204"/>
                  </a:lnTo>
                  <a:lnTo>
                    <a:pt x="24384" y="890930"/>
                  </a:lnTo>
                  <a:lnTo>
                    <a:pt x="24384" y="803148"/>
                  </a:lnTo>
                  <a:lnTo>
                    <a:pt x="25908" y="155448"/>
                  </a:lnTo>
                  <a:lnTo>
                    <a:pt x="36576" y="112776"/>
                  </a:lnTo>
                  <a:lnTo>
                    <a:pt x="68580" y="67056"/>
                  </a:lnTo>
                  <a:lnTo>
                    <a:pt x="102108" y="42672"/>
                  </a:lnTo>
                  <a:lnTo>
                    <a:pt x="141732" y="27432"/>
                  </a:lnTo>
                  <a:lnTo>
                    <a:pt x="156972" y="25908"/>
                  </a:lnTo>
                  <a:lnTo>
                    <a:pt x="170688" y="24384"/>
                  </a:lnTo>
                  <a:lnTo>
                    <a:pt x="2385060" y="24384"/>
                  </a:lnTo>
                  <a:lnTo>
                    <a:pt x="2400300" y="25908"/>
                  </a:lnTo>
                  <a:lnTo>
                    <a:pt x="2414016" y="28956"/>
                  </a:lnTo>
                  <a:lnTo>
                    <a:pt x="2429256" y="32004"/>
                  </a:lnTo>
                  <a:lnTo>
                    <a:pt x="2467356" y="50292"/>
                  </a:lnTo>
                  <a:lnTo>
                    <a:pt x="2497836" y="79248"/>
                  </a:lnTo>
                  <a:lnTo>
                    <a:pt x="2519172" y="114300"/>
                  </a:lnTo>
                  <a:lnTo>
                    <a:pt x="2529840" y="156972"/>
                  </a:lnTo>
                  <a:lnTo>
                    <a:pt x="2529840" y="894080"/>
                  </a:lnTo>
                  <a:lnTo>
                    <a:pt x="2535936" y="883920"/>
                  </a:lnTo>
                  <a:lnTo>
                    <a:pt x="2542032" y="870204"/>
                  </a:lnTo>
                  <a:lnTo>
                    <a:pt x="2548128" y="853440"/>
                  </a:lnTo>
                  <a:lnTo>
                    <a:pt x="2552700" y="836676"/>
                  </a:lnTo>
                  <a:lnTo>
                    <a:pt x="2555748" y="803148"/>
                  </a:lnTo>
                  <a:close/>
                </a:path>
                <a:path w="2555875" h="974090">
                  <a:moveTo>
                    <a:pt x="2529840" y="894080"/>
                  </a:moveTo>
                  <a:lnTo>
                    <a:pt x="2529840" y="818388"/>
                  </a:lnTo>
                  <a:lnTo>
                    <a:pt x="2526792" y="833628"/>
                  </a:lnTo>
                  <a:lnTo>
                    <a:pt x="2523744" y="847344"/>
                  </a:lnTo>
                  <a:lnTo>
                    <a:pt x="2505456" y="885444"/>
                  </a:lnTo>
                  <a:lnTo>
                    <a:pt x="2465832" y="925068"/>
                  </a:lnTo>
                  <a:lnTo>
                    <a:pt x="2427732" y="943356"/>
                  </a:lnTo>
                  <a:lnTo>
                    <a:pt x="2383536" y="949452"/>
                  </a:lnTo>
                  <a:lnTo>
                    <a:pt x="170688" y="949452"/>
                  </a:lnTo>
                  <a:lnTo>
                    <a:pt x="112776" y="937260"/>
                  </a:lnTo>
                  <a:lnTo>
                    <a:pt x="77724" y="915924"/>
                  </a:lnTo>
                  <a:lnTo>
                    <a:pt x="42672" y="871728"/>
                  </a:lnTo>
                  <a:lnTo>
                    <a:pt x="27432" y="832104"/>
                  </a:lnTo>
                  <a:lnTo>
                    <a:pt x="24384" y="803148"/>
                  </a:lnTo>
                  <a:lnTo>
                    <a:pt x="24384" y="890930"/>
                  </a:lnTo>
                  <a:lnTo>
                    <a:pt x="50292" y="925068"/>
                  </a:lnTo>
                  <a:lnTo>
                    <a:pt x="89916" y="954024"/>
                  </a:lnTo>
                  <a:lnTo>
                    <a:pt x="137160" y="970788"/>
                  </a:lnTo>
                  <a:lnTo>
                    <a:pt x="153924" y="973836"/>
                  </a:lnTo>
                  <a:lnTo>
                    <a:pt x="2403348" y="973836"/>
                  </a:lnTo>
                  <a:lnTo>
                    <a:pt x="2467356" y="954024"/>
                  </a:lnTo>
                  <a:lnTo>
                    <a:pt x="2517648" y="911352"/>
                  </a:lnTo>
                  <a:lnTo>
                    <a:pt x="2526792" y="899160"/>
                  </a:lnTo>
                  <a:lnTo>
                    <a:pt x="2529840" y="894080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81280" y="5540339"/>
            <a:ext cx="1469571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07773" algn="just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Commissions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consultatives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paritaires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(CCP)</a:t>
            </a:r>
            <a:endParaRPr sz="1815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36369" y="3650070"/>
            <a:ext cx="3301637" cy="1823420"/>
            <a:chOff x="1865254" y="4021836"/>
            <a:chExt cx="3637915" cy="2009139"/>
          </a:xfrm>
        </p:grpSpPr>
        <p:sp>
          <p:nvSpPr>
            <p:cNvPr id="24" name="object 24"/>
            <p:cNvSpPr/>
            <p:nvPr/>
          </p:nvSpPr>
          <p:spPr>
            <a:xfrm>
              <a:off x="1878970" y="4035552"/>
              <a:ext cx="3611879" cy="1983105"/>
            </a:xfrm>
            <a:custGeom>
              <a:avLst/>
              <a:gdLst/>
              <a:ahLst/>
              <a:cxnLst/>
              <a:rect l="l" t="t" r="r" b="b"/>
              <a:pathLst>
                <a:path w="3611879" h="1983104">
                  <a:moveTo>
                    <a:pt x="3611879" y="1652015"/>
                  </a:moveTo>
                  <a:lnTo>
                    <a:pt x="3611879" y="330707"/>
                  </a:lnTo>
                  <a:lnTo>
                    <a:pt x="3608299" y="281785"/>
                  </a:lnTo>
                  <a:lnTo>
                    <a:pt x="3597897" y="235109"/>
                  </a:lnTo>
                  <a:lnTo>
                    <a:pt x="3581181" y="191188"/>
                  </a:lnTo>
                  <a:lnTo>
                    <a:pt x="3558660" y="150530"/>
                  </a:lnTo>
                  <a:lnTo>
                    <a:pt x="3530842" y="113643"/>
                  </a:lnTo>
                  <a:lnTo>
                    <a:pt x="3498236" y="81037"/>
                  </a:lnTo>
                  <a:lnTo>
                    <a:pt x="3461349" y="53219"/>
                  </a:lnTo>
                  <a:lnTo>
                    <a:pt x="3420691" y="30698"/>
                  </a:lnTo>
                  <a:lnTo>
                    <a:pt x="3376770" y="13982"/>
                  </a:lnTo>
                  <a:lnTo>
                    <a:pt x="3330094" y="3580"/>
                  </a:lnTo>
                  <a:lnTo>
                    <a:pt x="3281171" y="0"/>
                  </a:lnTo>
                  <a:lnTo>
                    <a:pt x="330707" y="0"/>
                  </a:lnTo>
                  <a:lnTo>
                    <a:pt x="281785" y="3580"/>
                  </a:lnTo>
                  <a:lnTo>
                    <a:pt x="235109" y="13982"/>
                  </a:lnTo>
                  <a:lnTo>
                    <a:pt x="191188" y="30698"/>
                  </a:lnTo>
                  <a:lnTo>
                    <a:pt x="150530" y="53219"/>
                  </a:lnTo>
                  <a:lnTo>
                    <a:pt x="113643" y="81037"/>
                  </a:lnTo>
                  <a:lnTo>
                    <a:pt x="81037" y="113643"/>
                  </a:lnTo>
                  <a:lnTo>
                    <a:pt x="53219" y="150530"/>
                  </a:lnTo>
                  <a:lnTo>
                    <a:pt x="30698" y="191188"/>
                  </a:lnTo>
                  <a:lnTo>
                    <a:pt x="13982" y="235109"/>
                  </a:lnTo>
                  <a:lnTo>
                    <a:pt x="3580" y="281785"/>
                  </a:lnTo>
                  <a:lnTo>
                    <a:pt x="0" y="330707"/>
                  </a:lnTo>
                  <a:lnTo>
                    <a:pt x="0" y="1652015"/>
                  </a:lnTo>
                  <a:lnTo>
                    <a:pt x="3580" y="1700938"/>
                  </a:lnTo>
                  <a:lnTo>
                    <a:pt x="13982" y="1747614"/>
                  </a:lnTo>
                  <a:lnTo>
                    <a:pt x="30698" y="1791535"/>
                  </a:lnTo>
                  <a:lnTo>
                    <a:pt x="53219" y="1832193"/>
                  </a:lnTo>
                  <a:lnTo>
                    <a:pt x="81037" y="1869080"/>
                  </a:lnTo>
                  <a:lnTo>
                    <a:pt x="113643" y="1901686"/>
                  </a:lnTo>
                  <a:lnTo>
                    <a:pt x="150530" y="1929504"/>
                  </a:lnTo>
                  <a:lnTo>
                    <a:pt x="191188" y="1952025"/>
                  </a:lnTo>
                  <a:lnTo>
                    <a:pt x="235109" y="1968741"/>
                  </a:lnTo>
                  <a:lnTo>
                    <a:pt x="281785" y="1979143"/>
                  </a:lnTo>
                  <a:lnTo>
                    <a:pt x="330707" y="1982723"/>
                  </a:lnTo>
                  <a:lnTo>
                    <a:pt x="3281171" y="1982723"/>
                  </a:lnTo>
                  <a:lnTo>
                    <a:pt x="3330094" y="1979143"/>
                  </a:lnTo>
                  <a:lnTo>
                    <a:pt x="3376770" y="1968741"/>
                  </a:lnTo>
                  <a:lnTo>
                    <a:pt x="3420691" y="1952025"/>
                  </a:lnTo>
                  <a:lnTo>
                    <a:pt x="3461349" y="1929504"/>
                  </a:lnTo>
                  <a:lnTo>
                    <a:pt x="3498236" y="1901686"/>
                  </a:lnTo>
                  <a:lnTo>
                    <a:pt x="3530842" y="1869080"/>
                  </a:lnTo>
                  <a:lnTo>
                    <a:pt x="3558660" y="1832193"/>
                  </a:lnTo>
                  <a:lnTo>
                    <a:pt x="3581181" y="1791535"/>
                  </a:lnTo>
                  <a:lnTo>
                    <a:pt x="3597897" y="1747614"/>
                  </a:lnTo>
                  <a:lnTo>
                    <a:pt x="3608299" y="1700938"/>
                  </a:lnTo>
                  <a:lnTo>
                    <a:pt x="3611879" y="1652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5254" y="4021836"/>
              <a:ext cx="3637915" cy="2009139"/>
            </a:xfrm>
            <a:custGeom>
              <a:avLst/>
              <a:gdLst/>
              <a:ahLst/>
              <a:cxnLst/>
              <a:rect l="l" t="t" r="r" b="b"/>
              <a:pathLst>
                <a:path w="3637915" h="2009139">
                  <a:moveTo>
                    <a:pt x="3637788" y="1682496"/>
                  </a:moveTo>
                  <a:lnTo>
                    <a:pt x="3637788" y="326136"/>
                  </a:lnTo>
                  <a:lnTo>
                    <a:pt x="3634740" y="291084"/>
                  </a:lnTo>
                  <a:lnTo>
                    <a:pt x="3622548" y="240792"/>
                  </a:lnTo>
                  <a:lnTo>
                    <a:pt x="3596640" y="179832"/>
                  </a:lnTo>
                  <a:lnTo>
                    <a:pt x="3569208" y="138684"/>
                  </a:lnTo>
                  <a:lnTo>
                    <a:pt x="3560064" y="124968"/>
                  </a:lnTo>
                  <a:lnTo>
                    <a:pt x="3500628" y="68580"/>
                  </a:lnTo>
                  <a:lnTo>
                    <a:pt x="3457956" y="42672"/>
                  </a:lnTo>
                  <a:lnTo>
                    <a:pt x="3444240" y="35052"/>
                  </a:lnTo>
                  <a:lnTo>
                    <a:pt x="3429000" y="27432"/>
                  </a:lnTo>
                  <a:lnTo>
                    <a:pt x="3412236" y="21336"/>
                  </a:lnTo>
                  <a:lnTo>
                    <a:pt x="3396996" y="15240"/>
                  </a:lnTo>
                  <a:lnTo>
                    <a:pt x="3380232" y="10668"/>
                  </a:lnTo>
                  <a:lnTo>
                    <a:pt x="3346704" y="4572"/>
                  </a:lnTo>
                  <a:lnTo>
                    <a:pt x="3313176" y="1524"/>
                  </a:lnTo>
                  <a:lnTo>
                    <a:pt x="3294888" y="0"/>
                  </a:lnTo>
                  <a:lnTo>
                    <a:pt x="342900" y="0"/>
                  </a:lnTo>
                  <a:lnTo>
                    <a:pt x="326136" y="1524"/>
                  </a:lnTo>
                  <a:lnTo>
                    <a:pt x="307848" y="3048"/>
                  </a:lnTo>
                  <a:lnTo>
                    <a:pt x="291084" y="4572"/>
                  </a:lnTo>
                  <a:lnTo>
                    <a:pt x="274320" y="7620"/>
                  </a:lnTo>
                  <a:lnTo>
                    <a:pt x="257556" y="12192"/>
                  </a:lnTo>
                  <a:lnTo>
                    <a:pt x="242316" y="16764"/>
                  </a:lnTo>
                  <a:lnTo>
                    <a:pt x="225552" y="21336"/>
                  </a:lnTo>
                  <a:lnTo>
                    <a:pt x="179832" y="42672"/>
                  </a:lnTo>
                  <a:lnTo>
                    <a:pt x="138684" y="68580"/>
                  </a:lnTo>
                  <a:lnTo>
                    <a:pt x="100584" y="100584"/>
                  </a:lnTo>
                  <a:lnTo>
                    <a:pt x="68580" y="138684"/>
                  </a:lnTo>
                  <a:lnTo>
                    <a:pt x="42672" y="179832"/>
                  </a:lnTo>
                  <a:lnTo>
                    <a:pt x="21336" y="225552"/>
                  </a:lnTo>
                  <a:lnTo>
                    <a:pt x="12192" y="259080"/>
                  </a:lnTo>
                  <a:lnTo>
                    <a:pt x="7620" y="274320"/>
                  </a:lnTo>
                  <a:lnTo>
                    <a:pt x="4572" y="292608"/>
                  </a:lnTo>
                  <a:lnTo>
                    <a:pt x="0" y="344424"/>
                  </a:lnTo>
                  <a:lnTo>
                    <a:pt x="0" y="1665732"/>
                  </a:lnTo>
                  <a:lnTo>
                    <a:pt x="4572" y="1719072"/>
                  </a:lnTo>
                  <a:lnTo>
                    <a:pt x="7620" y="1735836"/>
                  </a:lnTo>
                  <a:lnTo>
                    <a:pt x="12192" y="1752600"/>
                  </a:lnTo>
                  <a:lnTo>
                    <a:pt x="16764" y="1767840"/>
                  </a:lnTo>
                  <a:lnTo>
                    <a:pt x="21336" y="1784604"/>
                  </a:lnTo>
                  <a:lnTo>
                    <a:pt x="25908" y="1796034"/>
                  </a:lnTo>
                  <a:lnTo>
                    <a:pt x="25908" y="327660"/>
                  </a:lnTo>
                  <a:lnTo>
                    <a:pt x="27432" y="310896"/>
                  </a:lnTo>
                  <a:lnTo>
                    <a:pt x="30480" y="295656"/>
                  </a:lnTo>
                  <a:lnTo>
                    <a:pt x="32004" y="278892"/>
                  </a:lnTo>
                  <a:lnTo>
                    <a:pt x="41148" y="248412"/>
                  </a:lnTo>
                  <a:lnTo>
                    <a:pt x="64008" y="192024"/>
                  </a:lnTo>
                  <a:lnTo>
                    <a:pt x="99060" y="141732"/>
                  </a:lnTo>
                  <a:lnTo>
                    <a:pt x="109728" y="129540"/>
                  </a:lnTo>
                  <a:lnTo>
                    <a:pt x="118872" y="118872"/>
                  </a:lnTo>
                  <a:lnTo>
                    <a:pt x="131064" y="108204"/>
                  </a:lnTo>
                  <a:lnTo>
                    <a:pt x="141732" y="99060"/>
                  </a:lnTo>
                  <a:lnTo>
                    <a:pt x="153924" y="88392"/>
                  </a:lnTo>
                  <a:lnTo>
                    <a:pt x="166116" y="80772"/>
                  </a:lnTo>
                  <a:lnTo>
                    <a:pt x="179832" y="71628"/>
                  </a:lnTo>
                  <a:lnTo>
                    <a:pt x="192024" y="64008"/>
                  </a:lnTo>
                  <a:lnTo>
                    <a:pt x="207264" y="57912"/>
                  </a:lnTo>
                  <a:lnTo>
                    <a:pt x="220980" y="50292"/>
                  </a:lnTo>
                  <a:lnTo>
                    <a:pt x="234696" y="45720"/>
                  </a:lnTo>
                  <a:lnTo>
                    <a:pt x="249936" y="39624"/>
                  </a:lnTo>
                  <a:lnTo>
                    <a:pt x="265176" y="36576"/>
                  </a:lnTo>
                  <a:lnTo>
                    <a:pt x="280416" y="32004"/>
                  </a:lnTo>
                  <a:lnTo>
                    <a:pt x="295656" y="28956"/>
                  </a:lnTo>
                  <a:lnTo>
                    <a:pt x="312420" y="27432"/>
                  </a:lnTo>
                  <a:lnTo>
                    <a:pt x="327660" y="25908"/>
                  </a:lnTo>
                  <a:lnTo>
                    <a:pt x="3311652" y="25908"/>
                  </a:lnTo>
                  <a:lnTo>
                    <a:pt x="3328416" y="27432"/>
                  </a:lnTo>
                  <a:lnTo>
                    <a:pt x="3343656" y="28956"/>
                  </a:lnTo>
                  <a:lnTo>
                    <a:pt x="3358896" y="32004"/>
                  </a:lnTo>
                  <a:lnTo>
                    <a:pt x="3374136" y="36576"/>
                  </a:lnTo>
                  <a:lnTo>
                    <a:pt x="3389376" y="39624"/>
                  </a:lnTo>
                  <a:lnTo>
                    <a:pt x="3447288" y="64008"/>
                  </a:lnTo>
                  <a:lnTo>
                    <a:pt x="3497580" y="99060"/>
                  </a:lnTo>
                  <a:lnTo>
                    <a:pt x="3531108" y="131064"/>
                  </a:lnTo>
                  <a:lnTo>
                    <a:pt x="3558540" y="166116"/>
                  </a:lnTo>
                  <a:lnTo>
                    <a:pt x="3581400" y="205740"/>
                  </a:lnTo>
                  <a:lnTo>
                    <a:pt x="3587496" y="220980"/>
                  </a:lnTo>
                  <a:lnTo>
                    <a:pt x="3593592" y="234696"/>
                  </a:lnTo>
                  <a:lnTo>
                    <a:pt x="3602736" y="265176"/>
                  </a:lnTo>
                  <a:lnTo>
                    <a:pt x="3611880" y="310896"/>
                  </a:lnTo>
                  <a:lnTo>
                    <a:pt x="3611880" y="327660"/>
                  </a:lnTo>
                  <a:lnTo>
                    <a:pt x="3613404" y="344424"/>
                  </a:lnTo>
                  <a:lnTo>
                    <a:pt x="3613404" y="1794510"/>
                  </a:lnTo>
                  <a:lnTo>
                    <a:pt x="3617976" y="1783080"/>
                  </a:lnTo>
                  <a:lnTo>
                    <a:pt x="3622548" y="1767840"/>
                  </a:lnTo>
                  <a:lnTo>
                    <a:pt x="3631692" y="1734312"/>
                  </a:lnTo>
                  <a:lnTo>
                    <a:pt x="3634740" y="1717548"/>
                  </a:lnTo>
                  <a:lnTo>
                    <a:pt x="3637788" y="1682496"/>
                  </a:lnTo>
                  <a:close/>
                </a:path>
                <a:path w="3637915" h="2009139">
                  <a:moveTo>
                    <a:pt x="3613404" y="1794510"/>
                  </a:moveTo>
                  <a:lnTo>
                    <a:pt x="3613404" y="1665732"/>
                  </a:lnTo>
                  <a:lnTo>
                    <a:pt x="3611880" y="1682496"/>
                  </a:lnTo>
                  <a:lnTo>
                    <a:pt x="3611880" y="1699260"/>
                  </a:lnTo>
                  <a:lnTo>
                    <a:pt x="3602736" y="1744980"/>
                  </a:lnTo>
                  <a:lnTo>
                    <a:pt x="3593592" y="1775460"/>
                  </a:lnTo>
                  <a:lnTo>
                    <a:pt x="3587496" y="1789176"/>
                  </a:lnTo>
                  <a:lnTo>
                    <a:pt x="3581400" y="1804416"/>
                  </a:lnTo>
                  <a:lnTo>
                    <a:pt x="3573780" y="1818132"/>
                  </a:lnTo>
                  <a:lnTo>
                    <a:pt x="3566160" y="1830324"/>
                  </a:lnTo>
                  <a:lnTo>
                    <a:pt x="3558540" y="1844040"/>
                  </a:lnTo>
                  <a:lnTo>
                    <a:pt x="3540252" y="1868424"/>
                  </a:lnTo>
                  <a:lnTo>
                    <a:pt x="3529584" y="1879092"/>
                  </a:lnTo>
                  <a:lnTo>
                    <a:pt x="3518916" y="1891284"/>
                  </a:lnTo>
                  <a:lnTo>
                    <a:pt x="3473196" y="1929384"/>
                  </a:lnTo>
                  <a:lnTo>
                    <a:pt x="3432048" y="1952244"/>
                  </a:lnTo>
                  <a:lnTo>
                    <a:pt x="3374136" y="1973580"/>
                  </a:lnTo>
                  <a:lnTo>
                    <a:pt x="3326892" y="1981200"/>
                  </a:lnTo>
                  <a:lnTo>
                    <a:pt x="3311652" y="1982724"/>
                  </a:lnTo>
                  <a:lnTo>
                    <a:pt x="3294888" y="1984248"/>
                  </a:lnTo>
                  <a:lnTo>
                    <a:pt x="344424" y="1984248"/>
                  </a:lnTo>
                  <a:lnTo>
                    <a:pt x="295656" y="1979676"/>
                  </a:lnTo>
                  <a:lnTo>
                    <a:pt x="248412" y="1969008"/>
                  </a:lnTo>
                  <a:lnTo>
                    <a:pt x="205740" y="1952244"/>
                  </a:lnTo>
                  <a:lnTo>
                    <a:pt x="166116" y="1929384"/>
                  </a:lnTo>
                  <a:lnTo>
                    <a:pt x="129540" y="1900428"/>
                  </a:lnTo>
                  <a:lnTo>
                    <a:pt x="99060" y="1868424"/>
                  </a:lnTo>
                  <a:lnTo>
                    <a:pt x="88392" y="1856232"/>
                  </a:lnTo>
                  <a:lnTo>
                    <a:pt x="80772" y="1842516"/>
                  </a:lnTo>
                  <a:lnTo>
                    <a:pt x="71628" y="1830324"/>
                  </a:lnTo>
                  <a:lnTo>
                    <a:pt x="64008" y="1816608"/>
                  </a:lnTo>
                  <a:lnTo>
                    <a:pt x="57912" y="1802892"/>
                  </a:lnTo>
                  <a:lnTo>
                    <a:pt x="50292" y="1789176"/>
                  </a:lnTo>
                  <a:lnTo>
                    <a:pt x="45720" y="1775460"/>
                  </a:lnTo>
                  <a:lnTo>
                    <a:pt x="39624" y="1760220"/>
                  </a:lnTo>
                  <a:lnTo>
                    <a:pt x="36576" y="1744980"/>
                  </a:lnTo>
                  <a:lnTo>
                    <a:pt x="32004" y="1729740"/>
                  </a:lnTo>
                  <a:lnTo>
                    <a:pt x="30480" y="1714500"/>
                  </a:lnTo>
                  <a:lnTo>
                    <a:pt x="27432" y="1697736"/>
                  </a:lnTo>
                  <a:lnTo>
                    <a:pt x="25908" y="1682496"/>
                  </a:lnTo>
                  <a:lnTo>
                    <a:pt x="25908" y="1796034"/>
                  </a:lnTo>
                  <a:lnTo>
                    <a:pt x="27432" y="1799844"/>
                  </a:lnTo>
                  <a:lnTo>
                    <a:pt x="42672" y="1830324"/>
                  </a:lnTo>
                  <a:lnTo>
                    <a:pt x="50292" y="1844040"/>
                  </a:lnTo>
                  <a:lnTo>
                    <a:pt x="68580" y="1871472"/>
                  </a:lnTo>
                  <a:lnTo>
                    <a:pt x="79248" y="1883664"/>
                  </a:lnTo>
                  <a:lnTo>
                    <a:pt x="89916" y="1897380"/>
                  </a:lnTo>
                  <a:lnTo>
                    <a:pt x="102108" y="1908048"/>
                  </a:lnTo>
                  <a:lnTo>
                    <a:pt x="112776" y="1920240"/>
                  </a:lnTo>
                  <a:lnTo>
                    <a:pt x="126492" y="1930908"/>
                  </a:lnTo>
                  <a:lnTo>
                    <a:pt x="138684" y="1941576"/>
                  </a:lnTo>
                  <a:lnTo>
                    <a:pt x="166116" y="1959864"/>
                  </a:lnTo>
                  <a:lnTo>
                    <a:pt x="181356" y="1967484"/>
                  </a:lnTo>
                  <a:lnTo>
                    <a:pt x="195072" y="1975104"/>
                  </a:lnTo>
                  <a:lnTo>
                    <a:pt x="275844" y="2002536"/>
                  </a:lnTo>
                  <a:lnTo>
                    <a:pt x="326136" y="2008632"/>
                  </a:lnTo>
                  <a:lnTo>
                    <a:pt x="3313176" y="2008632"/>
                  </a:lnTo>
                  <a:lnTo>
                    <a:pt x="3329940" y="2007108"/>
                  </a:lnTo>
                  <a:lnTo>
                    <a:pt x="3346704" y="2005711"/>
                  </a:lnTo>
                  <a:lnTo>
                    <a:pt x="3396996" y="1993392"/>
                  </a:lnTo>
                  <a:lnTo>
                    <a:pt x="3444240" y="1975104"/>
                  </a:lnTo>
                  <a:lnTo>
                    <a:pt x="3486912" y="1950720"/>
                  </a:lnTo>
                  <a:lnTo>
                    <a:pt x="3500628" y="1940052"/>
                  </a:lnTo>
                  <a:lnTo>
                    <a:pt x="3514344" y="1930908"/>
                  </a:lnTo>
                  <a:lnTo>
                    <a:pt x="3526536" y="1920240"/>
                  </a:lnTo>
                  <a:lnTo>
                    <a:pt x="3537204" y="1908048"/>
                  </a:lnTo>
                  <a:lnTo>
                    <a:pt x="3549396" y="1895856"/>
                  </a:lnTo>
                  <a:lnTo>
                    <a:pt x="3570732" y="1871472"/>
                  </a:lnTo>
                  <a:lnTo>
                    <a:pt x="3589020" y="1844040"/>
                  </a:lnTo>
                  <a:lnTo>
                    <a:pt x="3611880" y="1798320"/>
                  </a:lnTo>
                  <a:lnTo>
                    <a:pt x="3613404" y="1794510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14336" y="3844628"/>
            <a:ext cx="2946635" cy="140817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729" algn="ctr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Conseil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économique,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social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et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environnemental</a:t>
            </a:r>
            <a:r>
              <a:rPr sz="1815" spc="-3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(CESE),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ou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au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sein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des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conseils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économiques,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sociaux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et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environnementaux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régionaux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(CESER)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68181" y="1396956"/>
            <a:ext cx="7051637" cy="1298986"/>
          </a:xfrm>
          <a:custGeom>
            <a:avLst/>
            <a:gdLst/>
            <a:ahLst/>
            <a:cxnLst/>
            <a:rect l="l" t="t" r="r" b="b"/>
            <a:pathLst>
              <a:path w="7769859" h="1431289">
                <a:moveTo>
                  <a:pt x="7769351" y="1191767"/>
                </a:moveTo>
                <a:lnTo>
                  <a:pt x="7769351" y="239267"/>
                </a:lnTo>
                <a:lnTo>
                  <a:pt x="7764511" y="190919"/>
                </a:lnTo>
                <a:lnTo>
                  <a:pt x="7750635" y="145946"/>
                </a:lnTo>
                <a:lnTo>
                  <a:pt x="7728686" y="105295"/>
                </a:lnTo>
                <a:lnTo>
                  <a:pt x="7699628" y="69913"/>
                </a:lnTo>
                <a:lnTo>
                  <a:pt x="7664428" y="40746"/>
                </a:lnTo>
                <a:lnTo>
                  <a:pt x="7624047" y="18740"/>
                </a:lnTo>
                <a:lnTo>
                  <a:pt x="7579453" y="4842"/>
                </a:lnTo>
                <a:lnTo>
                  <a:pt x="7531607" y="0"/>
                </a:lnTo>
                <a:lnTo>
                  <a:pt x="239267" y="0"/>
                </a:lnTo>
                <a:lnTo>
                  <a:pt x="190919" y="4842"/>
                </a:lnTo>
                <a:lnTo>
                  <a:pt x="145946" y="18740"/>
                </a:lnTo>
                <a:lnTo>
                  <a:pt x="105295" y="40746"/>
                </a:lnTo>
                <a:lnTo>
                  <a:pt x="69913" y="69913"/>
                </a:lnTo>
                <a:lnTo>
                  <a:pt x="40746" y="105295"/>
                </a:lnTo>
                <a:lnTo>
                  <a:pt x="18740" y="145946"/>
                </a:lnTo>
                <a:lnTo>
                  <a:pt x="4842" y="190919"/>
                </a:lnTo>
                <a:lnTo>
                  <a:pt x="0" y="239267"/>
                </a:lnTo>
                <a:lnTo>
                  <a:pt x="0" y="1191767"/>
                </a:lnTo>
                <a:lnTo>
                  <a:pt x="4842" y="1240116"/>
                </a:lnTo>
                <a:lnTo>
                  <a:pt x="18740" y="1285089"/>
                </a:lnTo>
                <a:lnTo>
                  <a:pt x="40746" y="1325740"/>
                </a:lnTo>
                <a:lnTo>
                  <a:pt x="69913" y="1361122"/>
                </a:lnTo>
                <a:lnTo>
                  <a:pt x="105295" y="1390289"/>
                </a:lnTo>
                <a:lnTo>
                  <a:pt x="145946" y="1412295"/>
                </a:lnTo>
                <a:lnTo>
                  <a:pt x="190919" y="1426193"/>
                </a:lnTo>
                <a:lnTo>
                  <a:pt x="239267" y="1431035"/>
                </a:lnTo>
                <a:lnTo>
                  <a:pt x="7531607" y="1431035"/>
                </a:lnTo>
                <a:lnTo>
                  <a:pt x="7579453" y="1426193"/>
                </a:lnTo>
                <a:lnTo>
                  <a:pt x="7624047" y="1412295"/>
                </a:lnTo>
                <a:lnTo>
                  <a:pt x="7664428" y="1390289"/>
                </a:lnTo>
                <a:lnTo>
                  <a:pt x="7699628" y="1361122"/>
                </a:lnTo>
                <a:lnTo>
                  <a:pt x="7728686" y="1325740"/>
                </a:lnTo>
                <a:lnTo>
                  <a:pt x="7750635" y="1285089"/>
                </a:lnTo>
                <a:lnTo>
                  <a:pt x="7764511" y="1240116"/>
                </a:lnTo>
                <a:lnTo>
                  <a:pt x="7769351" y="1191767"/>
                </a:lnTo>
                <a:close/>
              </a:path>
            </a:pathLst>
          </a:custGeom>
          <a:solidFill>
            <a:srgbClr val="8683C7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 txBox="1"/>
          <p:nvPr/>
        </p:nvSpPr>
        <p:spPr>
          <a:xfrm>
            <a:off x="3301750" y="1288378"/>
            <a:ext cx="6515675" cy="1293554"/>
          </a:xfrm>
          <a:prstGeom prst="rect">
            <a:avLst/>
          </a:prstGeom>
        </p:spPr>
        <p:txBody>
          <a:bodyPr vert="horz" wrap="square" lIns="0" tIns="174620" rIns="0" bIns="0" rtlCol="0">
            <a:spAutoFit/>
          </a:bodyPr>
          <a:lstStyle/>
          <a:p>
            <a:pPr marL="11526">
              <a:spcBef>
                <a:spcPts val="1375"/>
              </a:spcBef>
              <a:tabLst>
                <a:tab pos="322166" algn="l"/>
              </a:tabLst>
            </a:pPr>
            <a:r>
              <a:rPr sz="1815" dirty="0" smtClean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fr-FR" sz="18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15" spc="-7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accordées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représentants</a:t>
            </a:r>
            <a:r>
              <a:rPr sz="1815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appelés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siéger</a:t>
            </a:r>
            <a:r>
              <a:rPr sz="1815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toute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instance</a:t>
            </a:r>
            <a:r>
              <a:rPr sz="1815" spc="-82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nationale</a:t>
            </a:r>
            <a:r>
              <a:rPr sz="1815" spc="-6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ou</a:t>
            </a:r>
            <a:r>
              <a:rPr sz="1815" spc="-9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locale</a:t>
            </a:r>
            <a:r>
              <a:rPr sz="1815" spc="-6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laquelle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présence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représentants</a:t>
            </a:r>
            <a:r>
              <a:rPr sz="1815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1815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15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15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fonction</a:t>
            </a:r>
            <a:r>
              <a:rPr sz="1815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publique</a:t>
            </a:r>
            <a:r>
              <a:rPr sz="1815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territoriale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requise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15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texte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législatif</a:t>
            </a:r>
            <a:r>
              <a:rPr sz="1815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15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réglementaire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et</a:t>
            </a:r>
            <a:r>
              <a:rPr sz="1815" spc="-7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notamment</a:t>
            </a:r>
            <a:r>
              <a:rPr sz="1815" spc="-7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15" spc="-4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29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30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47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>
          <a:xfrm>
            <a:off x="6815581" y="1531688"/>
            <a:ext cx="2803650" cy="2261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514477" y="1551401"/>
            <a:ext cx="2803650" cy="2261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bject 3"/>
          <p:cNvSpPr txBox="1"/>
          <p:nvPr/>
        </p:nvSpPr>
        <p:spPr>
          <a:xfrm>
            <a:off x="7088057" y="4649606"/>
            <a:ext cx="2374943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Pour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participer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à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des</a:t>
            </a:r>
            <a:endParaRPr sz="2178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78" b="1" spc="-9" dirty="0">
                <a:latin typeface="Calibri"/>
                <a:cs typeface="Calibri"/>
              </a:rPr>
              <a:t>négociations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5917" y="1553270"/>
            <a:ext cx="2620770" cy="225988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576" algn="ctr">
              <a:spcBef>
                <a:spcPts val="91"/>
              </a:spcBef>
            </a:pP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8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208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accordées</a:t>
            </a:r>
            <a:r>
              <a:rPr sz="2087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208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représentants</a:t>
            </a:r>
            <a:r>
              <a:rPr sz="2087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syndicaux</a:t>
            </a:r>
            <a:r>
              <a:rPr sz="2087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8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18" dirty="0">
                <a:solidFill>
                  <a:srgbClr val="FFFFFF"/>
                </a:solidFill>
                <a:latin typeface="Calibri"/>
                <a:cs typeface="Calibri"/>
              </a:rPr>
              <a:t>représentatives</a:t>
            </a:r>
            <a:r>
              <a:rPr sz="2087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sz="2087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8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l’alinéa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l’article</a:t>
            </a:r>
            <a:r>
              <a:rPr sz="2087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endParaRPr sz="2087" dirty="0">
              <a:latin typeface="Calibri"/>
              <a:cs typeface="Calibri"/>
            </a:endParaRPr>
          </a:p>
          <a:p>
            <a:pPr marL="576" algn="ctr"/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décret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85-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397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9813" y="4284462"/>
            <a:ext cx="2385892" cy="135226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Pour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participer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à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b="1" spc="-23" dirty="0">
                <a:latin typeface="Calibri"/>
                <a:cs typeface="Calibri"/>
              </a:rPr>
              <a:t>des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réunions</a:t>
            </a:r>
            <a:r>
              <a:rPr sz="2178" spc="-95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de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b="1" spc="-9" dirty="0">
                <a:latin typeface="Calibri"/>
                <a:cs typeface="Calibri"/>
              </a:rPr>
              <a:t>travail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organisées</a:t>
            </a:r>
            <a:r>
              <a:rPr sz="2178" spc="-113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par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l’administratio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1507" y="5360994"/>
            <a:ext cx="14580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9"/>
              </a:lnSpc>
            </a:pPr>
            <a:r>
              <a:rPr sz="2178" spc="-45" dirty="0">
                <a:latin typeface="Calibri"/>
                <a:cs typeface="Calibri"/>
              </a:rPr>
              <a:t>n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15581" y="1602582"/>
            <a:ext cx="2873444" cy="193870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576" algn="ctr">
              <a:spcBef>
                <a:spcPts val="91"/>
              </a:spcBef>
            </a:pP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8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2087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accordées</a:t>
            </a:r>
            <a:r>
              <a:rPr sz="2087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2087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représentants</a:t>
            </a:r>
            <a:r>
              <a:rPr sz="2087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syndicaux</a:t>
            </a:r>
            <a:r>
              <a:rPr sz="2087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8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18" dirty="0">
                <a:solidFill>
                  <a:srgbClr val="FFFFFF"/>
                </a:solidFill>
                <a:latin typeface="Calibri"/>
                <a:cs typeface="Calibri"/>
              </a:rPr>
              <a:t>représentatives</a:t>
            </a:r>
            <a:r>
              <a:rPr sz="2087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sz="2087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87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l’alinéa</a:t>
            </a:r>
            <a:r>
              <a:rPr sz="2087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l’article</a:t>
            </a:r>
            <a:r>
              <a:rPr sz="2087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087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endParaRPr sz="2087" dirty="0">
              <a:latin typeface="Calibri"/>
              <a:cs typeface="Calibri"/>
            </a:endParaRPr>
          </a:p>
          <a:p>
            <a:pPr marL="576" algn="ctr"/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décret</a:t>
            </a:r>
            <a:r>
              <a:rPr sz="2087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87" spc="-9" dirty="0">
                <a:solidFill>
                  <a:srgbClr val="FFFFFF"/>
                </a:solidFill>
                <a:latin typeface="Calibri"/>
                <a:cs typeface="Calibri"/>
              </a:rPr>
              <a:t>85-</a:t>
            </a:r>
            <a:r>
              <a:rPr sz="2087" spc="-23" dirty="0">
                <a:solidFill>
                  <a:srgbClr val="FFFFFF"/>
                </a:solidFill>
                <a:latin typeface="Calibri"/>
                <a:cs typeface="Calibri"/>
              </a:rPr>
              <a:t>397</a:t>
            </a:r>
            <a:endParaRPr sz="2087" dirty="0">
              <a:latin typeface="Calibri"/>
              <a:cs typeface="Calibri"/>
            </a:endParaRPr>
          </a:p>
        </p:txBody>
      </p:sp>
      <p:sp>
        <p:nvSpPr>
          <p:cNvPr id="23" name="object 5"/>
          <p:cNvSpPr txBox="1">
            <a:spLocks/>
          </p:cNvSpPr>
          <p:nvPr/>
        </p:nvSpPr>
        <p:spPr>
          <a:xfrm>
            <a:off x="804216" y="386194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smtClean="0">
                <a:solidFill>
                  <a:schemeClr val="bg1"/>
                </a:solidFill>
              </a:rPr>
              <a:t>Les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9" smtClean="0">
                <a:solidFill>
                  <a:schemeClr val="bg1"/>
                </a:solidFill>
              </a:rPr>
              <a:t>autorisations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23" smtClean="0">
                <a:solidFill>
                  <a:schemeClr val="bg1"/>
                </a:solidFill>
              </a:rPr>
              <a:t>d’absence</a:t>
            </a:r>
            <a:r>
              <a:rPr lang="fr-FR" sz="160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smtClean="0">
                <a:solidFill>
                  <a:schemeClr val="bg1"/>
                </a:solidFill>
              </a:rPr>
              <a:t>pour</a:t>
            </a:r>
            <a:r>
              <a:rPr lang="fr-FR" sz="1600" spc="-91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mtClean="0">
                <a:solidFill>
                  <a:schemeClr val="bg1"/>
                </a:solidFill>
              </a:rPr>
              <a:t>mandat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9" smtClean="0">
                <a:solidFill>
                  <a:schemeClr val="bg1"/>
                </a:solidFill>
              </a:rPr>
              <a:t>syndical</a:t>
            </a:r>
            <a:br>
              <a:rPr lang="fr-FR" sz="1600" spc="-9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12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387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3089896" y="1980637"/>
            <a:ext cx="1618257" cy="4336100"/>
            <a:chOff x="2034418" y="2182368"/>
            <a:chExt cx="1783080" cy="4777740"/>
          </a:xfrm>
        </p:grpSpPr>
        <p:sp>
          <p:nvSpPr>
            <p:cNvPr id="10" name="object 10"/>
            <p:cNvSpPr/>
            <p:nvPr/>
          </p:nvSpPr>
          <p:spPr>
            <a:xfrm>
              <a:off x="2048133" y="2194560"/>
              <a:ext cx="1757680" cy="4752340"/>
            </a:xfrm>
            <a:custGeom>
              <a:avLst/>
              <a:gdLst/>
              <a:ahLst/>
              <a:cxnLst/>
              <a:rect l="l" t="t" r="r" b="b"/>
              <a:pathLst>
                <a:path w="1757679" h="4752340">
                  <a:moveTo>
                    <a:pt x="1757171" y="4576571"/>
                  </a:moveTo>
                  <a:lnTo>
                    <a:pt x="1757171" y="175259"/>
                  </a:lnTo>
                  <a:lnTo>
                    <a:pt x="1750857" y="128940"/>
                  </a:lnTo>
                  <a:lnTo>
                    <a:pt x="1733070" y="87150"/>
                  </a:lnTo>
                  <a:lnTo>
                    <a:pt x="1705546" y="51625"/>
                  </a:lnTo>
                  <a:lnTo>
                    <a:pt x="1670021" y="24101"/>
                  </a:lnTo>
                  <a:lnTo>
                    <a:pt x="1628231" y="6314"/>
                  </a:lnTo>
                  <a:lnTo>
                    <a:pt x="1581911" y="0"/>
                  </a:lnTo>
                  <a:lnTo>
                    <a:pt x="175259" y="0"/>
                  </a:lnTo>
                  <a:lnTo>
                    <a:pt x="128411" y="6314"/>
                  </a:lnTo>
                  <a:lnTo>
                    <a:pt x="86472" y="24101"/>
                  </a:lnTo>
                  <a:lnTo>
                    <a:pt x="51053" y="51625"/>
                  </a:lnTo>
                  <a:lnTo>
                    <a:pt x="23763" y="87150"/>
                  </a:lnTo>
                  <a:lnTo>
                    <a:pt x="6208" y="128940"/>
                  </a:lnTo>
                  <a:lnTo>
                    <a:pt x="0" y="175259"/>
                  </a:lnTo>
                  <a:lnTo>
                    <a:pt x="0" y="4576571"/>
                  </a:lnTo>
                  <a:lnTo>
                    <a:pt x="6208" y="4623420"/>
                  </a:lnTo>
                  <a:lnTo>
                    <a:pt x="23763" y="4665359"/>
                  </a:lnTo>
                  <a:lnTo>
                    <a:pt x="51053" y="4700777"/>
                  </a:lnTo>
                  <a:lnTo>
                    <a:pt x="86472" y="4728068"/>
                  </a:lnTo>
                  <a:lnTo>
                    <a:pt x="128411" y="4745623"/>
                  </a:lnTo>
                  <a:lnTo>
                    <a:pt x="175259" y="4751831"/>
                  </a:lnTo>
                  <a:lnTo>
                    <a:pt x="1581911" y="4751831"/>
                  </a:lnTo>
                  <a:lnTo>
                    <a:pt x="1628231" y="4745623"/>
                  </a:lnTo>
                  <a:lnTo>
                    <a:pt x="1670021" y="4728068"/>
                  </a:lnTo>
                  <a:lnTo>
                    <a:pt x="1705546" y="4700777"/>
                  </a:lnTo>
                  <a:lnTo>
                    <a:pt x="1733070" y="4665359"/>
                  </a:lnTo>
                  <a:lnTo>
                    <a:pt x="1750857" y="4623420"/>
                  </a:lnTo>
                  <a:lnTo>
                    <a:pt x="1757171" y="4576571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4418" y="2182368"/>
              <a:ext cx="1783080" cy="4777740"/>
            </a:xfrm>
            <a:custGeom>
              <a:avLst/>
              <a:gdLst/>
              <a:ahLst/>
              <a:cxnLst/>
              <a:rect l="l" t="t" r="r" b="b"/>
              <a:pathLst>
                <a:path w="1783079" h="4777740">
                  <a:moveTo>
                    <a:pt x="1783080" y="4607052"/>
                  </a:moveTo>
                  <a:lnTo>
                    <a:pt x="1783080" y="167640"/>
                  </a:lnTo>
                  <a:lnTo>
                    <a:pt x="1760220" y="97536"/>
                  </a:lnTo>
                  <a:lnTo>
                    <a:pt x="1728216" y="54864"/>
                  </a:lnTo>
                  <a:lnTo>
                    <a:pt x="1684020" y="21336"/>
                  </a:lnTo>
                  <a:lnTo>
                    <a:pt x="1632204" y="3048"/>
                  </a:lnTo>
                  <a:lnTo>
                    <a:pt x="1613916" y="0"/>
                  </a:lnTo>
                  <a:lnTo>
                    <a:pt x="169164" y="0"/>
                  </a:lnTo>
                  <a:lnTo>
                    <a:pt x="99060" y="22860"/>
                  </a:lnTo>
                  <a:lnTo>
                    <a:pt x="54864" y="54864"/>
                  </a:lnTo>
                  <a:lnTo>
                    <a:pt x="22860" y="99060"/>
                  </a:lnTo>
                  <a:lnTo>
                    <a:pt x="4572" y="150876"/>
                  </a:lnTo>
                  <a:lnTo>
                    <a:pt x="0" y="187452"/>
                  </a:lnTo>
                  <a:lnTo>
                    <a:pt x="0" y="4590288"/>
                  </a:lnTo>
                  <a:lnTo>
                    <a:pt x="4572" y="4628388"/>
                  </a:lnTo>
                  <a:lnTo>
                    <a:pt x="24384" y="4678680"/>
                  </a:lnTo>
                  <a:lnTo>
                    <a:pt x="25908" y="4681474"/>
                  </a:lnTo>
                  <a:lnTo>
                    <a:pt x="25908" y="187452"/>
                  </a:lnTo>
                  <a:lnTo>
                    <a:pt x="33528" y="138684"/>
                  </a:lnTo>
                  <a:lnTo>
                    <a:pt x="54864" y="96012"/>
                  </a:lnTo>
                  <a:lnTo>
                    <a:pt x="85344" y="60960"/>
                  </a:lnTo>
                  <a:lnTo>
                    <a:pt x="141732" y="32004"/>
                  </a:lnTo>
                  <a:lnTo>
                    <a:pt x="190500" y="24384"/>
                  </a:lnTo>
                  <a:lnTo>
                    <a:pt x="1595628" y="24384"/>
                  </a:lnTo>
                  <a:lnTo>
                    <a:pt x="1612392" y="25908"/>
                  </a:lnTo>
                  <a:lnTo>
                    <a:pt x="1659636" y="38100"/>
                  </a:lnTo>
                  <a:lnTo>
                    <a:pt x="1699260" y="62484"/>
                  </a:lnTo>
                  <a:lnTo>
                    <a:pt x="1720596" y="85344"/>
                  </a:lnTo>
                  <a:lnTo>
                    <a:pt x="1731264" y="97536"/>
                  </a:lnTo>
                  <a:lnTo>
                    <a:pt x="1751076" y="140208"/>
                  </a:lnTo>
                  <a:lnTo>
                    <a:pt x="1758696" y="188976"/>
                  </a:lnTo>
                  <a:lnTo>
                    <a:pt x="1758696" y="4681220"/>
                  </a:lnTo>
                  <a:lnTo>
                    <a:pt x="1760220" y="4678680"/>
                  </a:lnTo>
                  <a:lnTo>
                    <a:pt x="1769364" y="4661916"/>
                  </a:lnTo>
                  <a:lnTo>
                    <a:pt x="1775460" y="4645152"/>
                  </a:lnTo>
                  <a:lnTo>
                    <a:pt x="1780032" y="4626864"/>
                  </a:lnTo>
                  <a:lnTo>
                    <a:pt x="1783080" y="4607052"/>
                  </a:lnTo>
                  <a:close/>
                </a:path>
                <a:path w="1783079" h="4777740">
                  <a:moveTo>
                    <a:pt x="1758696" y="4681220"/>
                  </a:moveTo>
                  <a:lnTo>
                    <a:pt x="1758696" y="4588764"/>
                  </a:lnTo>
                  <a:lnTo>
                    <a:pt x="1757172" y="4607052"/>
                  </a:lnTo>
                  <a:lnTo>
                    <a:pt x="1751076" y="4637532"/>
                  </a:lnTo>
                  <a:lnTo>
                    <a:pt x="1729740" y="4680204"/>
                  </a:lnTo>
                  <a:lnTo>
                    <a:pt x="1697736" y="4715256"/>
                  </a:lnTo>
                  <a:lnTo>
                    <a:pt x="1658112" y="4739640"/>
                  </a:lnTo>
                  <a:lnTo>
                    <a:pt x="1610868" y="4751832"/>
                  </a:lnTo>
                  <a:lnTo>
                    <a:pt x="172212" y="4751832"/>
                  </a:lnTo>
                  <a:lnTo>
                    <a:pt x="155448" y="4748784"/>
                  </a:lnTo>
                  <a:lnTo>
                    <a:pt x="124968" y="4739640"/>
                  </a:lnTo>
                  <a:lnTo>
                    <a:pt x="97536" y="4724400"/>
                  </a:lnTo>
                  <a:lnTo>
                    <a:pt x="85344" y="4713732"/>
                  </a:lnTo>
                  <a:lnTo>
                    <a:pt x="73152" y="4704588"/>
                  </a:lnTo>
                  <a:lnTo>
                    <a:pt x="45720" y="4666488"/>
                  </a:lnTo>
                  <a:lnTo>
                    <a:pt x="28956" y="4620768"/>
                  </a:lnTo>
                  <a:lnTo>
                    <a:pt x="25908" y="4588764"/>
                  </a:lnTo>
                  <a:lnTo>
                    <a:pt x="25908" y="4681474"/>
                  </a:lnTo>
                  <a:lnTo>
                    <a:pt x="56388" y="4722876"/>
                  </a:lnTo>
                  <a:lnTo>
                    <a:pt x="100584" y="4754880"/>
                  </a:lnTo>
                  <a:lnTo>
                    <a:pt x="152400" y="4773168"/>
                  </a:lnTo>
                  <a:lnTo>
                    <a:pt x="188976" y="4777740"/>
                  </a:lnTo>
                  <a:lnTo>
                    <a:pt x="1595628" y="4777740"/>
                  </a:lnTo>
                  <a:lnTo>
                    <a:pt x="1610868" y="4776567"/>
                  </a:lnTo>
                  <a:lnTo>
                    <a:pt x="1612392" y="4776450"/>
                  </a:lnTo>
                  <a:lnTo>
                    <a:pt x="1613916" y="4776333"/>
                  </a:lnTo>
                  <a:lnTo>
                    <a:pt x="1652016" y="4768596"/>
                  </a:lnTo>
                  <a:lnTo>
                    <a:pt x="1716024" y="4733544"/>
                  </a:lnTo>
                  <a:lnTo>
                    <a:pt x="1751076" y="4693920"/>
                  </a:lnTo>
                  <a:lnTo>
                    <a:pt x="1758696" y="4681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37434" y="3083909"/>
            <a:ext cx="1325496" cy="2091445"/>
          </a:xfrm>
          <a:prstGeom prst="rect">
            <a:avLst/>
          </a:prstGeom>
        </p:spPr>
        <p:txBody>
          <a:bodyPr vert="horz" wrap="square" lIns="0" tIns="35154" rIns="0" bIns="0" rtlCol="0">
            <a:spAutoFit/>
          </a:bodyPr>
          <a:lstStyle/>
          <a:p>
            <a:pPr marL="11527" marR="4611" indent="1153" algn="ctr">
              <a:lnSpc>
                <a:spcPct val="91600"/>
              </a:lnSpc>
              <a:spcBef>
                <a:spcPts val="277"/>
              </a:spcBef>
            </a:pP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représentants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syndicaux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titulaires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convoqués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815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815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réunion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5303" y="1991702"/>
            <a:ext cx="1485708" cy="4313048"/>
          </a:xfrm>
          <a:custGeom>
            <a:avLst/>
            <a:gdLst/>
            <a:ahLst/>
            <a:cxnLst/>
            <a:rect l="l" t="t" r="r" b="b"/>
            <a:pathLst>
              <a:path w="1637029" h="4752340">
                <a:moveTo>
                  <a:pt x="1636775" y="4588763"/>
                </a:moveTo>
                <a:lnTo>
                  <a:pt x="1636775" y="163067"/>
                </a:lnTo>
                <a:lnTo>
                  <a:pt x="1630933" y="119768"/>
                </a:lnTo>
                <a:lnTo>
                  <a:pt x="1614423" y="80828"/>
                </a:lnTo>
                <a:lnTo>
                  <a:pt x="1588769" y="47815"/>
                </a:lnTo>
                <a:lnTo>
                  <a:pt x="1555495" y="22295"/>
                </a:lnTo>
                <a:lnTo>
                  <a:pt x="1516125" y="5834"/>
                </a:lnTo>
                <a:lnTo>
                  <a:pt x="1472183" y="0"/>
                </a:lnTo>
                <a:lnTo>
                  <a:pt x="164591" y="0"/>
                </a:lnTo>
                <a:lnTo>
                  <a:pt x="120649" y="5834"/>
                </a:lnTo>
                <a:lnTo>
                  <a:pt x="81279" y="22295"/>
                </a:lnTo>
                <a:lnTo>
                  <a:pt x="48005" y="47815"/>
                </a:lnTo>
                <a:lnTo>
                  <a:pt x="22351" y="80828"/>
                </a:lnTo>
                <a:lnTo>
                  <a:pt x="5841" y="119768"/>
                </a:lnTo>
                <a:lnTo>
                  <a:pt x="0" y="163067"/>
                </a:lnTo>
                <a:lnTo>
                  <a:pt x="0" y="4588763"/>
                </a:lnTo>
                <a:lnTo>
                  <a:pt x="5841" y="4632063"/>
                </a:lnTo>
                <a:lnTo>
                  <a:pt x="22351" y="4671003"/>
                </a:lnTo>
                <a:lnTo>
                  <a:pt x="48005" y="4704016"/>
                </a:lnTo>
                <a:lnTo>
                  <a:pt x="81279" y="4729536"/>
                </a:lnTo>
                <a:lnTo>
                  <a:pt x="120649" y="4745996"/>
                </a:lnTo>
                <a:lnTo>
                  <a:pt x="164591" y="4751831"/>
                </a:lnTo>
                <a:lnTo>
                  <a:pt x="1472183" y="4751831"/>
                </a:lnTo>
                <a:lnTo>
                  <a:pt x="1516125" y="4745996"/>
                </a:lnTo>
                <a:lnTo>
                  <a:pt x="1555495" y="4729536"/>
                </a:lnTo>
                <a:lnTo>
                  <a:pt x="1588769" y="4704016"/>
                </a:lnTo>
                <a:lnTo>
                  <a:pt x="1614423" y="4671003"/>
                </a:lnTo>
                <a:lnTo>
                  <a:pt x="1630933" y="4632063"/>
                </a:lnTo>
                <a:lnTo>
                  <a:pt x="1636775" y="4588763"/>
                </a:lnTo>
                <a:close/>
              </a:path>
            </a:pathLst>
          </a:custGeom>
          <a:solidFill>
            <a:srgbClr val="8683C7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5027199" y="2450437"/>
            <a:ext cx="1281697" cy="3376412"/>
          </a:xfrm>
          <a:prstGeom prst="rect">
            <a:avLst/>
          </a:prstGeom>
        </p:spPr>
        <p:txBody>
          <a:bodyPr vert="horz" wrap="square" lIns="0" tIns="35154" rIns="0" bIns="0" rtlCol="0">
            <a:spAutoFit/>
          </a:bodyPr>
          <a:lstStyle/>
          <a:p>
            <a:pPr marL="11527" marR="4611" indent="576" algn="ctr">
              <a:lnSpc>
                <a:spcPct val="91600"/>
              </a:lnSpc>
              <a:spcBef>
                <a:spcPts val="277"/>
              </a:spcBef>
            </a:pP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suppléants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(en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cas</a:t>
            </a:r>
            <a:r>
              <a:rPr sz="1815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convocation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remplacer</a:t>
            </a:r>
            <a:r>
              <a:rPr sz="1815" spc="4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titulaire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absent)</a:t>
            </a:r>
            <a:r>
              <a:rPr sz="1815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siégeant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18" dirty="0">
                <a:solidFill>
                  <a:srgbClr val="FFFFFF"/>
                </a:solidFill>
                <a:latin typeface="Calibri"/>
                <a:cs typeface="Calibri"/>
              </a:rPr>
              <a:t>voix</a:t>
            </a:r>
            <a:r>
              <a:rPr sz="1815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délibérative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présence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815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titulaires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38996" y="1991702"/>
            <a:ext cx="1602121" cy="4313048"/>
          </a:xfrm>
          <a:custGeom>
            <a:avLst/>
            <a:gdLst/>
            <a:ahLst/>
            <a:cxnLst/>
            <a:rect l="l" t="t" r="r" b="b"/>
            <a:pathLst>
              <a:path w="1765300" h="4752340">
                <a:moveTo>
                  <a:pt x="1764791" y="4576571"/>
                </a:moveTo>
                <a:lnTo>
                  <a:pt x="1764791" y="176783"/>
                </a:lnTo>
                <a:lnTo>
                  <a:pt x="1758470" y="129822"/>
                </a:lnTo>
                <a:lnTo>
                  <a:pt x="1740633" y="87601"/>
                </a:lnTo>
                <a:lnTo>
                  <a:pt x="1712975" y="51815"/>
                </a:lnTo>
                <a:lnTo>
                  <a:pt x="1677190" y="24158"/>
                </a:lnTo>
                <a:lnTo>
                  <a:pt x="1634969" y="6321"/>
                </a:lnTo>
                <a:lnTo>
                  <a:pt x="1588007" y="0"/>
                </a:lnTo>
                <a:lnTo>
                  <a:pt x="176783" y="0"/>
                </a:lnTo>
                <a:lnTo>
                  <a:pt x="129822" y="6321"/>
                </a:lnTo>
                <a:lnTo>
                  <a:pt x="87601" y="24158"/>
                </a:lnTo>
                <a:lnTo>
                  <a:pt x="51815" y="51815"/>
                </a:lnTo>
                <a:lnTo>
                  <a:pt x="24158" y="87601"/>
                </a:lnTo>
                <a:lnTo>
                  <a:pt x="6321" y="129822"/>
                </a:lnTo>
                <a:lnTo>
                  <a:pt x="0" y="176783"/>
                </a:lnTo>
                <a:lnTo>
                  <a:pt x="0" y="4576571"/>
                </a:lnTo>
                <a:lnTo>
                  <a:pt x="6321" y="4623420"/>
                </a:lnTo>
                <a:lnTo>
                  <a:pt x="24158" y="4665359"/>
                </a:lnTo>
                <a:lnTo>
                  <a:pt x="51815" y="4700777"/>
                </a:lnTo>
                <a:lnTo>
                  <a:pt x="87601" y="4728068"/>
                </a:lnTo>
                <a:lnTo>
                  <a:pt x="129822" y="4745623"/>
                </a:lnTo>
                <a:lnTo>
                  <a:pt x="176783" y="4751831"/>
                </a:lnTo>
                <a:lnTo>
                  <a:pt x="1588007" y="4751831"/>
                </a:lnTo>
                <a:lnTo>
                  <a:pt x="1634969" y="4745623"/>
                </a:lnTo>
                <a:lnTo>
                  <a:pt x="1677190" y="4728068"/>
                </a:lnTo>
                <a:lnTo>
                  <a:pt x="1712975" y="4700777"/>
                </a:lnTo>
                <a:lnTo>
                  <a:pt x="1740633" y="4665359"/>
                </a:lnTo>
                <a:lnTo>
                  <a:pt x="1758470" y="4623420"/>
                </a:lnTo>
                <a:lnTo>
                  <a:pt x="1764791" y="4576571"/>
                </a:lnTo>
                <a:close/>
              </a:path>
            </a:pathLst>
          </a:custGeom>
          <a:solidFill>
            <a:srgbClr val="AC83C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6745042" y="2337021"/>
            <a:ext cx="1389465" cy="3608270"/>
          </a:xfrm>
          <a:prstGeom prst="rect">
            <a:avLst/>
          </a:prstGeom>
        </p:spPr>
        <p:txBody>
          <a:bodyPr vert="horz" wrap="square" lIns="0" tIns="35154" rIns="0" bIns="0" rtlCol="0">
            <a:spAutoFit/>
          </a:bodyPr>
          <a:lstStyle/>
          <a:p>
            <a:pPr marL="10950" marR="4611" indent="-1153" algn="ctr">
              <a:lnSpc>
                <a:spcPct val="91600"/>
              </a:lnSpc>
              <a:spcBef>
                <a:spcPts val="277"/>
              </a:spcBef>
            </a:pP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suppléants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informés</a:t>
            </a:r>
            <a:r>
              <a:rPr sz="1815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15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2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FFFFFF"/>
                </a:solidFill>
                <a:latin typeface="Calibri"/>
                <a:cs typeface="Calibri"/>
              </a:rPr>
              <a:t>tenue</a:t>
            </a:r>
            <a:r>
              <a:rPr sz="1815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15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2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réunion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lorsqu'ils</a:t>
            </a:r>
            <a:r>
              <a:rPr sz="1634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vocation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participer</a:t>
            </a:r>
            <a:r>
              <a:rPr sz="1634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présence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titulaire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réglementation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propre</a:t>
            </a:r>
            <a:r>
              <a:rPr sz="1634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5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chacune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instances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4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1634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organismes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70255" y="1991702"/>
            <a:ext cx="1543914" cy="4313048"/>
          </a:xfrm>
          <a:custGeom>
            <a:avLst/>
            <a:gdLst/>
            <a:ahLst/>
            <a:cxnLst/>
            <a:rect l="l" t="t" r="r" b="b"/>
            <a:pathLst>
              <a:path w="1701165" h="4752340">
                <a:moveTo>
                  <a:pt x="1700783" y="4582667"/>
                </a:moveTo>
                <a:lnTo>
                  <a:pt x="1700783" y="170687"/>
                </a:lnTo>
                <a:lnTo>
                  <a:pt x="1694709" y="125236"/>
                </a:lnTo>
                <a:lnTo>
                  <a:pt x="1677585" y="84440"/>
                </a:lnTo>
                <a:lnTo>
                  <a:pt x="1651063" y="49910"/>
                </a:lnTo>
                <a:lnTo>
                  <a:pt x="1616794" y="23255"/>
                </a:lnTo>
                <a:lnTo>
                  <a:pt x="1576429" y="6081"/>
                </a:lnTo>
                <a:lnTo>
                  <a:pt x="1531619" y="0"/>
                </a:lnTo>
                <a:lnTo>
                  <a:pt x="169163" y="0"/>
                </a:lnTo>
                <a:lnTo>
                  <a:pt x="124354" y="6081"/>
                </a:lnTo>
                <a:lnTo>
                  <a:pt x="83989" y="23255"/>
                </a:lnTo>
                <a:lnTo>
                  <a:pt x="49720" y="49910"/>
                </a:lnTo>
                <a:lnTo>
                  <a:pt x="23198" y="84440"/>
                </a:lnTo>
                <a:lnTo>
                  <a:pt x="6074" y="125236"/>
                </a:lnTo>
                <a:lnTo>
                  <a:pt x="0" y="170687"/>
                </a:lnTo>
                <a:lnTo>
                  <a:pt x="0" y="4582667"/>
                </a:lnTo>
                <a:lnTo>
                  <a:pt x="6074" y="4627477"/>
                </a:lnTo>
                <a:lnTo>
                  <a:pt x="23198" y="4667842"/>
                </a:lnTo>
                <a:lnTo>
                  <a:pt x="49720" y="4702111"/>
                </a:lnTo>
                <a:lnTo>
                  <a:pt x="83989" y="4728633"/>
                </a:lnTo>
                <a:lnTo>
                  <a:pt x="124354" y="4745757"/>
                </a:lnTo>
                <a:lnTo>
                  <a:pt x="169163" y="4751831"/>
                </a:lnTo>
                <a:lnTo>
                  <a:pt x="1531619" y="4751831"/>
                </a:lnTo>
                <a:lnTo>
                  <a:pt x="1576429" y="4745757"/>
                </a:lnTo>
                <a:lnTo>
                  <a:pt x="1616794" y="4728633"/>
                </a:lnTo>
                <a:lnTo>
                  <a:pt x="1651063" y="4702111"/>
                </a:lnTo>
                <a:lnTo>
                  <a:pt x="1677585" y="4667842"/>
                </a:lnTo>
                <a:lnTo>
                  <a:pt x="1694709" y="4627477"/>
                </a:lnTo>
                <a:lnTo>
                  <a:pt x="1700783" y="4582667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8568001" y="2361917"/>
            <a:ext cx="1350277" cy="3556393"/>
          </a:xfrm>
          <a:prstGeom prst="rect">
            <a:avLst/>
          </a:prstGeom>
        </p:spPr>
        <p:txBody>
          <a:bodyPr vert="horz" wrap="square" lIns="0" tIns="34578" rIns="0" bIns="0" rtlCol="0">
            <a:spAutoFit/>
          </a:bodyPr>
          <a:lstStyle/>
          <a:p>
            <a:pPr marL="11527" marR="4611" indent="-2305" algn="ctr">
              <a:lnSpc>
                <a:spcPct val="91700"/>
              </a:lnSpc>
              <a:spcBef>
                <a:spcPts val="272"/>
              </a:spcBef>
            </a:pP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experts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lorsqu'ils</a:t>
            </a:r>
            <a:r>
              <a:rPr sz="1634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18" dirty="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sz="1634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b="1" spc="-9" dirty="0">
                <a:solidFill>
                  <a:srgbClr val="FFFFFF"/>
                </a:solidFill>
                <a:latin typeface="Calibri"/>
                <a:cs typeface="Calibri"/>
              </a:rPr>
              <a:t>convoqués</a:t>
            </a:r>
            <a:r>
              <a:rPr sz="1815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634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président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éclairer</a:t>
            </a:r>
            <a:r>
              <a:rPr sz="1634" spc="4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membres</a:t>
            </a:r>
            <a:r>
              <a:rPr sz="1634" spc="4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l'instance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1634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634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l'ordre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18" dirty="0">
                <a:solidFill>
                  <a:srgbClr val="FFFFFF"/>
                </a:solidFill>
                <a:latin typeface="Calibri"/>
                <a:cs typeface="Calibri"/>
              </a:rPr>
              <a:t>jour</a:t>
            </a:r>
            <a:r>
              <a:rPr sz="1634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assister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débats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relatifs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lesquelles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présence</a:t>
            </a:r>
            <a:r>
              <a:rPr sz="1634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été</a:t>
            </a:r>
            <a:r>
              <a:rPr sz="1634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demandée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19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85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7360" y="1691111"/>
            <a:ext cx="2680959" cy="663901"/>
          </a:xfrm>
          <a:custGeom>
            <a:avLst/>
            <a:gdLst/>
            <a:ahLst/>
            <a:cxnLst/>
            <a:rect l="l" t="t" r="r" b="b"/>
            <a:pathLst>
              <a:path w="2954020" h="731519">
                <a:moveTo>
                  <a:pt x="2953511" y="731519"/>
                </a:moveTo>
                <a:lnTo>
                  <a:pt x="2953511" y="0"/>
                </a:lnTo>
                <a:lnTo>
                  <a:pt x="0" y="0"/>
                </a:lnTo>
                <a:lnTo>
                  <a:pt x="0" y="731519"/>
                </a:lnTo>
                <a:lnTo>
                  <a:pt x="2953511" y="731519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/>
          <p:nvPr/>
        </p:nvSpPr>
        <p:spPr>
          <a:xfrm>
            <a:off x="3223603" y="1801751"/>
            <a:ext cx="1180844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Procédure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91232" y="1537512"/>
            <a:ext cx="5576879" cy="943406"/>
          </a:xfrm>
          <a:custGeom>
            <a:avLst/>
            <a:gdLst/>
            <a:ahLst/>
            <a:cxnLst/>
            <a:rect l="l" t="t" r="r" b="b"/>
            <a:pathLst>
              <a:path w="6144895" h="1039494">
                <a:moveTo>
                  <a:pt x="6144768" y="161544"/>
                </a:moveTo>
                <a:lnTo>
                  <a:pt x="6131052" y="109728"/>
                </a:lnTo>
                <a:lnTo>
                  <a:pt x="6103620" y="65532"/>
                </a:lnTo>
                <a:lnTo>
                  <a:pt x="6065520" y="30480"/>
                </a:lnTo>
                <a:lnTo>
                  <a:pt x="6016752" y="7620"/>
                </a:lnTo>
                <a:lnTo>
                  <a:pt x="5981700" y="0"/>
                </a:lnTo>
                <a:lnTo>
                  <a:pt x="161544" y="0"/>
                </a:lnTo>
                <a:lnTo>
                  <a:pt x="109728" y="13716"/>
                </a:lnTo>
                <a:lnTo>
                  <a:pt x="65532" y="41148"/>
                </a:lnTo>
                <a:lnTo>
                  <a:pt x="30480" y="80772"/>
                </a:lnTo>
                <a:lnTo>
                  <a:pt x="7620" y="128016"/>
                </a:lnTo>
                <a:lnTo>
                  <a:pt x="0" y="163068"/>
                </a:lnTo>
                <a:lnTo>
                  <a:pt x="0" y="876300"/>
                </a:lnTo>
                <a:lnTo>
                  <a:pt x="13716" y="929640"/>
                </a:lnTo>
                <a:lnTo>
                  <a:pt x="24384" y="949960"/>
                </a:lnTo>
                <a:lnTo>
                  <a:pt x="30480" y="960120"/>
                </a:lnTo>
                <a:lnTo>
                  <a:pt x="65532" y="998220"/>
                </a:lnTo>
                <a:lnTo>
                  <a:pt x="111252" y="1025652"/>
                </a:lnTo>
                <a:lnTo>
                  <a:pt x="163068" y="1039368"/>
                </a:lnTo>
                <a:lnTo>
                  <a:pt x="5964936" y="1039368"/>
                </a:lnTo>
                <a:lnTo>
                  <a:pt x="5999988" y="1036447"/>
                </a:lnTo>
                <a:lnTo>
                  <a:pt x="6001512" y="1036320"/>
                </a:lnTo>
                <a:lnTo>
                  <a:pt x="6050280" y="1018032"/>
                </a:lnTo>
                <a:lnTo>
                  <a:pt x="6092952" y="986028"/>
                </a:lnTo>
                <a:lnTo>
                  <a:pt x="6120384" y="948436"/>
                </a:lnTo>
                <a:lnTo>
                  <a:pt x="6123432" y="943356"/>
                </a:lnTo>
                <a:lnTo>
                  <a:pt x="6131052" y="928116"/>
                </a:lnTo>
                <a:lnTo>
                  <a:pt x="6137148" y="911352"/>
                </a:lnTo>
                <a:lnTo>
                  <a:pt x="6141720" y="894588"/>
                </a:lnTo>
                <a:lnTo>
                  <a:pt x="6144768" y="876300"/>
                </a:lnTo>
                <a:lnTo>
                  <a:pt x="6144768" y="161544"/>
                </a:lnTo>
                <a:close/>
              </a:path>
            </a:pathLst>
          </a:custGeom>
          <a:solidFill>
            <a:srgbClr val="A4C1C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 txBox="1"/>
          <p:nvPr/>
        </p:nvSpPr>
        <p:spPr>
          <a:xfrm>
            <a:off x="4904101" y="1699400"/>
            <a:ext cx="4735478" cy="57025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888044" marR="4611" indent="-1877094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Sur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simple</a:t>
            </a:r>
            <a:r>
              <a:rPr sz="1815" spc="-41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présentation</a:t>
            </a:r>
            <a:r>
              <a:rPr sz="1815" spc="-45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leur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b="1" spc="-18" dirty="0">
                <a:latin typeface="Calibri"/>
                <a:cs typeface="Calibri"/>
              </a:rPr>
              <a:t>convocation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ou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du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document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50753" y="2868602"/>
            <a:ext cx="2484440" cy="669664"/>
          </a:xfrm>
          <a:custGeom>
            <a:avLst/>
            <a:gdLst/>
            <a:ahLst/>
            <a:cxnLst/>
            <a:rect l="l" t="t" r="r" b="b"/>
            <a:pathLst>
              <a:path w="2737485" h="737870">
                <a:moveTo>
                  <a:pt x="2737103" y="737615"/>
                </a:moveTo>
                <a:lnTo>
                  <a:pt x="2737103" y="0"/>
                </a:lnTo>
                <a:lnTo>
                  <a:pt x="0" y="0"/>
                </a:lnTo>
                <a:lnTo>
                  <a:pt x="0" y="737615"/>
                </a:lnTo>
                <a:lnTo>
                  <a:pt x="2737103" y="73761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3223603" y="3009219"/>
            <a:ext cx="707699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Durée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84083" y="2695724"/>
            <a:ext cx="5576879" cy="945136"/>
          </a:xfrm>
          <a:custGeom>
            <a:avLst/>
            <a:gdLst/>
            <a:ahLst/>
            <a:cxnLst/>
            <a:rect l="l" t="t" r="r" b="b"/>
            <a:pathLst>
              <a:path w="6144895" h="1041400">
                <a:moveTo>
                  <a:pt x="6144768" y="163068"/>
                </a:moveTo>
                <a:lnTo>
                  <a:pt x="6131052" y="111252"/>
                </a:lnTo>
                <a:lnTo>
                  <a:pt x="6103620" y="65532"/>
                </a:lnTo>
                <a:lnTo>
                  <a:pt x="6065520" y="30480"/>
                </a:lnTo>
                <a:lnTo>
                  <a:pt x="6016752" y="7620"/>
                </a:lnTo>
                <a:lnTo>
                  <a:pt x="5964936" y="127"/>
                </a:lnTo>
                <a:lnTo>
                  <a:pt x="179832" y="0"/>
                </a:lnTo>
                <a:lnTo>
                  <a:pt x="166116" y="1143"/>
                </a:lnTo>
                <a:lnTo>
                  <a:pt x="164592" y="1270"/>
                </a:lnTo>
                <a:lnTo>
                  <a:pt x="163068" y="1397"/>
                </a:lnTo>
                <a:lnTo>
                  <a:pt x="161544" y="1524"/>
                </a:lnTo>
                <a:lnTo>
                  <a:pt x="143256" y="4572"/>
                </a:lnTo>
                <a:lnTo>
                  <a:pt x="94488" y="22860"/>
                </a:lnTo>
                <a:lnTo>
                  <a:pt x="51816" y="53340"/>
                </a:lnTo>
                <a:lnTo>
                  <a:pt x="21336" y="96012"/>
                </a:lnTo>
                <a:lnTo>
                  <a:pt x="3048" y="146304"/>
                </a:lnTo>
                <a:lnTo>
                  <a:pt x="0" y="164592"/>
                </a:lnTo>
                <a:lnTo>
                  <a:pt x="0" y="877824"/>
                </a:lnTo>
                <a:lnTo>
                  <a:pt x="13716" y="929640"/>
                </a:lnTo>
                <a:lnTo>
                  <a:pt x="24384" y="949960"/>
                </a:lnTo>
                <a:lnTo>
                  <a:pt x="30480" y="960120"/>
                </a:lnTo>
                <a:lnTo>
                  <a:pt x="65532" y="999744"/>
                </a:lnTo>
                <a:lnTo>
                  <a:pt x="111252" y="1025652"/>
                </a:lnTo>
                <a:lnTo>
                  <a:pt x="163068" y="1039368"/>
                </a:lnTo>
                <a:lnTo>
                  <a:pt x="5964936" y="1040892"/>
                </a:lnTo>
                <a:lnTo>
                  <a:pt x="5983224" y="1039368"/>
                </a:lnTo>
                <a:lnTo>
                  <a:pt x="6035040" y="1025652"/>
                </a:lnTo>
                <a:lnTo>
                  <a:pt x="6079236" y="998220"/>
                </a:lnTo>
                <a:lnTo>
                  <a:pt x="6114288" y="960120"/>
                </a:lnTo>
                <a:lnTo>
                  <a:pt x="6120384" y="949960"/>
                </a:lnTo>
                <a:lnTo>
                  <a:pt x="6123432" y="944880"/>
                </a:lnTo>
                <a:lnTo>
                  <a:pt x="6131052" y="928116"/>
                </a:lnTo>
                <a:lnTo>
                  <a:pt x="6137148" y="911352"/>
                </a:lnTo>
                <a:lnTo>
                  <a:pt x="6141720" y="894588"/>
                </a:lnTo>
                <a:lnTo>
                  <a:pt x="6144768" y="876300"/>
                </a:lnTo>
                <a:lnTo>
                  <a:pt x="6144768" y="163068"/>
                </a:lnTo>
                <a:close/>
              </a:path>
            </a:pathLst>
          </a:custGeom>
          <a:solidFill>
            <a:srgbClr val="9CAAC4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4830794" y="2865375"/>
            <a:ext cx="4883588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Comprend</a:t>
            </a:r>
            <a:r>
              <a:rPr sz="1815" spc="-95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les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délais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route,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durée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prévisible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de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5181" y="3142000"/>
            <a:ext cx="4454242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spc="-9" dirty="0">
                <a:latin typeface="Calibri"/>
                <a:cs typeface="Calibri"/>
              </a:rPr>
              <a:t>réunion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et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le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délai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préparation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réunion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50753" y="4145228"/>
            <a:ext cx="2484440" cy="669664"/>
          </a:xfrm>
          <a:custGeom>
            <a:avLst/>
            <a:gdLst/>
            <a:ahLst/>
            <a:cxnLst/>
            <a:rect l="l" t="t" r="r" b="b"/>
            <a:pathLst>
              <a:path w="2737485" h="737870">
                <a:moveTo>
                  <a:pt x="2737103" y="737615"/>
                </a:moveTo>
                <a:lnTo>
                  <a:pt x="2737103" y="0"/>
                </a:lnTo>
                <a:lnTo>
                  <a:pt x="0" y="0"/>
                </a:lnTo>
                <a:lnTo>
                  <a:pt x="0" y="737615"/>
                </a:lnTo>
                <a:lnTo>
                  <a:pt x="2737103" y="737615"/>
                </a:lnTo>
                <a:close/>
              </a:path>
            </a:pathLst>
          </a:custGeom>
          <a:solidFill>
            <a:srgbClr val="AC83C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1" name="object 21"/>
          <p:cNvSpPr txBox="1"/>
          <p:nvPr/>
        </p:nvSpPr>
        <p:spPr>
          <a:xfrm>
            <a:off x="3223603" y="4284462"/>
            <a:ext cx="746312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Cumul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79933" y="3917024"/>
            <a:ext cx="5578608" cy="1091517"/>
          </a:xfrm>
          <a:custGeom>
            <a:avLst/>
            <a:gdLst/>
            <a:ahLst/>
            <a:cxnLst/>
            <a:rect l="l" t="t" r="r" b="b"/>
            <a:pathLst>
              <a:path w="6146800" h="1202689">
                <a:moveTo>
                  <a:pt x="6146292" y="208788"/>
                </a:moveTo>
                <a:lnTo>
                  <a:pt x="6141720" y="166116"/>
                </a:lnTo>
                <a:lnTo>
                  <a:pt x="6129528" y="126492"/>
                </a:lnTo>
                <a:lnTo>
                  <a:pt x="6109716" y="91440"/>
                </a:lnTo>
                <a:lnTo>
                  <a:pt x="6083808" y="60960"/>
                </a:lnTo>
                <a:lnTo>
                  <a:pt x="6053328" y="35052"/>
                </a:lnTo>
                <a:lnTo>
                  <a:pt x="5998464" y="9144"/>
                </a:lnTo>
                <a:lnTo>
                  <a:pt x="5957316" y="1524"/>
                </a:lnTo>
                <a:lnTo>
                  <a:pt x="207264" y="0"/>
                </a:lnTo>
                <a:lnTo>
                  <a:pt x="190500" y="1193"/>
                </a:lnTo>
                <a:lnTo>
                  <a:pt x="188976" y="1295"/>
                </a:lnTo>
                <a:lnTo>
                  <a:pt x="187452" y="1409"/>
                </a:lnTo>
                <a:lnTo>
                  <a:pt x="185928" y="1524"/>
                </a:lnTo>
                <a:lnTo>
                  <a:pt x="166116" y="4572"/>
                </a:lnTo>
                <a:lnTo>
                  <a:pt x="126492" y="16764"/>
                </a:lnTo>
                <a:lnTo>
                  <a:pt x="91440" y="36576"/>
                </a:lnTo>
                <a:lnTo>
                  <a:pt x="60960" y="60960"/>
                </a:lnTo>
                <a:lnTo>
                  <a:pt x="35052" y="92964"/>
                </a:lnTo>
                <a:lnTo>
                  <a:pt x="15240" y="128016"/>
                </a:lnTo>
                <a:lnTo>
                  <a:pt x="3048" y="167640"/>
                </a:lnTo>
                <a:lnTo>
                  <a:pt x="0" y="187452"/>
                </a:lnTo>
                <a:lnTo>
                  <a:pt x="0" y="1016508"/>
                </a:lnTo>
                <a:lnTo>
                  <a:pt x="9144" y="1056132"/>
                </a:lnTo>
                <a:lnTo>
                  <a:pt x="24384" y="1094232"/>
                </a:lnTo>
                <a:lnTo>
                  <a:pt x="47244" y="1127760"/>
                </a:lnTo>
                <a:lnTo>
                  <a:pt x="76200" y="1155192"/>
                </a:lnTo>
                <a:lnTo>
                  <a:pt x="109728" y="1178052"/>
                </a:lnTo>
                <a:lnTo>
                  <a:pt x="146304" y="1193292"/>
                </a:lnTo>
                <a:lnTo>
                  <a:pt x="187452" y="1200912"/>
                </a:lnTo>
                <a:lnTo>
                  <a:pt x="5937504" y="1202436"/>
                </a:lnTo>
                <a:lnTo>
                  <a:pt x="5954268" y="1201229"/>
                </a:lnTo>
                <a:lnTo>
                  <a:pt x="5955792" y="1201127"/>
                </a:lnTo>
                <a:lnTo>
                  <a:pt x="5957316" y="1201013"/>
                </a:lnTo>
                <a:lnTo>
                  <a:pt x="5958840" y="1200912"/>
                </a:lnTo>
                <a:lnTo>
                  <a:pt x="5978652" y="1197864"/>
                </a:lnTo>
                <a:lnTo>
                  <a:pt x="6018276" y="1185672"/>
                </a:lnTo>
                <a:lnTo>
                  <a:pt x="6053328" y="1167384"/>
                </a:lnTo>
                <a:lnTo>
                  <a:pt x="6085332" y="1141476"/>
                </a:lnTo>
                <a:lnTo>
                  <a:pt x="6109716" y="1109472"/>
                </a:lnTo>
                <a:lnTo>
                  <a:pt x="6129528" y="1074420"/>
                </a:lnTo>
                <a:lnTo>
                  <a:pt x="6141720" y="1034796"/>
                </a:lnTo>
                <a:lnTo>
                  <a:pt x="6146292" y="993648"/>
                </a:lnTo>
                <a:lnTo>
                  <a:pt x="6146292" y="208788"/>
                </a:lnTo>
                <a:close/>
              </a:path>
            </a:pathLst>
          </a:custGeom>
          <a:solidFill>
            <a:srgbClr val="CEB4DD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4722912" y="4064545"/>
            <a:ext cx="5094514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Il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est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possible</a:t>
            </a:r>
            <a:r>
              <a:rPr sz="1634" spc="-91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de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cumuler</a:t>
            </a:r>
            <a:r>
              <a:rPr sz="1634" spc="-91" dirty="0">
                <a:latin typeface="Times New Roman"/>
                <a:cs typeface="Times New Roman"/>
              </a:rPr>
              <a:t> </a:t>
            </a:r>
            <a:r>
              <a:rPr sz="1634" b="1" dirty="0" err="1">
                <a:latin typeface="Calibri"/>
                <a:cs typeface="Calibri"/>
              </a:rPr>
              <a:t>ces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b="1" dirty="0" smtClean="0">
                <a:latin typeface="Calibri"/>
                <a:cs typeface="Calibri"/>
              </a:rPr>
              <a:t>A</a:t>
            </a:r>
            <a:r>
              <a:rPr lang="fr-FR" sz="1634" b="1" dirty="0" smtClean="0">
                <a:latin typeface="Calibri"/>
                <a:cs typeface="Calibri"/>
              </a:rPr>
              <a:t>S</a:t>
            </a:r>
            <a:r>
              <a:rPr sz="1634" b="1" dirty="0" smtClean="0">
                <a:latin typeface="Calibri"/>
                <a:cs typeface="Calibri"/>
              </a:rPr>
              <a:t>A</a:t>
            </a:r>
            <a:r>
              <a:rPr sz="1634" spc="-68" dirty="0" smtClean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avec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celles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accordées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pour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0561" y="4313507"/>
            <a:ext cx="5296796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latin typeface="Calibri"/>
                <a:cs typeface="Calibri"/>
              </a:rPr>
              <a:t>assister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aux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congrès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aux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réunions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des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organismes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directeurs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27476" y="4562470"/>
            <a:ext cx="3283771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spc="-9" dirty="0">
                <a:latin typeface="Calibri"/>
                <a:cs typeface="Calibri"/>
              </a:rPr>
              <a:t>prévues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aux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articles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16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et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17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décret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34316" y="5856024"/>
            <a:ext cx="8355248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309989" marR="4611" indent="-1299039">
              <a:spcBef>
                <a:spcPts val="91"/>
              </a:spcBef>
            </a:pPr>
            <a:r>
              <a:rPr sz="1634" b="1" spc="-32" dirty="0">
                <a:cs typeface="Calibri"/>
              </a:rPr>
              <a:t>L’autorité</a:t>
            </a:r>
            <a:r>
              <a:rPr sz="1634" b="1" spc="-32" dirty="0">
                <a:cs typeface="Times New Roman"/>
              </a:rPr>
              <a:t> </a:t>
            </a:r>
            <a:r>
              <a:rPr sz="1634" b="1" spc="-9" dirty="0">
                <a:cs typeface="Calibri"/>
              </a:rPr>
              <a:t>territoriale</a:t>
            </a:r>
            <a:r>
              <a:rPr sz="1634" b="1" spc="-32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ne</a:t>
            </a:r>
            <a:r>
              <a:rPr sz="1634" b="1" spc="-45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peut</a:t>
            </a:r>
            <a:r>
              <a:rPr sz="1634" b="1" spc="-59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pas</a:t>
            </a:r>
            <a:r>
              <a:rPr sz="1634" b="1" spc="-54" dirty="0">
                <a:cs typeface="Times New Roman"/>
              </a:rPr>
              <a:t> </a:t>
            </a:r>
            <a:r>
              <a:rPr sz="1634" b="1" spc="-9" dirty="0">
                <a:cs typeface="Calibri"/>
              </a:rPr>
              <a:t>refuser</a:t>
            </a:r>
            <a:r>
              <a:rPr sz="1634" b="1" spc="-59" dirty="0">
                <a:cs typeface="Times New Roman"/>
              </a:rPr>
              <a:t> </a:t>
            </a:r>
            <a:r>
              <a:rPr sz="1634" b="1" spc="-23" dirty="0">
                <a:cs typeface="Calibri"/>
              </a:rPr>
              <a:t>l’octroi</a:t>
            </a:r>
            <a:r>
              <a:rPr sz="1634" b="1" spc="-41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de</a:t>
            </a:r>
            <a:r>
              <a:rPr sz="1634" b="1" spc="-45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ces</a:t>
            </a:r>
            <a:r>
              <a:rPr sz="1634" b="1" spc="-54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AA</a:t>
            </a:r>
            <a:r>
              <a:rPr sz="1634" b="1" spc="-64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à</a:t>
            </a:r>
            <a:r>
              <a:rPr sz="1634" b="1" spc="-59" dirty="0">
                <a:cs typeface="Times New Roman"/>
              </a:rPr>
              <a:t> </a:t>
            </a:r>
            <a:r>
              <a:rPr sz="1634" b="1" spc="-23" dirty="0">
                <a:cs typeface="Calibri"/>
              </a:rPr>
              <a:t>un</a:t>
            </a:r>
            <a:r>
              <a:rPr sz="1634" b="1" spc="-23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agent</a:t>
            </a:r>
            <a:r>
              <a:rPr sz="1634" b="1" spc="-50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pour</a:t>
            </a:r>
            <a:r>
              <a:rPr sz="1634" b="1" spc="-41" dirty="0">
                <a:cs typeface="Times New Roman"/>
              </a:rPr>
              <a:t> </a:t>
            </a:r>
            <a:r>
              <a:rPr sz="1634" b="1" spc="-9" dirty="0">
                <a:cs typeface="Calibri"/>
              </a:rPr>
              <a:t>nécessité</a:t>
            </a:r>
            <a:r>
              <a:rPr sz="1634" b="1" spc="-86" dirty="0">
                <a:cs typeface="Times New Roman"/>
              </a:rPr>
              <a:t> </a:t>
            </a:r>
            <a:r>
              <a:rPr sz="1634" b="1" dirty="0">
                <a:cs typeface="Calibri"/>
              </a:rPr>
              <a:t>de</a:t>
            </a:r>
            <a:r>
              <a:rPr sz="1634" b="1" spc="-54" dirty="0">
                <a:cs typeface="Times New Roman"/>
              </a:rPr>
              <a:t> </a:t>
            </a:r>
            <a:r>
              <a:rPr sz="1634" b="1" spc="-9" dirty="0">
                <a:cs typeface="Calibri"/>
              </a:rPr>
              <a:t>service.</a:t>
            </a:r>
            <a:endParaRPr sz="1634" b="1" dirty="0">
              <a:cs typeface="Calibri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26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9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6924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5"/>
          <p:cNvSpPr txBox="1">
            <a:spLocks/>
          </p:cNvSpPr>
          <p:nvPr/>
        </p:nvSpPr>
        <p:spPr>
          <a:xfrm>
            <a:off x="804216" y="386194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smtClean="0">
                <a:solidFill>
                  <a:schemeClr val="bg1"/>
                </a:solidFill>
              </a:rPr>
              <a:t>Les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9" smtClean="0">
                <a:solidFill>
                  <a:schemeClr val="bg1"/>
                </a:solidFill>
              </a:rPr>
              <a:t>autorisations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23" smtClean="0">
                <a:solidFill>
                  <a:schemeClr val="bg1"/>
                </a:solidFill>
              </a:rPr>
              <a:t>d’absence</a:t>
            </a:r>
            <a:r>
              <a:rPr lang="fr-FR" sz="160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smtClean="0">
                <a:solidFill>
                  <a:schemeClr val="bg1"/>
                </a:solidFill>
              </a:rPr>
              <a:t>pour</a:t>
            </a:r>
            <a:r>
              <a:rPr lang="fr-FR" sz="1600" spc="-91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mtClean="0">
                <a:solidFill>
                  <a:schemeClr val="bg1"/>
                </a:solidFill>
              </a:rPr>
              <a:t>mandat</a:t>
            </a:r>
            <a:r>
              <a:rPr lang="fr-FR" sz="160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spc="-9" smtClean="0">
                <a:solidFill>
                  <a:schemeClr val="bg1"/>
                </a:solidFill>
              </a:rPr>
              <a:t>syndical</a:t>
            </a:r>
            <a:br>
              <a:rPr lang="fr-FR" sz="1600" spc="-9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18</a:t>
            </a:r>
            <a:endParaRPr lang="fr-FR" dirty="0"/>
          </a:p>
        </p:txBody>
      </p:sp>
      <p:sp>
        <p:nvSpPr>
          <p:cNvPr id="12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2506847" y="1767598"/>
            <a:ext cx="9011190" cy="4836952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Clr>
                <a:srgbClr val="B80E0F"/>
              </a:buClr>
              <a:buSzPct val="160000"/>
            </a:pPr>
            <a:r>
              <a:rPr lang="fr-FR" sz="1800" b="0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Dans un arrêt n° 362892 du 23 juillet 2014, le Conseil d'Etat a jugé que les dispositions du décret du 3 avril 1985 « ne prescrivent ni n'impliquent qu'un agent de la fonction publique territoriale participant à une réunion syndicale dont la date coïncide avec un jour où il n'est pas en service ait à solliciter une autorisation d'absence ; que, dès lors qu’il n'a pas à solliciter une telle autorisation, un agent placé dans cette situation ne saurait prétendre à bénéficier d'une compensation en temps de travail, sans qu'y fasse obstacle ni la circonstance qu'alors qu'il n'avait pas à le faire, il ait demandé une autorisation d'absence, ni celle qu'il ait, le cas échéant, reçu une réponse positive à cette demande </a:t>
            </a:r>
            <a:r>
              <a:rPr lang="fr-FR" sz="1800" b="0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lvl="0">
              <a:lnSpc>
                <a:spcPct val="120000"/>
              </a:lnSpc>
              <a:buClr>
                <a:srgbClr val="B80E0F"/>
              </a:buClr>
              <a:buSzPct val="160000"/>
            </a:pPr>
            <a:r>
              <a:rPr lang="fr-FR" sz="1800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Les agents qui participent aux réunions </a:t>
            </a:r>
            <a:r>
              <a:rPr lang="fr-FR" sz="1800" cap="all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l’article 18, </a:t>
            </a:r>
            <a:r>
              <a:rPr lang="fr-FR" sz="1800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pendant leurs jours de congés, ne peuvent donc ni bénéficier d'autorisations d'absence, ni prétendre à une compensation en temps de travail, dès lors qu'ils n'ont pas à solliciter de telles autorisations.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44245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7793" y="2929462"/>
            <a:ext cx="578608" cy="838520"/>
          </a:xfrm>
          <a:custGeom>
            <a:avLst/>
            <a:gdLst/>
            <a:ahLst/>
            <a:cxnLst/>
            <a:rect l="l" t="t" r="r" b="b"/>
            <a:pathLst>
              <a:path w="637539" h="923925">
                <a:moveTo>
                  <a:pt x="175260" y="605028"/>
                </a:moveTo>
                <a:lnTo>
                  <a:pt x="0" y="605028"/>
                </a:lnTo>
                <a:lnTo>
                  <a:pt x="30480" y="635508"/>
                </a:lnTo>
                <a:lnTo>
                  <a:pt x="30480" y="630936"/>
                </a:lnTo>
                <a:lnTo>
                  <a:pt x="39624" y="609600"/>
                </a:lnTo>
                <a:lnTo>
                  <a:pt x="60960" y="630936"/>
                </a:lnTo>
                <a:lnTo>
                  <a:pt x="161544" y="630936"/>
                </a:lnTo>
                <a:lnTo>
                  <a:pt x="161544" y="618744"/>
                </a:lnTo>
                <a:lnTo>
                  <a:pt x="175260" y="605028"/>
                </a:lnTo>
                <a:close/>
              </a:path>
              <a:path w="637539" h="923925">
                <a:moveTo>
                  <a:pt x="60960" y="630936"/>
                </a:moveTo>
                <a:lnTo>
                  <a:pt x="39624" y="609600"/>
                </a:lnTo>
                <a:lnTo>
                  <a:pt x="30480" y="630936"/>
                </a:lnTo>
                <a:lnTo>
                  <a:pt x="60960" y="630936"/>
                </a:lnTo>
                <a:close/>
              </a:path>
              <a:path w="637539" h="923925">
                <a:moveTo>
                  <a:pt x="318516" y="888492"/>
                </a:moveTo>
                <a:lnTo>
                  <a:pt x="60960" y="630936"/>
                </a:lnTo>
                <a:lnTo>
                  <a:pt x="30480" y="630936"/>
                </a:lnTo>
                <a:lnTo>
                  <a:pt x="30480" y="635508"/>
                </a:lnTo>
                <a:lnTo>
                  <a:pt x="309372" y="914400"/>
                </a:lnTo>
                <a:lnTo>
                  <a:pt x="309372" y="897636"/>
                </a:lnTo>
                <a:lnTo>
                  <a:pt x="318516" y="888492"/>
                </a:lnTo>
                <a:close/>
              </a:path>
              <a:path w="637539" h="923925">
                <a:moveTo>
                  <a:pt x="475488" y="605028"/>
                </a:moveTo>
                <a:lnTo>
                  <a:pt x="475488" y="0"/>
                </a:lnTo>
                <a:lnTo>
                  <a:pt x="161544" y="0"/>
                </a:lnTo>
                <a:lnTo>
                  <a:pt x="161544" y="605028"/>
                </a:lnTo>
                <a:lnTo>
                  <a:pt x="175260" y="605028"/>
                </a:lnTo>
                <a:lnTo>
                  <a:pt x="175260" y="24384"/>
                </a:lnTo>
                <a:lnTo>
                  <a:pt x="187452" y="12192"/>
                </a:lnTo>
                <a:lnTo>
                  <a:pt x="187452" y="24384"/>
                </a:lnTo>
                <a:lnTo>
                  <a:pt x="449580" y="24384"/>
                </a:lnTo>
                <a:lnTo>
                  <a:pt x="449580" y="12192"/>
                </a:lnTo>
                <a:lnTo>
                  <a:pt x="463296" y="24384"/>
                </a:lnTo>
                <a:lnTo>
                  <a:pt x="463296" y="605028"/>
                </a:lnTo>
                <a:lnTo>
                  <a:pt x="475488" y="605028"/>
                </a:lnTo>
                <a:close/>
              </a:path>
              <a:path w="637539" h="923925">
                <a:moveTo>
                  <a:pt x="187452" y="630936"/>
                </a:moveTo>
                <a:lnTo>
                  <a:pt x="187452" y="24384"/>
                </a:lnTo>
                <a:lnTo>
                  <a:pt x="175260" y="24384"/>
                </a:lnTo>
                <a:lnTo>
                  <a:pt x="175260" y="605028"/>
                </a:lnTo>
                <a:lnTo>
                  <a:pt x="161544" y="618744"/>
                </a:lnTo>
                <a:lnTo>
                  <a:pt x="161544" y="630936"/>
                </a:lnTo>
                <a:lnTo>
                  <a:pt x="187452" y="630936"/>
                </a:lnTo>
                <a:close/>
              </a:path>
              <a:path w="637539" h="923925">
                <a:moveTo>
                  <a:pt x="187452" y="24384"/>
                </a:moveTo>
                <a:lnTo>
                  <a:pt x="187452" y="12192"/>
                </a:lnTo>
                <a:lnTo>
                  <a:pt x="175260" y="24384"/>
                </a:lnTo>
                <a:lnTo>
                  <a:pt x="187452" y="24384"/>
                </a:lnTo>
                <a:close/>
              </a:path>
              <a:path w="637539" h="923925">
                <a:moveTo>
                  <a:pt x="327660" y="897636"/>
                </a:moveTo>
                <a:lnTo>
                  <a:pt x="318516" y="888492"/>
                </a:lnTo>
                <a:lnTo>
                  <a:pt x="309372" y="897636"/>
                </a:lnTo>
                <a:lnTo>
                  <a:pt x="327660" y="897636"/>
                </a:lnTo>
                <a:close/>
              </a:path>
              <a:path w="637539" h="923925">
                <a:moveTo>
                  <a:pt x="327660" y="914400"/>
                </a:moveTo>
                <a:lnTo>
                  <a:pt x="327660" y="897636"/>
                </a:lnTo>
                <a:lnTo>
                  <a:pt x="309372" y="897636"/>
                </a:lnTo>
                <a:lnTo>
                  <a:pt x="309372" y="914400"/>
                </a:lnTo>
                <a:lnTo>
                  <a:pt x="318516" y="923544"/>
                </a:lnTo>
                <a:lnTo>
                  <a:pt x="327660" y="914400"/>
                </a:lnTo>
                <a:close/>
              </a:path>
              <a:path w="637539" h="923925">
                <a:moveTo>
                  <a:pt x="606552" y="635508"/>
                </a:moveTo>
                <a:lnTo>
                  <a:pt x="606552" y="630936"/>
                </a:lnTo>
                <a:lnTo>
                  <a:pt x="576072" y="630936"/>
                </a:lnTo>
                <a:lnTo>
                  <a:pt x="318516" y="888492"/>
                </a:lnTo>
                <a:lnTo>
                  <a:pt x="327660" y="897636"/>
                </a:lnTo>
                <a:lnTo>
                  <a:pt x="327660" y="914400"/>
                </a:lnTo>
                <a:lnTo>
                  <a:pt x="606552" y="635508"/>
                </a:lnTo>
                <a:close/>
              </a:path>
              <a:path w="637539" h="923925">
                <a:moveTo>
                  <a:pt x="463296" y="24384"/>
                </a:moveTo>
                <a:lnTo>
                  <a:pt x="449580" y="12192"/>
                </a:lnTo>
                <a:lnTo>
                  <a:pt x="449580" y="24384"/>
                </a:lnTo>
                <a:lnTo>
                  <a:pt x="463296" y="24384"/>
                </a:lnTo>
                <a:close/>
              </a:path>
              <a:path w="637539" h="923925">
                <a:moveTo>
                  <a:pt x="475488" y="630936"/>
                </a:moveTo>
                <a:lnTo>
                  <a:pt x="475488" y="618744"/>
                </a:lnTo>
                <a:lnTo>
                  <a:pt x="463296" y="605028"/>
                </a:lnTo>
                <a:lnTo>
                  <a:pt x="463296" y="24384"/>
                </a:lnTo>
                <a:lnTo>
                  <a:pt x="449580" y="24384"/>
                </a:lnTo>
                <a:lnTo>
                  <a:pt x="449580" y="630936"/>
                </a:lnTo>
                <a:lnTo>
                  <a:pt x="475488" y="630936"/>
                </a:lnTo>
                <a:close/>
              </a:path>
              <a:path w="637539" h="923925">
                <a:moveTo>
                  <a:pt x="637032" y="605028"/>
                </a:moveTo>
                <a:lnTo>
                  <a:pt x="463296" y="605028"/>
                </a:lnTo>
                <a:lnTo>
                  <a:pt x="475488" y="618744"/>
                </a:lnTo>
                <a:lnTo>
                  <a:pt x="475488" y="630936"/>
                </a:lnTo>
                <a:lnTo>
                  <a:pt x="576072" y="630936"/>
                </a:lnTo>
                <a:lnTo>
                  <a:pt x="597408" y="609600"/>
                </a:lnTo>
                <a:lnTo>
                  <a:pt x="606552" y="630936"/>
                </a:lnTo>
                <a:lnTo>
                  <a:pt x="606552" y="635508"/>
                </a:lnTo>
                <a:lnTo>
                  <a:pt x="637032" y="605028"/>
                </a:lnTo>
                <a:close/>
              </a:path>
              <a:path w="637539" h="923925">
                <a:moveTo>
                  <a:pt x="606552" y="630936"/>
                </a:moveTo>
                <a:lnTo>
                  <a:pt x="597408" y="609600"/>
                </a:lnTo>
                <a:lnTo>
                  <a:pt x="576072" y="630936"/>
                </a:lnTo>
                <a:lnTo>
                  <a:pt x="606552" y="630936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3" name="object 3"/>
          <p:cNvGrpSpPr/>
          <p:nvPr/>
        </p:nvGrpSpPr>
        <p:grpSpPr>
          <a:xfrm>
            <a:off x="3132773" y="1825726"/>
            <a:ext cx="5417820" cy="2028009"/>
            <a:chOff x="2081662" y="2011679"/>
            <a:chExt cx="5969635" cy="2234565"/>
          </a:xfrm>
        </p:grpSpPr>
        <p:sp>
          <p:nvSpPr>
            <p:cNvPr id="4" name="object 4"/>
            <p:cNvSpPr/>
            <p:nvPr/>
          </p:nvSpPr>
          <p:spPr>
            <a:xfrm>
              <a:off x="7414138" y="3134868"/>
              <a:ext cx="637540" cy="1111250"/>
            </a:xfrm>
            <a:custGeom>
              <a:avLst/>
              <a:gdLst/>
              <a:ahLst/>
              <a:cxnLst/>
              <a:rect l="l" t="t" r="r" b="b"/>
              <a:pathLst>
                <a:path w="637540" h="1111250">
                  <a:moveTo>
                    <a:pt x="173736" y="790956"/>
                  </a:moveTo>
                  <a:lnTo>
                    <a:pt x="0" y="790956"/>
                  </a:lnTo>
                  <a:lnTo>
                    <a:pt x="30480" y="821581"/>
                  </a:lnTo>
                  <a:lnTo>
                    <a:pt x="30480" y="816864"/>
                  </a:lnTo>
                  <a:lnTo>
                    <a:pt x="39624" y="795528"/>
                  </a:lnTo>
                  <a:lnTo>
                    <a:pt x="60960" y="816864"/>
                  </a:lnTo>
                  <a:lnTo>
                    <a:pt x="161544" y="816864"/>
                  </a:lnTo>
                  <a:lnTo>
                    <a:pt x="161544" y="804672"/>
                  </a:lnTo>
                  <a:lnTo>
                    <a:pt x="173736" y="790956"/>
                  </a:lnTo>
                  <a:close/>
                </a:path>
                <a:path w="637540" h="1111250">
                  <a:moveTo>
                    <a:pt x="60960" y="816864"/>
                  </a:moveTo>
                  <a:lnTo>
                    <a:pt x="39624" y="795528"/>
                  </a:lnTo>
                  <a:lnTo>
                    <a:pt x="30480" y="816864"/>
                  </a:lnTo>
                  <a:lnTo>
                    <a:pt x="60960" y="816864"/>
                  </a:lnTo>
                  <a:close/>
                </a:path>
                <a:path w="637540" h="1111250">
                  <a:moveTo>
                    <a:pt x="318516" y="1074420"/>
                  </a:moveTo>
                  <a:lnTo>
                    <a:pt x="60960" y="816864"/>
                  </a:lnTo>
                  <a:lnTo>
                    <a:pt x="30480" y="816864"/>
                  </a:lnTo>
                  <a:lnTo>
                    <a:pt x="30480" y="821581"/>
                  </a:lnTo>
                  <a:lnTo>
                    <a:pt x="309372" y="1101808"/>
                  </a:lnTo>
                  <a:lnTo>
                    <a:pt x="309372" y="1083564"/>
                  </a:lnTo>
                  <a:lnTo>
                    <a:pt x="318516" y="1074420"/>
                  </a:lnTo>
                  <a:close/>
                </a:path>
                <a:path w="637540" h="1111250">
                  <a:moveTo>
                    <a:pt x="475488" y="790956"/>
                  </a:moveTo>
                  <a:lnTo>
                    <a:pt x="475488" y="0"/>
                  </a:lnTo>
                  <a:lnTo>
                    <a:pt x="161544" y="0"/>
                  </a:lnTo>
                  <a:lnTo>
                    <a:pt x="161544" y="790956"/>
                  </a:lnTo>
                  <a:lnTo>
                    <a:pt x="173736" y="790956"/>
                  </a:lnTo>
                  <a:lnTo>
                    <a:pt x="173736" y="24384"/>
                  </a:lnTo>
                  <a:lnTo>
                    <a:pt x="187452" y="12192"/>
                  </a:lnTo>
                  <a:lnTo>
                    <a:pt x="187452" y="24384"/>
                  </a:lnTo>
                  <a:lnTo>
                    <a:pt x="449580" y="24384"/>
                  </a:lnTo>
                  <a:lnTo>
                    <a:pt x="449580" y="12192"/>
                  </a:lnTo>
                  <a:lnTo>
                    <a:pt x="461772" y="24384"/>
                  </a:lnTo>
                  <a:lnTo>
                    <a:pt x="461772" y="790956"/>
                  </a:lnTo>
                  <a:lnTo>
                    <a:pt x="475488" y="790956"/>
                  </a:lnTo>
                  <a:close/>
                </a:path>
                <a:path w="637540" h="1111250">
                  <a:moveTo>
                    <a:pt x="187452" y="816864"/>
                  </a:moveTo>
                  <a:lnTo>
                    <a:pt x="187452" y="24384"/>
                  </a:lnTo>
                  <a:lnTo>
                    <a:pt x="173736" y="24384"/>
                  </a:lnTo>
                  <a:lnTo>
                    <a:pt x="173736" y="790956"/>
                  </a:lnTo>
                  <a:lnTo>
                    <a:pt x="161544" y="804672"/>
                  </a:lnTo>
                  <a:lnTo>
                    <a:pt x="161544" y="816864"/>
                  </a:lnTo>
                  <a:lnTo>
                    <a:pt x="187452" y="816864"/>
                  </a:lnTo>
                  <a:close/>
                </a:path>
                <a:path w="637540" h="1111250">
                  <a:moveTo>
                    <a:pt x="187452" y="24384"/>
                  </a:moveTo>
                  <a:lnTo>
                    <a:pt x="187452" y="12192"/>
                  </a:lnTo>
                  <a:lnTo>
                    <a:pt x="173736" y="24384"/>
                  </a:lnTo>
                  <a:lnTo>
                    <a:pt x="187452" y="24384"/>
                  </a:lnTo>
                  <a:close/>
                </a:path>
                <a:path w="637540" h="1111250">
                  <a:moveTo>
                    <a:pt x="327660" y="1083564"/>
                  </a:moveTo>
                  <a:lnTo>
                    <a:pt x="318516" y="1074420"/>
                  </a:lnTo>
                  <a:lnTo>
                    <a:pt x="309372" y="1083564"/>
                  </a:lnTo>
                  <a:lnTo>
                    <a:pt x="327660" y="1083564"/>
                  </a:lnTo>
                  <a:close/>
                </a:path>
                <a:path w="637540" h="1111250">
                  <a:moveTo>
                    <a:pt x="327660" y="1101808"/>
                  </a:moveTo>
                  <a:lnTo>
                    <a:pt x="327660" y="1083564"/>
                  </a:lnTo>
                  <a:lnTo>
                    <a:pt x="309372" y="1083564"/>
                  </a:lnTo>
                  <a:lnTo>
                    <a:pt x="309372" y="1101808"/>
                  </a:lnTo>
                  <a:lnTo>
                    <a:pt x="318516" y="1110996"/>
                  </a:lnTo>
                  <a:lnTo>
                    <a:pt x="327660" y="1101808"/>
                  </a:lnTo>
                  <a:close/>
                </a:path>
                <a:path w="637540" h="1111250">
                  <a:moveTo>
                    <a:pt x="606552" y="821581"/>
                  </a:moveTo>
                  <a:lnTo>
                    <a:pt x="606552" y="816864"/>
                  </a:lnTo>
                  <a:lnTo>
                    <a:pt x="576072" y="816864"/>
                  </a:lnTo>
                  <a:lnTo>
                    <a:pt x="318516" y="1074420"/>
                  </a:lnTo>
                  <a:lnTo>
                    <a:pt x="327660" y="1083564"/>
                  </a:lnTo>
                  <a:lnTo>
                    <a:pt x="327660" y="1101808"/>
                  </a:lnTo>
                  <a:lnTo>
                    <a:pt x="606552" y="821581"/>
                  </a:lnTo>
                  <a:close/>
                </a:path>
                <a:path w="637540" h="1111250">
                  <a:moveTo>
                    <a:pt x="461772" y="24384"/>
                  </a:moveTo>
                  <a:lnTo>
                    <a:pt x="449580" y="12192"/>
                  </a:lnTo>
                  <a:lnTo>
                    <a:pt x="449580" y="24384"/>
                  </a:lnTo>
                  <a:lnTo>
                    <a:pt x="461772" y="24384"/>
                  </a:lnTo>
                  <a:close/>
                </a:path>
                <a:path w="637540" h="1111250">
                  <a:moveTo>
                    <a:pt x="475488" y="816864"/>
                  </a:moveTo>
                  <a:lnTo>
                    <a:pt x="475488" y="804672"/>
                  </a:lnTo>
                  <a:lnTo>
                    <a:pt x="461772" y="790956"/>
                  </a:lnTo>
                  <a:lnTo>
                    <a:pt x="461772" y="24384"/>
                  </a:lnTo>
                  <a:lnTo>
                    <a:pt x="449580" y="24384"/>
                  </a:lnTo>
                  <a:lnTo>
                    <a:pt x="449580" y="816864"/>
                  </a:lnTo>
                  <a:lnTo>
                    <a:pt x="475488" y="816864"/>
                  </a:lnTo>
                  <a:close/>
                </a:path>
                <a:path w="637540" h="1111250">
                  <a:moveTo>
                    <a:pt x="637032" y="790956"/>
                  </a:moveTo>
                  <a:lnTo>
                    <a:pt x="461772" y="790956"/>
                  </a:lnTo>
                  <a:lnTo>
                    <a:pt x="475488" y="804672"/>
                  </a:lnTo>
                  <a:lnTo>
                    <a:pt x="475488" y="816864"/>
                  </a:lnTo>
                  <a:lnTo>
                    <a:pt x="576072" y="816864"/>
                  </a:lnTo>
                  <a:lnTo>
                    <a:pt x="597408" y="795528"/>
                  </a:lnTo>
                  <a:lnTo>
                    <a:pt x="606552" y="816864"/>
                  </a:lnTo>
                  <a:lnTo>
                    <a:pt x="606552" y="821581"/>
                  </a:lnTo>
                  <a:lnTo>
                    <a:pt x="637032" y="790956"/>
                  </a:lnTo>
                  <a:close/>
                </a:path>
                <a:path w="637540" h="1111250">
                  <a:moveTo>
                    <a:pt x="606552" y="816864"/>
                  </a:moveTo>
                  <a:lnTo>
                    <a:pt x="597408" y="795528"/>
                  </a:lnTo>
                  <a:lnTo>
                    <a:pt x="576072" y="816864"/>
                  </a:lnTo>
                  <a:lnTo>
                    <a:pt x="606552" y="816864"/>
                  </a:lnTo>
                  <a:close/>
                </a:path>
              </a:pathLst>
            </a:custGeom>
            <a:solidFill>
              <a:srgbClr val="6F8082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5" name="object 5"/>
            <p:cNvSpPr/>
            <p:nvPr/>
          </p:nvSpPr>
          <p:spPr>
            <a:xfrm>
              <a:off x="2081662" y="2011679"/>
              <a:ext cx="3322320" cy="1396365"/>
            </a:xfrm>
            <a:custGeom>
              <a:avLst/>
              <a:gdLst/>
              <a:ahLst/>
              <a:cxnLst/>
              <a:rect l="l" t="t" r="r" b="b"/>
              <a:pathLst>
                <a:path w="3322320" h="1396364">
                  <a:moveTo>
                    <a:pt x="3322319" y="1162811"/>
                  </a:moveTo>
                  <a:lnTo>
                    <a:pt x="3322319" y="233171"/>
                  </a:lnTo>
                  <a:lnTo>
                    <a:pt x="3317613" y="186398"/>
                  </a:lnTo>
                  <a:lnTo>
                    <a:pt x="3304103" y="142732"/>
                  </a:lnTo>
                  <a:lnTo>
                    <a:pt x="3282698" y="103137"/>
                  </a:lnTo>
                  <a:lnTo>
                    <a:pt x="3254311" y="68579"/>
                  </a:lnTo>
                  <a:lnTo>
                    <a:pt x="3219851" y="40022"/>
                  </a:lnTo>
                  <a:lnTo>
                    <a:pt x="3180230" y="18430"/>
                  </a:lnTo>
                  <a:lnTo>
                    <a:pt x="3136359" y="4768"/>
                  </a:lnTo>
                  <a:lnTo>
                    <a:pt x="3089147" y="0"/>
                  </a:lnTo>
                  <a:lnTo>
                    <a:pt x="231647" y="0"/>
                  </a:lnTo>
                  <a:lnTo>
                    <a:pt x="184939" y="4768"/>
                  </a:lnTo>
                  <a:lnTo>
                    <a:pt x="141446" y="18430"/>
                  </a:lnTo>
                  <a:lnTo>
                    <a:pt x="102096" y="40022"/>
                  </a:lnTo>
                  <a:lnTo>
                    <a:pt x="67817" y="68579"/>
                  </a:lnTo>
                  <a:lnTo>
                    <a:pt x="39540" y="103137"/>
                  </a:lnTo>
                  <a:lnTo>
                    <a:pt x="18192" y="142732"/>
                  </a:lnTo>
                  <a:lnTo>
                    <a:pt x="4702" y="186398"/>
                  </a:lnTo>
                  <a:lnTo>
                    <a:pt x="0" y="233171"/>
                  </a:lnTo>
                  <a:lnTo>
                    <a:pt x="0" y="1162811"/>
                  </a:lnTo>
                  <a:lnTo>
                    <a:pt x="4702" y="1210023"/>
                  </a:lnTo>
                  <a:lnTo>
                    <a:pt x="18192" y="1253894"/>
                  </a:lnTo>
                  <a:lnTo>
                    <a:pt x="39540" y="1293515"/>
                  </a:lnTo>
                  <a:lnTo>
                    <a:pt x="67817" y="1327975"/>
                  </a:lnTo>
                  <a:lnTo>
                    <a:pt x="102096" y="1356362"/>
                  </a:lnTo>
                  <a:lnTo>
                    <a:pt x="141446" y="1377767"/>
                  </a:lnTo>
                  <a:lnTo>
                    <a:pt x="184939" y="1391278"/>
                  </a:lnTo>
                  <a:lnTo>
                    <a:pt x="231647" y="1395983"/>
                  </a:lnTo>
                  <a:lnTo>
                    <a:pt x="3089147" y="1395983"/>
                  </a:lnTo>
                  <a:lnTo>
                    <a:pt x="3136359" y="1391278"/>
                  </a:lnTo>
                  <a:lnTo>
                    <a:pt x="3180230" y="1377767"/>
                  </a:lnTo>
                  <a:lnTo>
                    <a:pt x="3219851" y="1356362"/>
                  </a:lnTo>
                  <a:lnTo>
                    <a:pt x="3254311" y="1327975"/>
                  </a:lnTo>
                  <a:lnTo>
                    <a:pt x="3282698" y="1293515"/>
                  </a:lnTo>
                  <a:lnTo>
                    <a:pt x="3304103" y="1253894"/>
                  </a:lnTo>
                  <a:lnTo>
                    <a:pt x="3317613" y="1210023"/>
                  </a:lnTo>
                  <a:lnTo>
                    <a:pt x="3322319" y="1162811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10602" y="1931765"/>
            <a:ext cx="1261526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Contingent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8984" y="2263714"/>
            <a:ext cx="1683380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82400" marR="4611" indent="-271450">
              <a:spcBef>
                <a:spcPts val="91"/>
              </a:spcBef>
            </a:pP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d’autorisations</a:t>
            </a:r>
            <a:r>
              <a:rPr sz="2178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d’absence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23366" y="1822960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6935913" y="1928999"/>
            <a:ext cx="2591632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2305" algn="ctr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Contingent</a:t>
            </a:r>
            <a:r>
              <a:rPr sz="2178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78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décharges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d’activité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78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8873" y="4014752"/>
            <a:ext cx="3005418" cy="168748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Il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s’agit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l’autorisation</a:t>
            </a:r>
            <a:r>
              <a:rPr sz="1815" spc="-36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donnée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à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un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agent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public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d’exercer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pendant</a:t>
            </a:r>
            <a:r>
              <a:rPr sz="1815" spc="-95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ses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heures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95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services,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une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activité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syndicale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en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lieu</a:t>
            </a:r>
            <a:r>
              <a:rPr sz="1815" spc="-59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et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place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son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activité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administrative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normale</a:t>
            </a:r>
            <a:endParaRPr sz="1815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58982" y="3743918"/>
            <a:ext cx="2725911" cy="224609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1153" algn="ctr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Il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s’agit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autorisations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accordées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aux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représentants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syndicaux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mandatés</a:t>
            </a:r>
            <a:r>
              <a:rPr sz="1815" spc="-45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pour</a:t>
            </a:r>
            <a:r>
              <a:rPr sz="1815" spc="-1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participer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aux</a:t>
            </a:r>
            <a:r>
              <a:rPr sz="1815" spc="-82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congrès</a:t>
            </a:r>
            <a:r>
              <a:rPr sz="1815" spc="-100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et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réunions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des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organismes</a:t>
            </a:r>
            <a:r>
              <a:rPr sz="1815" spc="-9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directeurs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au</a:t>
            </a:r>
            <a:r>
              <a:rPr sz="1815" b="1" spc="-86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titre</a:t>
            </a:r>
            <a:r>
              <a:rPr sz="1815" b="1" spc="-68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de</a:t>
            </a:r>
            <a:r>
              <a:rPr sz="1815" b="1" spc="-82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l’article</a:t>
            </a:r>
            <a:endParaRPr sz="1815" b="1" dirty="0">
              <a:latin typeface="Calibri"/>
              <a:cs typeface="Calibri"/>
            </a:endParaRPr>
          </a:p>
          <a:p>
            <a:pPr marL="271450" marR="133131" indent="-131402"/>
            <a:r>
              <a:rPr sz="1815" b="1" dirty="0">
                <a:latin typeface="Calibri"/>
                <a:cs typeface="Calibri"/>
              </a:rPr>
              <a:t>17</a:t>
            </a:r>
            <a:r>
              <a:rPr sz="1815" dirty="0">
                <a:latin typeface="Calibri"/>
                <a:cs typeface="Calibri"/>
              </a:rPr>
              <a:t>.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Elles</a:t>
            </a:r>
            <a:r>
              <a:rPr sz="1815" spc="-45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s’imputent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sur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spc="-23" dirty="0">
                <a:latin typeface="Calibri"/>
                <a:cs typeface="Calibri"/>
              </a:rPr>
              <a:t>ce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contingent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67461" y="2186721"/>
            <a:ext cx="555556" cy="567082"/>
          </a:xfrm>
          <a:custGeom>
            <a:avLst/>
            <a:gdLst/>
            <a:ahLst/>
            <a:cxnLst/>
            <a:rect l="l" t="t" r="r" b="b"/>
            <a:pathLst>
              <a:path w="612139" h="624839">
                <a:moveTo>
                  <a:pt x="612140" y="214884"/>
                </a:moveTo>
                <a:lnTo>
                  <a:pt x="403860" y="214884"/>
                </a:lnTo>
                <a:lnTo>
                  <a:pt x="403860" y="0"/>
                </a:lnTo>
                <a:lnTo>
                  <a:pt x="207010" y="0"/>
                </a:lnTo>
                <a:lnTo>
                  <a:pt x="207010" y="214884"/>
                </a:lnTo>
                <a:lnTo>
                  <a:pt x="0" y="214884"/>
                </a:lnTo>
                <a:lnTo>
                  <a:pt x="0" y="411480"/>
                </a:lnTo>
                <a:lnTo>
                  <a:pt x="207010" y="411480"/>
                </a:lnTo>
                <a:lnTo>
                  <a:pt x="207010" y="624840"/>
                </a:lnTo>
                <a:lnTo>
                  <a:pt x="403860" y="624840"/>
                </a:lnTo>
                <a:lnTo>
                  <a:pt x="403860" y="411480"/>
                </a:lnTo>
                <a:lnTo>
                  <a:pt x="612140" y="411480"/>
                </a:lnTo>
                <a:lnTo>
                  <a:pt x="612140" y="214884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12"/>
          <p:cNvSpPr/>
          <p:nvPr/>
        </p:nvSpPr>
        <p:spPr>
          <a:xfrm>
            <a:off x="815426" y="146380"/>
            <a:ext cx="3015215" cy="1265560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28" name="object 5"/>
          <p:cNvSpPr txBox="1">
            <a:spLocks/>
          </p:cNvSpPr>
          <p:nvPr/>
        </p:nvSpPr>
        <p:spPr>
          <a:xfrm>
            <a:off x="702470" y="321572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Le crédit de</a:t>
            </a:r>
            <a:r>
              <a:rPr lang="fr-FR" sz="1600" spc="-9" dirty="0" smtClean="0">
                <a:solidFill>
                  <a:schemeClr val="bg1"/>
                </a:solidFill>
              </a:rPr>
              <a:t> temps syndical (contingent)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9932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538360" y="2286296"/>
            <a:ext cx="7754951" cy="136508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576" algn="ctr">
              <a:spcBef>
                <a:spcPts val="91"/>
              </a:spcBef>
            </a:pPr>
            <a:r>
              <a:rPr sz="2178" dirty="0">
                <a:cs typeface="Calibri"/>
              </a:rPr>
              <a:t>Afin</a:t>
            </a:r>
            <a:r>
              <a:rPr sz="2178" spc="-91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de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>
                <a:cs typeface="Calibri"/>
              </a:rPr>
              <a:t>participer</a:t>
            </a:r>
            <a:r>
              <a:rPr sz="2178" spc="-50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aux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>
                <a:cs typeface="Calibri"/>
              </a:rPr>
              <a:t>congrès</a:t>
            </a:r>
            <a:r>
              <a:rPr sz="2178" spc="-77" dirty="0">
                <a:cs typeface="Times New Roman"/>
              </a:rPr>
              <a:t> </a:t>
            </a:r>
            <a:r>
              <a:rPr sz="2178" dirty="0">
                <a:cs typeface="Calibri"/>
              </a:rPr>
              <a:t>ou</a:t>
            </a:r>
            <a:r>
              <a:rPr sz="2178" spc="-77" dirty="0">
                <a:cs typeface="Times New Roman"/>
              </a:rPr>
              <a:t> </a:t>
            </a:r>
            <a:r>
              <a:rPr sz="2178" spc="-23" dirty="0">
                <a:cs typeface="Calibri"/>
              </a:rPr>
              <a:t>aux</a:t>
            </a:r>
            <a:r>
              <a:rPr sz="2178" spc="-23" dirty="0">
                <a:cs typeface="Times New Roman"/>
              </a:rPr>
              <a:t> </a:t>
            </a:r>
            <a:r>
              <a:rPr sz="2178" spc="-9" dirty="0" err="1">
                <a:cs typeface="Calibri"/>
              </a:rPr>
              <a:t>réunions</a:t>
            </a:r>
            <a:r>
              <a:rPr sz="2178" spc="-9" dirty="0">
                <a:cs typeface="Times New Roman"/>
              </a:rPr>
              <a:t> </a:t>
            </a:r>
            <a:r>
              <a:rPr sz="2178" spc="-9" dirty="0" err="1" smtClean="0">
                <a:cs typeface="Calibri"/>
              </a:rPr>
              <a:t>statutaires</a:t>
            </a:r>
            <a:r>
              <a:rPr lang="fr-FR" sz="2178" spc="-9" dirty="0" smtClean="0">
                <a:cs typeface="Calibri"/>
              </a:rPr>
              <a:t> </a:t>
            </a:r>
            <a:r>
              <a:rPr lang="fr-FR" sz="2178" dirty="0">
                <a:cs typeface="Calibri"/>
              </a:rPr>
              <a:t>d</a:t>
            </a:r>
            <a:r>
              <a:rPr lang="fr-FR" sz="2178" dirty="0" smtClean="0">
                <a:cs typeface="Calibri"/>
              </a:rPr>
              <a:t>es</a:t>
            </a:r>
            <a:r>
              <a:rPr lang="fr-FR" sz="2178" spc="-77" dirty="0" smtClean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organismes</a:t>
            </a:r>
            <a:r>
              <a:rPr lang="fr-FR" sz="2178" spc="-91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directeurs</a:t>
            </a:r>
            <a:r>
              <a:rPr lang="fr-FR" sz="2178" spc="-9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d'organisations</a:t>
            </a:r>
            <a:r>
              <a:rPr lang="fr-FR" sz="2178" spc="-82" dirty="0">
                <a:cs typeface="Times New Roman"/>
              </a:rPr>
              <a:t> </a:t>
            </a:r>
            <a:r>
              <a:rPr lang="fr-FR" sz="2178" spc="-9" dirty="0">
                <a:cs typeface="Calibri"/>
              </a:rPr>
              <a:t>syndicales</a:t>
            </a:r>
            <a:r>
              <a:rPr lang="fr-FR" sz="2178" spc="-9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d'un</a:t>
            </a:r>
            <a:r>
              <a:rPr lang="fr-FR" sz="2178" spc="-95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autre</a:t>
            </a:r>
            <a:r>
              <a:rPr lang="fr-FR" sz="2178" spc="-100" dirty="0">
                <a:cs typeface="Times New Roman"/>
              </a:rPr>
              <a:t> </a:t>
            </a:r>
            <a:r>
              <a:rPr lang="fr-FR" sz="2178" dirty="0">
                <a:cs typeface="Calibri"/>
              </a:rPr>
              <a:t>niveau</a:t>
            </a:r>
            <a:r>
              <a:rPr lang="fr-FR" sz="2178" spc="-100" dirty="0"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que</a:t>
            </a:r>
            <a:r>
              <a:rPr lang="fr-FR" sz="2178" u="heavy" spc="-95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spc="-18" dirty="0">
                <a:uFill>
                  <a:solidFill>
                    <a:srgbClr val="FFFFFF"/>
                  </a:solidFill>
                </a:uFill>
                <a:cs typeface="Calibri"/>
              </a:rPr>
              <a:t>ceux</a:t>
            </a:r>
            <a:r>
              <a:rPr lang="fr-FR" sz="2178" spc="-18" dirty="0">
                <a:cs typeface="Times New Roman"/>
              </a:rPr>
              <a:t> </a:t>
            </a:r>
            <a:r>
              <a:rPr lang="fr-FR" sz="2178" u="heavy" spc="-9" dirty="0">
                <a:uFill>
                  <a:solidFill>
                    <a:srgbClr val="FFFFFF"/>
                  </a:solidFill>
                </a:uFill>
                <a:cs typeface="Calibri"/>
              </a:rPr>
              <a:t>mentionnés</a:t>
            </a:r>
            <a:r>
              <a:rPr lang="fr-FR" sz="2178" u="heavy" spc="-73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à</a:t>
            </a:r>
            <a:r>
              <a:rPr lang="fr-FR" sz="2178" u="heavy" spc="-77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dirty="0">
                <a:uFill>
                  <a:solidFill>
                    <a:srgbClr val="FFFFFF"/>
                  </a:solidFill>
                </a:uFill>
                <a:cs typeface="Calibri"/>
              </a:rPr>
              <a:t>l'article</a:t>
            </a:r>
            <a:r>
              <a:rPr lang="fr-FR" sz="2178" u="heavy" spc="-86" dirty="0">
                <a:uFill>
                  <a:solidFill>
                    <a:srgbClr val="FFFFFF"/>
                  </a:solidFill>
                </a:uFill>
                <a:cs typeface="Times New Roman"/>
              </a:rPr>
              <a:t> </a:t>
            </a:r>
            <a:r>
              <a:rPr lang="fr-FR" sz="2178" u="heavy" spc="-23" dirty="0">
                <a:uFill>
                  <a:solidFill>
                    <a:srgbClr val="FFFFFF"/>
                  </a:solidFill>
                </a:uFill>
                <a:cs typeface="Calibri"/>
              </a:rPr>
              <a:t>16</a:t>
            </a:r>
            <a:endParaRPr lang="fr-FR" sz="2178" dirty="0">
              <a:cs typeface="Calibri"/>
            </a:endParaRPr>
          </a:p>
          <a:p>
            <a:pPr marL="10950" marR="4611" indent="-576" algn="ctr">
              <a:spcBef>
                <a:spcPts val="91"/>
              </a:spcBef>
            </a:pPr>
            <a:r>
              <a:rPr lang="fr-FR" sz="2178" spc="-9" dirty="0" smtClean="0">
                <a:cs typeface="Calibri"/>
              </a:rPr>
              <a:t> </a:t>
            </a:r>
            <a:endParaRPr sz="2178" dirty="0"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2966" y="5764869"/>
            <a:ext cx="7076419" cy="550945"/>
          </a:xfrm>
          <a:custGeom>
            <a:avLst/>
            <a:gdLst/>
            <a:ahLst/>
            <a:cxnLst/>
            <a:rect l="l" t="t" r="r" b="b"/>
            <a:pathLst>
              <a:path w="7797165" h="607059">
                <a:moveTo>
                  <a:pt x="7796784" y="600456"/>
                </a:moveTo>
                <a:lnTo>
                  <a:pt x="7796784" y="6096"/>
                </a:lnTo>
                <a:lnTo>
                  <a:pt x="7790688" y="0"/>
                </a:lnTo>
                <a:lnTo>
                  <a:pt x="6096" y="0"/>
                </a:lnTo>
                <a:lnTo>
                  <a:pt x="0" y="6096"/>
                </a:lnTo>
                <a:lnTo>
                  <a:pt x="0" y="600456"/>
                </a:lnTo>
                <a:lnTo>
                  <a:pt x="6096" y="606552"/>
                </a:lnTo>
                <a:lnTo>
                  <a:pt x="12192" y="606552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7770876" y="25908"/>
                </a:lnTo>
                <a:lnTo>
                  <a:pt x="7770876" y="13716"/>
                </a:lnTo>
                <a:lnTo>
                  <a:pt x="7783068" y="25908"/>
                </a:lnTo>
                <a:lnTo>
                  <a:pt x="7783068" y="606552"/>
                </a:lnTo>
                <a:lnTo>
                  <a:pt x="7790688" y="606552"/>
                </a:lnTo>
                <a:lnTo>
                  <a:pt x="7796784" y="600456"/>
                </a:lnTo>
                <a:close/>
              </a:path>
              <a:path w="7797165" h="607059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7797165" h="607059">
                <a:moveTo>
                  <a:pt x="25908" y="58064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80644"/>
                </a:lnTo>
                <a:lnTo>
                  <a:pt x="25908" y="580644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12192" y="580644"/>
                </a:lnTo>
                <a:lnTo>
                  <a:pt x="25908" y="594360"/>
                </a:lnTo>
                <a:lnTo>
                  <a:pt x="25908" y="606552"/>
                </a:lnTo>
                <a:lnTo>
                  <a:pt x="7770876" y="606552"/>
                </a:lnTo>
                <a:lnTo>
                  <a:pt x="7770876" y="594360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25908" y="606552"/>
                </a:moveTo>
                <a:lnTo>
                  <a:pt x="25908" y="594360"/>
                </a:lnTo>
                <a:lnTo>
                  <a:pt x="12192" y="580644"/>
                </a:lnTo>
                <a:lnTo>
                  <a:pt x="12192" y="606552"/>
                </a:lnTo>
                <a:lnTo>
                  <a:pt x="25908" y="606552"/>
                </a:lnTo>
                <a:close/>
              </a:path>
              <a:path w="7797165" h="607059">
                <a:moveTo>
                  <a:pt x="7783068" y="25908"/>
                </a:moveTo>
                <a:lnTo>
                  <a:pt x="7770876" y="13716"/>
                </a:lnTo>
                <a:lnTo>
                  <a:pt x="7770876" y="25908"/>
                </a:lnTo>
                <a:lnTo>
                  <a:pt x="7783068" y="25908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7783068" y="25908"/>
                </a:lnTo>
                <a:lnTo>
                  <a:pt x="7770876" y="25908"/>
                </a:lnTo>
                <a:lnTo>
                  <a:pt x="7770876" y="580644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7783068" y="606552"/>
                </a:moveTo>
                <a:lnTo>
                  <a:pt x="7783068" y="580644"/>
                </a:lnTo>
                <a:lnTo>
                  <a:pt x="7770876" y="594360"/>
                </a:lnTo>
                <a:lnTo>
                  <a:pt x="7770876" y="606552"/>
                </a:lnTo>
                <a:lnTo>
                  <a:pt x="7783068" y="6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Ellipse 27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15" name="object 12"/>
          <p:cNvSpPr/>
          <p:nvPr/>
        </p:nvSpPr>
        <p:spPr>
          <a:xfrm>
            <a:off x="999240" y="87191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444145"/>
            <a:ext cx="302708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smtClean="0">
                <a:solidFill>
                  <a:schemeClr val="bg1"/>
                </a:solidFill>
              </a:rPr>
              <a:t>Les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smtClean="0">
                <a:solidFill>
                  <a:schemeClr val="bg1"/>
                </a:solidFill>
              </a:rPr>
              <a:t>autorisations</a:t>
            </a:r>
            <a:r>
              <a:rPr lang="fr-FR" sz="1600" b="0" spc="-95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smtClean="0">
                <a:solidFill>
                  <a:schemeClr val="bg1"/>
                </a:solidFill>
              </a:rPr>
              <a:t>d’absence</a:t>
            </a:r>
            <a:r>
              <a:rPr lang="fr-FR" sz="1600" b="0" spc="-86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smtClean="0">
                <a:solidFill>
                  <a:schemeClr val="bg1"/>
                </a:solidFill>
              </a:rPr>
              <a:t/>
            </a:r>
            <a:br>
              <a:rPr lang="fr-FR" sz="1600" b="0" spc="-9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0508" y="38185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Quelle limite???</a:t>
            </a:r>
          </a:p>
          <a:p>
            <a:r>
              <a:rPr lang="fr-FR" b="1" dirty="0" smtClean="0"/>
              <a:t>Ca dépend du contingent…. 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55928" y="449964"/>
            <a:ext cx="2102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RAPPEL….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8830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051375" y="2296540"/>
            <a:ext cx="2401933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576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Afin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de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participer</a:t>
            </a:r>
            <a:r>
              <a:rPr sz="2178" spc="-50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aux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congrès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ou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aux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réunions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statutaires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63893" y="1702628"/>
            <a:ext cx="448363" cy="2204933"/>
          </a:xfrm>
          <a:custGeom>
            <a:avLst/>
            <a:gdLst/>
            <a:ahLst/>
            <a:cxnLst/>
            <a:rect l="l" t="t" r="r" b="b"/>
            <a:pathLst>
              <a:path w="494029" h="2429510">
                <a:moveTo>
                  <a:pt x="493775" y="2182367"/>
                </a:moveTo>
                <a:lnTo>
                  <a:pt x="370331" y="2182367"/>
                </a:lnTo>
                <a:lnTo>
                  <a:pt x="370331" y="0"/>
                </a:lnTo>
                <a:lnTo>
                  <a:pt x="123443" y="0"/>
                </a:lnTo>
                <a:lnTo>
                  <a:pt x="123443" y="2182367"/>
                </a:lnTo>
                <a:lnTo>
                  <a:pt x="0" y="2182367"/>
                </a:lnTo>
                <a:lnTo>
                  <a:pt x="246887" y="2429255"/>
                </a:lnTo>
                <a:lnTo>
                  <a:pt x="493775" y="2182367"/>
                </a:lnTo>
                <a:close/>
              </a:path>
            </a:pathLst>
          </a:custGeom>
          <a:solidFill>
            <a:srgbClr val="8683C7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5642637" y="687480"/>
            <a:ext cx="4490874" cy="13639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23052" rIns="0" bIns="0" rtlCol="0">
            <a:spAutoFit/>
          </a:bodyPr>
          <a:lstStyle/>
          <a:p>
            <a:pPr marL="251278" marR="244362" indent="41495" algn="ctr">
              <a:spcBef>
                <a:spcPts val="182"/>
              </a:spcBef>
            </a:pP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178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organismes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directeurs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d'organisations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syndicales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d'un</a:t>
            </a:r>
            <a:r>
              <a:rPr sz="2178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autre</a:t>
            </a:r>
            <a:r>
              <a:rPr sz="2178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2178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que</a:t>
            </a:r>
            <a:r>
              <a:rPr sz="2178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ceux</a:t>
            </a:r>
            <a:r>
              <a:rPr sz="2178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u="heavy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mentionnés</a:t>
            </a:r>
            <a:r>
              <a:rPr sz="2178" u="heavy" spc="-7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à</a:t>
            </a:r>
            <a:r>
              <a:rPr sz="2178" u="heavy" spc="-7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l'article</a:t>
            </a:r>
            <a:r>
              <a:rPr sz="2178" u="heavy" spc="-86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78" u="heavy" spc="-23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16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557" y="5495237"/>
            <a:ext cx="10275215" cy="31941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23259" marR="4611" indent="-1112309">
              <a:spcBef>
                <a:spcPts val="91"/>
              </a:spcBef>
            </a:pPr>
            <a:r>
              <a:rPr sz="2000" b="1" spc="-95" dirty="0" smtClean="0">
                <a:cs typeface="Calibri"/>
              </a:rPr>
              <a:t>L’</a:t>
            </a:r>
            <a:r>
              <a:rPr lang="fr-FR" sz="2000" b="1" spc="-95" dirty="0" smtClean="0">
                <a:cs typeface="Calibri"/>
              </a:rPr>
              <a:t> </a:t>
            </a:r>
            <a:r>
              <a:rPr sz="2000" b="1" spc="-95" dirty="0" smtClean="0">
                <a:cs typeface="Calibri"/>
              </a:rPr>
              <a:t>A</a:t>
            </a:r>
            <a:r>
              <a:rPr lang="fr-FR" sz="2000" b="1" spc="-95" dirty="0" smtClean="0">
                <a:cs typeface="Calibri"/>
              </a:rPr>
              <a:t>UTORISATION D’</a:t>
            </a:r>
            <a:r>
              <a:rPr sz="2000" b="1" spc="-95" dirty="0" smtClean="0">
                <a:cs typeface="Calibri"/>
              </a:rPr>
              <a:t>A</a:t>
            </a:r>
            <a:r>
              <a:rPr lang="fr-FR" sz="2000" b="1" spc="-95" dirty="0" smtClean="0">
                <a:cs typeface="Calibri"/>
              </a:rPr>
              <a:t>BSENCE</a:t>
            </a:r>
            <a:r>
              <a:rPr sz="2000" b="1" spc="-36" dirty="0" smtClean="0">
                <a:cs typeface="Times New Roman"/>
              </a:rPr>
              <a:t> </a:t>
            </a:r>
            <a:r>
              <a:rPr sz="2000" b="1" dirty="0">
                <a:cs typeface="Calibri"/>
              </a:rPr>
              <a:t>s’impute</a:t>
            </a:r>
            <a:r>
              <a:rPr sz="2000" b="1" spc="-77" dirty="0">
                <a:cs typeface="Times New Roman"/>
              </a:rPr>
              <a:t> </a:t>
            </a:r>
            <a:r>
              <a:rPr sz="2000" b="1" dirty="0">
                <a:cs typeface="Calibri"/>
              </a:rPr>
              <a:t>sur</a:t>
            </a:r>
            <a:r>
              <a:rPr sz="2000" b="1" spc="-68" dirty="0">
                <a:cs typeface="Times New Roman"/>
              </a:rPr>
              <a:t> </a:t>
            </a:r>
            <a:r>
              <a:rPr sz="2000" b="1" dirty="0">
                <a:cs typeface="Calibri"/>
              </a:rPr>
              <a:t>le</a:t>
            </a:r>
            <a:r>
              <a:rPr sz="2000" b="1" spc="-50" dirty="0">
                <a:cs typeface="Times New Roman"/>
              </a:rPr>
              <a:t> </a:t>
            </a:r>
            <a:r>
              <a:rPr sz="2000" b="1" dirty="0">
                <a:cs typeface="Calibri"/>
              </a:rPr>
              <a:t>crédit</a:t>
            </a:r>
            <a:r>
              <a:rPr sz="2000" b="1" spc="-54" dirty="0">
                <a:cs typeface="Times New Roman"/>
              </a:rPr>
              <a:t> </a:t>
            </a:r>
            <a:r>
              <a:rPr sz="2000" b="1" dirty="0">
                <a:cs typeface="Calibri"/>
              </a:rPr>
              <a:t>de</a:t>
            </a:r>
            <a:r>
              <a:rPr sz="2000" b="1" spc="-50" dirty="0">
                <a:cs typeface="Times New Roman"/>
              </a:rPr>
              <a:t> </a:t>
            </a:r>
            <a:r>
              <a:rPr sz="2000" b="1" spc="-18" dirty="0">
                <a:cs typeface="Calibri"/>
              </a:rPr>
              <a:t>temps</a:t>
            </a:r>
            <a:r>
              <a:rPr sz="2000" b="1" spc="-18" dirty="0">
                <a:cs typeface="Times New Roman"/>
              </a:rPr>
              <a:t> </a:t>
            </a:r>
            <a:r>
              <a:rPr sz="2000" b="1" spc="-9" dirty="0" smtClean="0">
                <a:cs typeface="Calibri"/>
              </a:rPr>
              <a:t>syndical</a:t>
            </a:r>
            <a:r>
              <a:rPr lang="fr-FR" sz="2000" b="1" spc="-9" dirty="0" smtClean="0">
                <a:cs typeface="Calibri"/>
              </a:rPr>
              <a:t> (CONTINGENT)</a:t>
            </a:r>
            <a:endParaRPr sz="2000" b="1" dirty="0"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951126" y="3865791"/>
            <a:ext cx="4040457" cy="794145"/>
            <a:chOff x="5187574" y="3662172"/>
            <a:chExt cx="4451985" cy="875030"/>
          </a:xfrm>
        </p:grpSpPr>
        <p:sp>
          <p:nvSpPr>
            <p:cNvPr id="19" name="object 19"/>
            <p:cNvSpPr/>
            <p:nvPr/>
          </p:nvSpPr>
          <p:spPr>
            <a:xfrm>
              <a:off x="5199765" y="3675888"/>
              <a:ext cx="4425950" cy="847725"/>
            </a:xfrm>
            <a:custGeom>
              <a:avLst/>
              <a:gdLst/>
              <a:ahLst/>
              <a:cxnLst/>
              <a:rect l="l" t="t" r="r" b="b"/>
              <a:pathLst>
                <a:path w="4425950" h="847725">
                  <a:moveTo>
                    <a:pt x="4425695" y="847343"/>
                  </a:moveTo>
                  <a:lnTo>
                    <a:pt x="4425695" y="0"/>
                  </a:lnTo>
                  <a:lnTo>
                    <a:pt x="0" y="0"/>
                  </a:lnTo>
                  <a:lnTo>
                    <a:pt x="0" y="847343"/>
                  </a:lnTo>
                  <a:lnTo>
                    <a:pt x="4425695" y="8473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87574" y="3662172"/>
              <a:ext cx="4451985" cy="875030"/>
            </a:xfrm>
            <a:custGeom>
              <a:avLst/>
              <a:gdLst/>
              <a:ahLst/>
              <a:cxnLst/>
              <a:rect l="l" t="t" r="r" b="b"/>
              <a:pathLst>
                <a:path w="4451984" h="875029">
                  <a:moveTo>
                    <a:pt x="4451604" y="868680"/>
                  </a:moveTo>
                  <a:lnTo>
                    <a:pt x="4451604" y="6096"/>
                  </a:lnTo>
                  <a:lnTo>
                    <a:pt x="4445508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868680"/>
                  </a:lnTo>
                  <a:lnTo>
                    <a:pt x="6096" y="874776"/>
                  </a:lnTo>
                  <a:lnTo>
                    <a:pt x="12192" y="874776"/>
                  </a:ln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4425696" y="25908"/>
                  </a:lnTo>
                  <a:lnTo>
                    <a:pt x="4425696" y="13716"/>
                  </a:lnTo>
                  <a:lnTo>
                    <a:pt x="4437888" y="25908"/>
                  </a:lnTo>
                  <a:lnTo>
                    <a:pt x="4437888" y="874776"/>
                  </a:lnTo>
                  <a:lnTo>
                    <a:pt x="4445508" y="874776"/>
                  </a:lnTo>
                  <a:lnTo>
                    <a:pt x="4451604" y="868680"/>
                  </a:lnTo>
                  <a:close/>
                </a:path>
                <a:path w="4451984" h="875029">
                  <a:moveTo>
                    <a:pt x="25908" y="25908"/>
                  </a:move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4451984" h="875029">
                  <a:moveTo>
                    <a:pt x="25908" y="848868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848868"/>
                  </a:lnTo>
                  <a:lnTo>
                    <a:pt x="25908" y="848868"/>
                  </a:lnTo>
                  <a:close/>
                </a:path>
                <a:path w="4451984" h="875029">
                  <a:moveTo>
                    <a:pt x="4437888" y="848868"/>
                  </a:moveTo>
                  <a:lnTo>
                    <a:pt x="12192" y="848868"/>
                  </a:lnTo>
                  <a:lnTo>
                    <a:pt x="25908" y="861060"/>
                  </a:lnTo>
                  <a:lnTo>
                    <a:pt x="25908" y="874776"/>
                  </a:lnTo>
                  <a:lnTo>
                    <a:pt x="4425696" y="874776"/>
                  </a:lnTo>
                  <a:lnTo>
                    <a:pt x="4425696" y="861060"/>
                  </a:lnTo>
                  <a:lnTo>
                    <a:pt x="4437888" y="848868"/>
                  </a:lnTo>
                  <a:close/>
                </a:path>
                <a:path w="4451984" h="875029">
                  <a:moveTo>
                    <a:pt x="25908" y="874776"/>
                  </a:moveTo>
                  <a:lnTo>
                    <a:pt x="25908" y="861060"/>
                  </a:lnTo>
                  <a:lnTo>
                    <a:pt x="12192" y="848868"/>
                  </a:lnTo>
                  <a:lnTo>
                    <a:pt x="12192" y="874776"/>
                  </a:lnTo>
                  <a:lnTo>
                    <a:pt x="25908" y="874776"/>
                  </a:lnTo>
                  <a:close/>
                </a:path>
                <a:path w="4451984" h="875029">
                  <a:moveTo>
                    <a:pt x="4437888" y="25908"/>
                  </a:moveTo>
                  <a:lnTo>
                    <a:pt x="4425696" y="13716"/>
                  </a:lnTo>
                  <a:lnTo>
                    <a:pt x="4425696" y="25908"/>
                  </a:lnTo>
                  <a:lnTo>
                    <a:pt x="4437888" y="25908"/>
                  </a:lnTo>
                  <a:close/>
                </a:path>
                <a:path w="4451984" h="875029">
                  <a:moveTo>
                    <a:pt x="4437888" y="848868"/>
                  </a:moveTo>
                  <a:lnTo>
                    <a:pt x="4437888" y="25908"/>
                  </a:lnTo>
                  <a:lnTo>
                    <a:pt x="4425696" y="25908"/>
                  </a:lnTo>
                  <a:lnTo>
                    <a:pt x="4425696" y="848868"/>
                  </a:lnTo>
                  <a:lnTo>
                    <a:pt x="4437888" y="848868"/>
                  </a:lnTo>
                  <a:close/>
                </a:path>
                <a:path w="4451984" h="875029">
                  <a:moveTo>
                    <a:pt x="4437888" y="874776"/>
                  </a:moveTo>
                  <a:lnTo>
                    <a:pt x="4437888" y="848868"/>
                  </a:lnTo>
                  <a:lnTo>
                    <a:pt x="4425696" y="861060"/>
                  </a:lnTo>
                  <a:lnTo>
                    <a:pt x="4425696" y="874776"/>
                  </a:lnTo>
                  <a:lnTo>
                    <a:pt x="4437888" y="874776"/>
                  </a:lnTo>
                  <a:close/>
                </a:path>
              </a:pathLst>
            </a:custGeom>
            <a:solidFill>
              <a:srgbClr val="8683C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57844" y="4067759"/>
            <a:ext cx="3625519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dirty="0">
                <a:latin typeface="Calibri"/>
                <a:cs typeface="Calibri"/>
              </a:rPr>
              <a:t>Les</a:t>
            </a:r>
            <a:r>
              <a:rPr sz="1815" spc="-50" dirty="0">
                <a:latin typeface="Times New Roman"/>
                <a:cs typeface="Times New Roman"/>
              </a:rPr>
              <a:t> </a:t>
            </a:r>
            <a:r>
              <a:rPr sz="1815" spc="-18" dirty="0">
                <a:latin typeface="Calibri"/>
                <a:cs typeface="Calibri"/>
              </a:rPr>
              <a:t>représentants</a:t>
            </a:r>
            <a:r>
              <a:rPr sz="1815" spc="-2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syndicaux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mandatés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2966" y="5764869"/>
            <a:ext cx="7076419" cy="550945"/>
          </a:xfrm>
          <a:custGeom>
            <a:avLst/>
            <a:gdLst/>
            <a:ahLst/>
            <a:cxnLst/>
            <a:rect l="l" t="t" r="r" b="b"/>
            <a:pathLst>
              <a:path w="7797165" h="607059">
                <a:moveTo>
                  <a:pt x="7796784" y="600456"/>
                </a:moveTo>
                <a:lnTo>
                  <a:pt x="7796784" y="6096"/>
                </a:lnTo>
                <a:lnTo>
                  <a:pt x="7790688" y="0"/>
                </a:lnTo>
                <a:lnTo>
                  <a:pt x="6096" y="0"/>
                </a:lnTo>
                <a:lnTo>
                  <a:pt x="0" y="6096"/>
                </a:lnTo>
                <a:lnTo>
                  <a:pt x="0" y="600456"/>
                </a:lnTo>
                <a:lnTo>
                  <a:pt x="6096" y="606552"/>
                </a:lnTo>
                <a:lnTo>
                  <a:pt x="12192" y="606552"/>
                </a:lnTo>
                <a:lnTo>
                  <a:pt x="12192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7770876" y="25908"/>
                </a:lnTo>
                <a:lnTo>
                  <a:pt x="7770876" y="13716"/>
                </a:lnTo>
                <a:lnTo>
                  <a:pt x="7783068" y="25908"/>
                </a:lnTo>
                <a:lnTo>
                  <a:pt x="7783068" y="606552"/>
                </a:lnTo>
                <a:lnTo>
                  <a:pt x="7790688" y="606552"/>
                </a:lnTo>
                <a:lnTo>
                  <a:pt x="7796784" y="600456"/>
                </a:lnTo>
                <a:close/>
              </a:path>
              <a:path w="7797165" h="607059">
                <a:moveTo>
                  <a:pt x="25908" y="25908"/>
                </a:moveTo>
                <a:lnTo>
                  <a:pt x="25908" y="13716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7797165" h="607059">
                <a:moveTo>
                  <a:pt x="25908" y="58064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80644"/>
                </a:lnTo>
                <a:lnTo>
                  <a:pt x="25908" y="580644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12192" y="580644"/>
                </a:lnTo>
                <a:lnTo>
                  <a:pt x="25908" y="594360"/>
                </a:lnTo>
                <a:lnTo>
                  <a:pt x="25908" y="606552"/>
                </a:lnTo>
                <a:lnTo>
                  <a:pt x="7770876" y="606552"/>
                </a:lnTo>
                <a:lnTo>
                  <a:pt x="7770876" y="594360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25908" y="606552"/>
                </a:moveTo>
                <a:lnTo>
                  <a:pt x="25908" y="594360"/>
                </a:lnTo>
                <a:lnTo>
                  <a:pt x="12192" y="580644"/>
                </a:lnTo>
                <a:lnTo>
                  <a:pt x="12192" y="606552"/>
                </a:lnTo>
                <a:lnTo>
                  <a:pt x="25908" y="606552"/>
                </a:lnTo>
                <a:close/>
              </a:path>
              <a:path w="7797165" h="607059">
                <a:moveTo>
                  <a:pt x="7783068" y="25908"/>
                </a:moveTo>
                <a:lnTo>
                  <a:pt x="7770876" y="13716"/>
                </a:lnTo>
                <a:lnTo>
                  <a:pt x="7770876" y="25908"/>
                </a:lnTo>
                <a:lnTo>
                  <a:pt x="7783068" y="25908"/>
                </a:lnTo>
                <a:close/>
              </a:path>
              <a:path w="7797165" h="607059">
                <a:moveTo>
                  <a:pt x="7783068" y="580644"/>
                </a:moveTo>
                <a:lnTo>
                  <a:pt x="7783068" y="25908"/>
                </a:lnTo>
                <a:lnTo>
                  <a:pt x="7770876" y="25908"/>
                </a:lnTo>
                <a:lnTo>
                  <a:pt x="7770876" y="580644"/>
                </a:lnTo>
                <a:lnTo>
                  <a:pt x="7783068" y="580644"/>
                </a:lnTo>
                <a:close/>
              </a:path>
              <a:path w="7797165" h="607059">
                <a:moveTo>
                  <a:pt x="7783068" y="606552"/>
                </a:moveTo>
                <a:lnTo>
                  <a:pt x="7783068" y="580644"/>
                </a:lnTo>
                <a:lnTo>
                  <a:pt x="7770876" y="594360"/>
                </a:lnTo>
                <a:lnTo>
                  <a:pt x="7770876" y="606552"/>
                </a:lnTo>
                <a:lnTo>
                  <a:pt x="7783068" y="606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Ellipse 27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16" name="object 5"/>
          <p:cNvSpPr txBox="1">
            <a:spLocks/>
          </p:cNvSpPr>
          <p:nvPr/>
        </p:nvSpPr>
        <p:spPr>
          <a:xfrm>
            <a:off x="907583" y="567255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dirty="0" smtClean="0">
                <a:solidFill>
                  <a:schemeClr val="bg1"/>
                </a:solidFill>
              </a:rPr>
              <a:t>Les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>autorisations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dirty="0" smtClean="0">
                <a:solidFill>
                  <a:schemeClr val="bg1"/>
                </a:solidFill>
              </a:rPr>
              <a:t>d’absence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815426" y="75280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2" name="object 5"/>
          <p:cNvSpPr txBox="1">
            <a:spLocks/>
          </p:cNvSpPr>
          <p:nvPr/>
        </p:nvSpPr>
        <p:spPr>
          <a:xfrm>
            <a:off x="723769" y="309123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dirty="0" smtClean="0">
                <a:solidFill>
                  <a:schemeClr val="bg1"/>
                </a:solidFill>
              </a:rPr>
              <a:t>Le contingent des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>autorisations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dirty="0" smtClean="0">
                <a:solidFill>
                  <a:schemeClr val="bg1"/>
                </a:solidFill>
              </a:rPr>
              <a:t>d’absence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dirty="0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235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138425" y="1551048"/>
            <a:ext cx="6731789" cy="1218831"/>
          </a:xfrm>
          <a:custGeom>
            <a:avLst/>
            <a:gdLst/>
            <a:ahLst/>
            <a:cxnLst/>
            <a:rect l="l" t="t" r="r" b="b"/>
            <a:pathLst>
              <a:path w="7417434" h="1262380">
                <a:moveTo>
                  <a:pt x="7417308" y="114300"/>
                </a:moveTo>
                <a:lnTo>
                  <a:pt x="7408240" y="70091"/>
                </a:lnTo>
                <a:lnTo>
                  <a:pt x="7383589" y="33718"/>
                </a:lnTo>
                <a:lnTo>
                  <a:pt x="7347229" y="9080"/>
                </a:lnTo>
                <a:lnTo>
                  <a:pt x="7303008" y="0"/>
                </a:lnTo>
                <a:lnTo>
                  <a:pt x="115824" y="0"/>
                </a:lnTo>
                <a:lnTo>
                  <a:pt x="70726" y="9080"/>
                </a:lnTo>
                <a:lnTo>
                  <a:pt x="33909" y="33718"/>
                </a:lnTo>
                <a:lnTo>
                  <a:pt x="9093" y="70091"/>
                </a:lnTo>
                <a:lnTo>
                  <a:pt x="0" y="114300"/>
                </a:lnTo>
                <a:lnTo>
                  <a:pt x="0" y="574548"/>
                </a:lnTo>
                <a:lnTo>
                  <a:pt x="9093" y="618769"/>
                </a:lnTo>
                <a:lnTo>
                  <a:pt x="33909" y="655129"/>
                </a:lnTo>
                <a:lnTo>
                  <a:pt x="70726" y="679780"/>
                </a:lnTo>
                <a:lnTo>
                  <a:pt x="115824" y="688848"/>
                </a:lnTo>
                <a:lnTo>
                  <a:pt x="5966460" y="688848"/>
                </a:lnTo>
                <a:lnTo>
                  <a:pt x="5966460" y="979944"/>
                </a:lnTo>
                <a:lnTo>
                  <a:pt x="5821680" y="979944"/>
                </a:lnTo>
                <a:lnTo>
                  <a:pt x="5853684" y="1011948"/>
                </a:lnTo>
                <a:lnTo>
                  <a:pt x="6094476" y="1252740"/>
                </a:lnTo>
                <a:lnTo>
                  <a:pt x="6103620" y="1261884"/>
                </a:lnTo>
                <a:lnTo>
                  <a:pt x="6112764" y="1252740"/>
                </a:lnTo>
                <a:lnTo>
                  <a:pt x="6355080" y="1010424"/>
                </a:lnTo>
                <a:lnTo>
                  <a:pt x="6385560" y="979944"/>
                </a:lnTo>
                <a:lnTo>
                  <a:pt x="6324473" y="979944"/>
                </a:lnTo>
                <a:lnTo>
                  <a:pt x="6324473" y="1005852"/>
                </a:lnTo>
                <a:lnTo>
                  <a:pt x="6103620" y="1225359"/>
                </a:lnTo>
                <a:lnTo>
                  <a:pt x="5882767" y="1005852"/>
                </a:lnTo>
                <a:lnTo>
                  <a:pt x="5966460" y="1005852"/>
                </a:lnTo>
                <a:lnTo>
                  <a:pt x="5990844" y="1005852"/>
                </a:lnTo>
                <a:lnTo>
                  <a:pt x="5990844" y="688848"/>
                </a:lnTo>
                <a:lnTo>
                  <a:pt x="6216396" y="688848"/>
                </a:lnTo>
                <a:lnTo>
                  <a:pt x="6216396" y="1005852"/>
                </a:lnTo>
                <a:lnTo>
                  <a:pt x="6242304" y="1005852"/>
                </a:lnTo>
                <a:lnTo>
                  <a:pt x="6324473" y="1005852"/>
                </a:lnTo>
                <a:lnTo>
                  <a:pt x="6324473" y="979944"/>
                </a:lnTo>
                <a:lnTo>
                  <a:pt x="6242304" y="979944"/>
                </a:lnTo>
                <a:lnTo>
                  <a:pt x="6242304" y="688848"/>
                </a:lnTo>
                <a:lnTo>
                  <a:pt x="7303008" y="688848"/>
                </a:lnTo>
                <a:lnTo>
                  <a:pt x="7347229" y="679780"/>
                </a:lnTo>
                <a:lnTo>
                  <a:pt x="7383589" y="655129"/>
                </a:lnTo>
                <a:lnTo>
                  <a:pt x="7408240" y="618769"/>
                </a:lnTo>
                <a:lnTo>
                  <a:pt x="7417308" y="574548"/>
                </a:lnTo>
                <a:lnTo>
                  <a:pt x="7417308" y="114300"/>
                </a:lnTo>
                <a:close/>
              </a:path>
            </a:pathLst>
          </a:custGeom>
          <a:solidFill>
            <a:srgbClr val="8683C7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 txBox="1"/>
          <p:nvPr/>
        </p:nvSpPr>
        <p:spPr>
          <a:xfrm>
            <a:off x="3372981" y="1781005"/>
            <a:ext cx="6262679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4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sz="254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renouvellement</a:t>
            </a:r>
            <a:r>
              <a:rPr sz="2541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général</a:t>
            </a:r>
            <a:r>
              <a:rPr sz="2541" spc="-1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541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instances</a:t>
            </a:r>
            <a:endParaRPr sz="2541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21903" y="2377438"/>
            <a:ext cx="1928308" cy="954357"/>
          </a:xfrm>
          <a:custGeom>
            <a:avLst/>
            <a:gdLst/>
            <a:ahLst/>
            <a:cxnLst/>
            <a:rect l="l" t="t" r="r" b="b"/>
            <a:pathLst>
              <a:path w="2124710" h="1051560">
                <a:moveTo>
                  <a:pt x="2124455" y="876299"/>
                </a:moveTo>
                <a:lnTo>
                  <a:pt x="2124455" y="175259"/>
                </a:lnTo>
                <a:lnTo>
                  <a:pt x="2118141" y="128940"/>
                </a:lnTo>
                <a:lnTo>
                  <a:pt x="2100354" y="87150"/>
                </a:lnTo>
                <a:lnTo>
                  <a:pt x="2072830" y="51625"/>
                </a:lnTo>
                <a:lnTo>
                  <a:pt x="2037305" y="24101"/>
                </a:lnTo>
                <a:lnTo>
                  <a:pt x="1995515" y="6314"/>
                </a:lnTo>
                <a:lnTo>
                  <a:pt x="1949195" y="0"/>
                </a:lnTo>
                <a:lnTo>
                  <a:pt x="175259" y="0"/>
                </a:lnTo>
                <a:lnTo>
                  <a:pt x="128940" y="6314"/>
                </a:lnTo>
                <a:lnTo>
                  <a:pt x="87150" y="24101"/>
                </a:lnTo>
                <a:lnTo>
                  <a:pt x="51625" y="51625"/>
                </a:lnTo>
                <a:lnTo>
                  <a:pt x="24101" y="87150"/>
                </a:lnTo>
                <a:lnTo>
                  <a:pt x="6314" y="128940"/>
                </a:lnTo>
                <a:lnTo>
                  <a:pt x="0" y="175259"/>
                </a:lnTo>
                <a:lnTo>
                  <a:pt x="0" y="876299"/>
                </a:lnTo>
                <a:lnTo>
                  <a:pt x="6314" y="923148"/>
                </a:lnTo>
                <a:lnTo>
                  <a:pt x="24101" y="965087"/>
                </a:lnTo>
                <a:lnTo>
                  <a:pt x="51625" y="1000505"/>
                </a:lnTo>
                <a:lnTo>
                  <a:pt x="87150" y="1027796"/>
                </a:lnTo>
                <a:lnTo>
                  <a:pt x="128940" y="1045351"/>
                </a:lnTo>
                <a:lnTo>
                  <a:pt x="175259" y="1051559"/>
                </a:lnTo>
                <a:lnTo>
                  <a:pt x="1949195" y="1051559"/>
                </a:lnTo>
                <a:lnTo>
                  <a:pt x="1995515" y="1045351"/>
                </a:lnTo>
                <a:lnTo>
                  <a:pt x="2037305" y="1027796"/>
                </a:lnTo>
                <a:lnTo>
                  <a:pt x="2072830" y="1000505"/>
                </a:lnTo>
                <a:lnTo>
                  <a:pt x="2100354" y="965087"/>
                </a:lnTo>
                <a:lnTo>
                  <a:pt x="2118141" y="923148"/>
                </a:lnTo>
                <a:lnTo>
                  <a:pt x="2124455" y="876299"/>
                </a:lnTo>
                <a:close/>
              </a:path>
            </a:pathLst>
          </a:custGeom>
          <a:solidFill>
            <a:srgbClr val="AC83C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 txBox="1"/>
          <p:nvPr/>
        </p:nvSpPr>
        <p:spPr>
          <a:xfrm>
            <a:off x="3311218" y="2513108"/>
            <a:ext cx="1549677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67711" marR="4611" indent="-156761">
              <a:spcBef>
                <a:spcPts val="91"/>
              </a:spcBef>
            </a:pP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178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collectivité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territoriale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6326" y="4502225"/>
            <a:ext cx="1927156" cy="925542"/>
          </a:xfrm>
          <a:custGeom>
            <a:avLst/>
            <a:gdLst/>
            <a:ahLst/>
            <a:cxnLst/>
            <a:rect l="l" t="t" r="r" b="b"/>
            <a:pathLst>
              <a:path w="2123440" h="1019810">
                <a:moveTo>
                  <a:pt x="2122931" y="848867"/>
                </a:moveTo>
                <a:lnTo>
                  <a:pt x="2122931" y="170687"/>
                </a:lnTo>
                <a:lnTo>
                  <a:pt x="2116857" y="125236"/>
                </a:lnTo>
                <a:lnTo>
                  <a:pt x="2099733" y="84440"/>
                </a:lnTo>
                <a:lnTo>
                  <a:pt x="2073211" y="49910"/>
                </a:lnTo>
                <a:lnTo>
                  <a:pt x="2038942" y="23255"/>
                </a:lnTo>
                <a:lnTo>
                  <a:pt x="1998577" y="6081"/>
                </a:lnTo>
                <a:lnTo>
                  <a:pt x="1953767" y="0"/>
                </a:lnTo>
                <a:lnTo>
                  <a:pt x="169163" y="0"/>
                </a:lnTo>
                <a:lnTo>
                  <a:pt x="124354" y="6081"/>
                </a:lnTo>
                <a:lnTo>
                  <a:pt x="83989" y="23255"/>
                </a:lnTo>
                <a:lnTo>
                  <a:pt x="49720" y="49910"/>
                </a:lnTo>
                <a:lnTo>
                  <a:pt x="23198" y="84440"/>
                </a:lnTo>
                <a:lnTo>
                  <a:pt x="6074" y="125236"/>
                </a:lnTo>
                <a:lnTo>
                  <a:pt x="0" y="170687"/>
                </a:lnTo>
                <a:lnTo>
                  <a:pt x="0" y="848867"/>
                </a:lnTo>
                <a:lnTo>
                  <a:pt x="6074" y="894319"/>
                </a:lnTo>
                <a:lnTo>
                  <a:pt x="23198" y="935115"/>
                </a:lnTo>
                <a:lnTo>
                  <a:pt x="49720" y="969644"/>
                </a:lnTo>
                <a:lnTo>
                  <a:pt x="83989" y="996300"/>
                </a:lnTo>
                <a:lnTo>
                  <a:pt x="124354" y="1013474"/>
                </a:lnTo>
                <a:lnTo>
                  <a:pt x="169163" y="1019555"/>
                </a:lnTo>
                <a:lnTo>
                  <a:pt x="1953767" y="1019555"/>
                </a:lnTo>
                <a:lnTo>
                  <a:pt x="1998577" y="1013474"/>
                </a:lnTo>
                <a:lnTo>
                  <a:pt x="2038942" y="996300"/>
                </a:lnTo>
                <a:lnTo>
                  <a:pt x="2073211" y="969644"/>
                </a:lnTo>
                <a:lnTo>
                  <a:pt x="2099733" y="935115"/>
                </a:lnTo>
                <a:lnTo>
                  <a:pt x="2116857" y="894319"/>
                </a:lnTo>
                <a:lnTo>
                  <a:pt x="2122931" y="848867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3356815" y="4502225"/>
            <a:ext cx="1406178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94503" marR="4611" indent="-283552">
              <a:spcBef>
                <a:spcPts val="91"/>
              </a:spcBef>
            </a:pP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178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78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21903" y="3413237"/>
            <a:ext cx="1928308" cy="964154"/>
          </a:xfrm>
          <a:custGeom>
            <a:avLst/>
            <a:gdLst/>
            <a:ahLst/>
            <a:cxnLst/>
            <a:rect l="l" t="t" r="r" b="b"/>
            <a:pathLst>
              <a:path w="2304415" h="1062354">
                <a:moveTo>
                  <a:pt x="2304287" y="885443"/>
                </a:moveTo>
                <a:lnTo>
                  <a:pt x="2304287" y="176783"/>
                </a:lnTo>
                <a:lnTo>
                  <a:pt x="2297966" y="129822"/>
                </a:lnTo>
                <a:lnTo>
                  <a:pt x="2280129" y="87601"/>
                </a:lnTo>
                <a:lnTo>
                  <a:pt x="2252471" y="51815"/>
                </a:lnTo>
                <a:lnTo>
                  <a:pt x="2216686" y="24158"/>
                </a:lnTo>
                <a:lnTo>
                  <a:pt x="2174465" y="6321"/>
                </a:lnTo>
                <a:lnTo>
                  <a:pt x="2127503" y="0"/>
                </a:lnTo>
                <a:lnTo>
                  <a:pt x="176783" y="0"/>
                </a:lnTo>
                <a:lnTo>
                  <a:pt x="129822" y="6321"/>
                </a:lnTo>
                <a:lnTo>
                  <a:pt x="87601" y="24158"/>
                </a:lnTo>
                <a:lnTo>
                  <a:pt x="51815" y="51815"/>
                </a:lnTo>
                <a:lnTo>
                  <a:pt x="24158" y="87601"/>
                </a:lnTo>
                <a:lnTo>
                  <a:pt x="6321" y="129822"/>
                </a:lnTo>
                <a:lnTo>
                  <a:pt x="0" y="176783"/>
                </a:lnTo>
                <a:lnTo>
                  <a:pt x="0" y="885443"/>
                </a:lnTo>
                <a:lnTo>
                  <a:pt x="6321" y="932405"/>
                </a:lnTo>
                <a:lnTo>
                  <a:pt x="24158" y="974626"/>
                </a:lnTo>
                <a:lnTo>
                  <a:pt x="51815" y="1010411"/>
                </a:lnTo>
                <a:lnTo>
                  <a:pt x="87601" y="1038069"/>
                </a:lnTo>
                <a:lnTo>
                  <a:pt x="129822" y="1055906"/>
                </a:lnTo>
                <a:lnTo>
                  <a:pt x="176783" y="1062227"/>
                </a:lnTo>
                <a:lnTo>
                  <a:pt x="2127503" y="1062227"/>
                </a:lnTo>
                <a:lnTo>
                  <a:pt x="2174465" y="1055906"/>
                </a:lnTo>
                <a:lnTo>
                  <a:pt x="2216686" y="1038069"/>
                </a:lnTo>
                <a:lnTo>
                  <a:pt x="2252471" y="1010411"/>
                </a:lnTo>
                <a:lnTo>
                  <a:pt x="2280129" y="974626"/>
                </a:lnTo>
                <a:lnTo>
                  <a:pt x="2297966" y="932405"/>
                </a:lnTo>
                <a:lnTo>
                  <a:pt x="2304287" y="885443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 txBox="1"/>
          <p:nvPr/>
        </p:nvSpPr>
        <p:spPr>
          <a:xfrm>
            <a:off x="3138425" y="3529052"/>
            <a:ext cx="1750807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535407" marR="4611" indent="-524457">
              <a:spcBef>
                <a:spcPts val="91"/>
              </a:spcBef>
            </a:pPr>
            <a:r>
              <a:rPr sz="2178" spc="-32" dirty="0">
                <a:solidFill>
                  <a:srgbClr val="FFFFFF"/>
                </a:solidFill>
                <a:latin typeface="Calibri"/>
                <a:cs typeface="Calibri"/>
              </a:rPr>
              <a:t>L’établissement</a:t>
            </a:r>
            <a:r>
              <a:rPr sz="2178" spc="-3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8425" y="5665951"/>
            <a:ext cx="8832751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187157" marR="4611" indent="-2176207">
              <a:spcBef>
                <a:spcPts val="91"/>
              </a:spcBef>
            </a:pPr>
            <a:r>
              <a:rPr sz="2178" spc="-9" dirty="0">
                <a:latin typeface="Calibri"/>
                <a:cs typeface="Calibri"/>
              </a:rPr>
              <a:t>Attribue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un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crédit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de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temps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b="1" spc="-9" dirty="0">
                <a:latin typeface="Calibri"/>
                <a:cs typeface="Calibri"/>
              </a:rPr>
              <a:t>syndical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aux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b="1" dirty="0">
                <a:latin typeface="Calibri"/>
                <a:cs typeface="Calibri"/>
              </a:rPr>
              <a:t>OS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selon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leur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représentativité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40" name="object 5"/>
          <p:cNvSpPr txBox="1">
            <a:spLocks/>
          </p:cNvSpPr>
          <p:nvPr/>
        </p:nvSpPr>
        <p:spPr>
          <a:xfrm>
            <a:off x="702470" y="555344"/>
            <a:ext cx="3027087" cy="257860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Le crédit de</a:t>
            </a:r>
            <a:r>
              <a:rPr lang="fr-FR" sz="1600" spc="-9" dirty="0" smtClean="0">
                <a:solidFill>
                  <a:schemeClr val="bg1"/>
                </a:solidFill>
              </a:rPr>
              <a:t> temps syndical</a:t>
            </a: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362909" y="2854968"/>
            <a:ext cx="3105102" cy="257279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ELECTIONS </a:t>
            </a:r>
          </a:p>
          <a:p>
            <a:pPr algn="ctr"/>
            <a:r>
              <a:rPr lang="fr-FR" b="1" dirty="0" smtClean="0"/>
              <a:t>PROFESSIONNELLES 2026</a:t>
            </a: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21" name="object 12"/>
          <p:cNvSpPr/>
          <p:nvPr/>
        </p:nvSpPr>
        <p:spPr>
          <a:xfrm>
            <a:off x="815426" y="75280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22" name="object 5"/>
          <p:cNvSpPr txBox="1">
            <a:spLocks/>
          </p:cNvSpPr>
          <p:nvPr/>
        </p:nvSpPr>
        <p:spPr>
          <a:xfrm>
            <a:off x="723769" y="309123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dirty="0" smtClean="0">
                <a:solidFill>
                  <a:schemeClr val="bg1"/>
                </a:solidFill>
              </a:rPr>
              <a:t>Le contingent des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>autorisations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dirty="0" smtClean="0">
                <a:solidFill>
                  <a:schemeClr val="bg1"/>
                </a:solidFill>
              </a:rPr>
              <a:t>d’absence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dirty="0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346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511953" y="3499330"/>
            <a:ext cx="1070770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815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2410" y="3680567"/>
            <a:ext cx="1580798" cy="84956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1153" algn="ctr">
              <a:spcBef>
                <a:spcPts val="91"/>
              </a:spcBef>
            </a:pP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collectivité</a:t>
            </a:r>
            <a:r>
              <a:rPr sz="1815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23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15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établissement</a:t>
            </a:r>
            <a:r>
              <a:rPr sz="1815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32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1815" spc="-3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1815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15" spc="-9" dirty="0">
                <a:solidFill>
                  <a:srgbClr val="FFFFFF"/>
                </a:solidFill>
                <a:latin typeface="Calibri"/>
                <a:cs typeface="Calibri"/>
              </a:rPr>
              <a:t>agents)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60017" y="2896266"/>
            <a:ext cx="6564182" cy="2682112"/>
          </a:xfrm>
          <a:custGeom>
            <a:avLst/>
            <a:gdLst/>
            <a:ahLst/>
            <a:cxnLst/>
            <a:rect l="l" t="t" r="r" b="b"/>
            <a:pathLst>
              <a:path w="3368040" h="2955290">
                <a:moveTo>
                  <a:pt x="3368040" y="2453640"/>
                </a:moveTo>
                <a:lnTo>
                  <a:pt x="3368040" y="501396"/>
                </a:lnTo>
                <a:lnTo>
                  <a:pt x="3364992" y="449580"/>
                </a:lnTo>
                <a:lnTo>
                  <a:pt x="3357372" y="400812"/>
                </a:lnTo>
                <a:lnTo>
                  <a:pt x="3345180" y="352044"/>
                </a:lnTo>
                <a:lnTo>
                  <a:pt x="3328416" y="306324"/>
                </a:lnTo>
                <a:lnTo>
                  <a:pt x="3307080" y="262128"/>
                </a:lnTo>
                <a:lnTo>
                  <a:pt x="3267456" y="201168"/>
                </a:lnTo>
                <a:lnTo>
                  <a:pt x="3236976" y="164592"/>
                </a:lnTo>
                <a:lnTo>
                  <a:pt x="3185160" y="114300"/>
                </a:lnTo>
                <a:lnTo>
                  <a:pt x="3165348" y="100584"/>
                </a:lnTo>
                <a:lnTo>
                  <a:pt x="3147060" y="85344"/>
                </a:lnTo>
                <a:lnTo>
                  <a:pt x="3125724" y="73152"/>
                </a:lnTo>
                <a:lnTo>
                  <a:pt x="3105912" y="60960"/>
                </a:lnTo>
                <a:lnTo>
                  <a:pt x="3083052" y="50292"/>
                </a:lnTo>
                <a:lnTo>
                  <a:pt x="3038856" y="30480"/>
                </a:lnTo>
                <a:lnTo>
                  <a:pt x="2967228" y="10668"/>
                </a:lnTo>
                <a:lnTo>
                  <a:pt x="2916936" y="3048"/>
                </a:lnTo>
                <a:lnTo>
                  <a:pt x="2866644" y="0"/>
                </a:lnTo>
                <a:lnTo>
                  <a:pt x="499872" y="0"/>
                </a:lnTo>
                <a:lnTo>
                  <a:pt x="477012" y="1428"/>
                </a:lnTo>
                <a:lnTo>
                  <a:pt x="449580" y="3048"/>
                </a:lnTo>
                <a:lnTo>
                  <a:pt x="399288" y="10668"/>
                </a:lnTo>
                <a:lnTo>
                  <a:pt x="352044" y="22860"/>
                </a:lnTo>
                <a:lnTo>
                  <a:pt x="306324" y="39624"/>
                </a:lnTo>
                <a:lnTo>
                  <a:pt x="262128" y="60960"/>
                </a:lnTo>
                <a:lnTo>
                  <a:pt x="201168" y="100584"/>
                </a:lnTo>
                <a:lnTo>
                  <a:pt x="146304" y="147828"/>
                </a:lnTo>
                <a:lnTo>
                  <a:pt x="114300" y="182880"/>
                </a:lnTo>
                <a:lnTo>
                  <a:pt x="85344" y="220980"/>
                </a:lnTo>
                <a:lnTo>
                  <a:pt x="73152" y="242316"/>
                </a:lnTo>
                <a:lnTo>
                  <a:pt x="60960" y="262128"/>
                </a:lnTo>
                <a:lnTo>
                  <a:pt x="39624" y="306324"/>
                </a:lnTo>
                <a:lnTo>
                  <a:pt x="22860" y="352044"/>
                </a:lnTo>
                <a:lnTo>
                  <a:pt x="6096" y="425196"/>
                </a:lnTo>
                <a:lnTo>
                  <a:pt x="0" y="475488"/>
                </a:lnTo>
                <a:lnTo>
                  <a:pt x="0" y="2453640"/>
                </a:lnTo>
                <a:lnTo>
                  <a:pt x="3048" y="2505456"/>
                </a:lnTo>
                <a:lnTo>
                  <a:pt x="10668" y="2555748"/>
                </a:lnTo>
                <a:lnTo>
                  <a:pt x="25908" y="2612136"/>
                </a:lnTo>
                <a:lnTo>
                  <a:pt x="25908" y="477012"/>
                </a:lnTo>
                <a:lnTo>
                  <a:pt x="27432" y="452628"/>
                </a:lnTo>
                <a:lnTo>
                  <a:pt x="30480" y="428244"/>
                </a:lnTo>
                <a:lnTo>
                  <a:pt x="35052" y="405384"/>
                </a:lnTo>
                <a:lnTo>
                  <a:pt x="47244" y="359664"/>
                </a:lnTo>
                <a:lnTo>
                  <a:pt x="54864" y="338328"/>
                </a:lnTo>
                <a:lnTo>
                  <a:pt x="62484" y="315468"/>
                </a:lnTo>
                <a:lnTo>
                  <a:pt x="73152" y="295656"/>
                </a:lnTo>
                <a:lnTo>
                  <a:pt x="82296" y="274320"/>
                </a:lnTo>
                <a:lnTo>
                  <a:pt x="106680" y="234696"/>
                </a:lnTo>
                <a:lnTo>
                  <a:pt x="134112" y="198120"/>
                </a:lnTo>
                <a:lnTo>
                  <a:pt x="164592" y="164592"/>
                </a:lnTo>
                <a:lnTo>
                  <a:pt x="198120" y="134112"/>
                </a:lnTo>
                <a:lnTo>
                  <a:pt x="234696" y="106680"/>
                </a:lnTo>
                <a:lnTo>
                  <a:pt x="274320" y="83820"/>
                </a:lnTo>
                <a:lnTo>
                  <a:pt x="295656" y="73152"/>
                </a:lnTo>
                <a:lnTo>
                  <a:pt x="315468" y="62484"/>
                </a:lnTo>
                <a:lnTo>
                  <a:pt x="338328" y="54864"/>
                </a:lnTo>
                <a:lnTo>
                  <a:pt x="359664" y="47244"/>
                </a:lnTo>
                <a:lnTo>
                  <a:pt x="405384" y="35052"/>
                </a:lnTo>
                <a:lnTo>
                  <a:pt x="428244" y="32004"/>
                </a:lnTo>
                <a:lnTo>
                  <a:pt x="477012" y="25908"/>
                </a:lnTo>
                <a:lnTo>
                  <a:pt x="2891028" y="25908"/>
                </a:lnTo>
                <a:lnTo>
                  <a:pt x="2939796" y="32004"/>
                </a:lnTo>
                <a:lnTo>
                  <a:pt x="3008376" y="47244"/>
                </a:lnTo>
                <a:lnTo>
                  <a:pt x="3052572" y="64008"/>
                </a:lnTo>
                <a:lnTo>
                  <a:pt x="3093720" y="83820"/>
                </a:lnTo>
                <a:lnTo>
                  <a:pt x="3133344" y="106680"/>
                </a:lnTo>
                <a:lnTo>
                  <a:pt x="3169920" y="134112"/>
                </a:lnTo>
                <a:lnTo>
                  <a:pt x="3218688" y="181356"/>
                </a:lnTo>
                <a:lnTo>
                  <a:pt x="3261360" y="236220"/>
                </a:lnTo>
                <a:lnTo>
                  <a:pt x="3284220" y="274320"/>
                </a:lnTo>
                <a:lnTo>
                  <a:pt x="3305556" y="316992"/>
                </a:lnTo>
                <a:lnTo>
                  <a:pt x="3320796" y="359664"/>
                </a:lnTo>
                <a:lnTo>
                  <a:pt x="3332988" y="405384"/>
                </a:lnTo>
                <a:lnTo>
                  <a:pt x="3342132" y="477012"/>
                </a:lnTo>
                <a:lnTo>
                  <a:pt x="3342132" y="2612136"/>
                </a:lnTo>
                <a:lnTo>
                  <a:pt x="3345180" y="2602992"/>
                </a:lnTo>
                <a:lnTo>
                  <a:pt x="3357372" y="2554224"/>
                </a:lnTo>
                <a:lnTo>
                  <a:pt x="3361944" y="2529840"/>
                </a:lnTo>
                <a:lnTo>
                  <a:pt x="3364992" y="2505456"/>
                </a:lnTo>
                <a:lnTo>
                  <a:pt x="3368040" y="2453640"/>
                </a:lnTo>
                <a:close/>
              </a:path>
              <a:path w="3368040" h="2955290">
                <a:moveTo>
                  <a:pt x="3342132" y="2612136"/>
                </a:moveTo>
                <a:lnTo>
                  <a:pt x="3342132" y="2478024"/>
                </a:lnTo>
                <a:lnTo>
                  <a:pt x="3332988" y="2549652"/>
                </a:lnTo>
                <a:lnTo>
                  <a:pt x="3320796" y="2595372"/>
                </a:lnTo>
                <a:lnTo>
                  <a:pt x="3294888" y="2660904"/>
                </a:lnTo>
                <a:lnTo>
                  <a:pt x="3273552" y="2700528"/>
                </a:lnTo>
                <a:lnTo>
                  <a:pt x="3233928" y="2756916"/>
                </a:lnTo>
                <a:lnTo>
                  <a:pt x="3186684" y="2805684"/>
                </a:lnTo>
                <a:lnTo>
                  <a:pt x="3131820" y="2848356"/>
                </a:lnTo>
                <a:lnTo>
                  <a:pt x="3093720" y="2872740"/>
                </a:lnTo>
                <a:lnTo>
                  <a:pt x="3051048" y="2892552"/>
                </a:lnTo>
                <a:lnTo>
                  <a:pt x="3008376" y="2907792"/>
                </a:lnTo>
                <a:lnTo>
                  <a:pt x="2962656" y="2919984"/>
                </a:lnTo>
                <a:lnTo>
                  <a:pt x="2915412" y="2927604"/>
                </a:lnTo>
                <a:lnTo>
                  <a:pt x="475488" y="2929128"/>
                </a:lnTo>
                <a:lnTo>
                  <a:pt x="452628" y="2927604"/>
                </a:lnTo>
                <a:lnTo>
                  <a:pt x="405384" y="2919984"/>
                </a:lnTo>
                <a:lnTo>
                  <a:pt x="359664" y="2907792"/>
                </a:lnTo>
                <a:lnTo>
                  <a:pt x="315468" y="2892552"/>
                </a:lnTo>
                <a:lnTo>
                  <a:pt x="254508" y="2860548"/>
                </a:lnTo>
                <a:lnTo>
                  <a:pt x="198120" y="2820924"/>
                </a:lnTo>
                <a:lnTo>
                  <a:pt x="164592" y="2790444"/>
                </a:lnTo>
                <a:lnTo>
                  <a:pt x="134112" y="2755392"/>
                </a:lnTo>
                <a:lnTo>
                  <a:pt x="106680" y="2718816"/>
                </a:lnTo>
                <a:lnTo>
                  <a:pt x="82296" y="2680716"/>
                </a:lnTo>
                <a:lnTo>
                  <a:pt x="62484" y="2638044"/>
                </a:lnTo>
                <a:lnTo>
                  <a:pt x="47244" y="2595372"/>
                </a:lnTo>
                <a:lnTo>
                  <a:pt x="35052" y="2549652"/>
                </a:lnTo>
                <a:lnTo>
                  <a:pt x="27432" y="2502408"/>
                </a:lnTo>
                <a:lnTo>
                  <a:pt x="25908" y="2478024"/>
                </a:lnTo>
                <a:lnTo>
                  <a:pt x="25908" y="2612136"/>
                </a:lnTo>
                <a:lnTo>
                  <a:pt x="39624" y="2648712"/>
                </a:lnTo>
                <a:lnTo>
                  <a:pt x="60960" y="2692908"/>
                </a:lnTo>
                <a:lnTo>
                  <a:pt x="85344" y="2734056"/>
                </a:lnTo>
                <a:lnTo>
                  <a:pt x="114300" y="2772156"/>
                </a:lnTo>
                <a:lnTo>
                  <a:pt x="131064" y="2790444"/>
                </a:lnTo>
                <a:lnTo>
                  <a:pt x="146304" y="2808732"/>
                </a:lnTo>
                <a:lnTo>
                  <a:pt x="201168" y="2855976"/>
                </a:lnTo>
                <a:lnTo>
                  <a:pt x="240792" y="2881884"/>
                </a:lnTo>
                <a:lnTo>
                  <a:pt x="283464" y="2906268"/>
                </a:lnTo>
                <a:lnTo>
                  <a:pt x="329184" y="2924556"/>
                </a:lnTo>
                <a:lnTo>
                  <a:pt x="376428" y="2939796"/>
                </a:lnTo>
                <a:lnTo>
                  <a:pt x="425196" y="2948940"/>
                </a:lnTo>
                <a:lnTo>
                  <a:pt x="499872" y="2954946"/>
                </a:lnTo>
                <a:lnTo>
                  <a:pt x="2866644" y="2955036"/>
                </a:lnTo>
                <a:lnTo>
                  <a:pt x="2915412" y="2952167"/>
                </a:lnTo>
                <a:lnTo>
                  <a:pt x="2916936" y="2952077"/>
                </a:lnTo>
                <a:lnTo>
                  <a:pt x="2967228" y="2944368"/>
                </a:lnTo>
                <a:lnTo>
                  <a:pt x="3015996" y="2932176"/>
                </a:lnTo>
                <a:lnTo>
                  <a:pt x="3061716" y="2915412"/>
                </a:lnTo>
                <a:lnTo>
                  <a:pt x="3105912" y="2894076"/>
                </a:lnTo>
                <a:lnTo>
                  <a:pt x="3147060" y="2869692"/>
                </a:lnTo>
                <a:lnTo>
                  <a:pt x="3166872" y="2854452"/>
                </a:lnTo>
                <a:lnTo>
                  <a:pt x="3185160" y="2840736"/>
                </a:lnTo>
                <a:lnTo>
                  <a:pt x="3221736" y="2807208"/>
                </a:lnTo>
                <a:lnTo>
                  <a:pt x="3253740" y="2772156"/>
                </a:lnTo>
                <a:lnTo>
                  <a:pt x="3267456" y="2753868"/>
                </a:lnTo>
                <a:lnTo>
                  <a:pt x="3282696" y="2734056"/>
                </a:lnTo>
                <a:lnTo>
                  <a:pt x="3294888" y="2712720"/>
                </a:lnTo>
                <a:lnTo>
                  <a:pt x="3307080" y="2692908"/>
                </a:lnTo>
                <a:lnTo>
                  <a:pt x="3317748" y="2670048"/>
                </a:lnTo>
                <a:lnTo>
                  <a:pt x="3328416" y="2648712"/>
                </a:lnTo>
                <a:lnTo>
                  <a:pt x="3337560" y="2625852"/>
                </a:lnTo>
                <a:lnTo>
                  <a:pt x="3342132" y="2612136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18"/>
          <p:cNvSpPr txBox="1"/>
          <p:nvPr/>
        </p:nvSpPr>
        <p:spPr>
          <a:xfrm>
            <a:off x="3113408" y="3630538"/>
            <a:ext cx="6095541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576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1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pour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1000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heures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travail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accomplies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par</a:t>
            </a:r>
            <a:r>
              <a:rPr sz="2178" spc="-54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les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électeurs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inscrits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sur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la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liste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électorale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du</a:t>
            </a:r>
            <a:r>
              <a:rPr sz="2178" spc="-95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CST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2344" y="1663901"/>
            <a:ext cx="6600393" cy="1091517"/>
            <a:chOff x="2048134" y="1833372"/>
            <a:chExt cx="7272655" cy="1202690"/>
          </a:xfrm>
        </p:grpSpPr>
        <p:sp>
          <p:nvSpPr>
            <p:cNvPr id="24" name="object 24"/>
            <p:cNvSpPr/>
            <p:nvPr/>
          </p:nvSpPr>
          <p:spPr>
            <a:xfrm>
              <a:off x="2060325" y="1845563"/>
              <a:ext cx="7246620" cy="1178560"/>
            </a:xfrm>
            <a:custGeom>
              <a:avLst/>
              <a:gdLst/>
              <a:ahLst/>
              <a:cxnLst/>
              <a:rect l="l" t="t" r="r" b="b"/>
              <a:pathLst>
                <a:path w="7246620" h="1178560">
                  <a:moveTo>
                    <a:pt x="7246619" y="1178051"/>
                  </a:moveTo>
                  <a:lnTo>
                    <a:pt x="7246619" y="0"/>
                  </a:lnTo>
                  <a:lnTo>
                    <a:pt x="0" y="0"/>
                  </a:lnTo>
                  <a:lnTo>
                    <a:pt x="0" y="1178051"/>
                  </a:lnTo>
                  <a:lnTo>
                    <a:pt x="7246619" y="1178051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2048134" y="1833372"/>
              <a:ext cx="7272655" cy="1202690"/>
            </a:xfrm>
            <a:custGeom>
              <a:avLst/>
              <a:gdLst/>
              <a:ahLst/>
              <a:cxnLst/>
              <a:rect l="l" t="t" r="r" b="b"/>
              <a:pathLst>
                <a:path w="7272655" h="1202689">
                  <a:moveTo>
                    <a:pt x="7272528" y="1196340"/>
                  </a:moveTo>
                  <a:lnTo>
                    <a:pt x="7272528" y="6096"/>
                  </a:lnTo>
                  <a:lnTo>
                    <a:pt x="7266432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1196340"/>
                  </a:lnTo>
                  <a:lnTo>
                    <a:pt x="4572" y="1202436"/>
                  </a:lnTo>
                  <a:lnTo>
                    <a:pt x="12192" y="1202436"/>
                  </a:ln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lnTo>
                    <a:pt x="7246620" y="25908"/>
                  </a:lnTo>
                  <a:lnTo>
                    <a:pt x="7246620" y="12192"/>
                  </a:lnTo>
                  <a:lnTo>
                    <a:pt x="7258812" y="25908"/>
                  </a:lnTo>
                  <a:lnTo>
                    <a:pt x="7258812" y="1202436"/>
                  </a:lnTo>
                  <a:lnTo>
                    <a:pt x="7266432" y="1202436"/>
                  </a:lnTo>
                  <a:lnTo>
                    <a:pt x="7272528" y="1196340"/>
                  </a:lnTo>
                  <a:close/>
                </a:path>
                <a:path w="7272655" h="1202689">
                  <a:moveTo>
                    <a:pt x="24384" y="25908"/>
                  </a:move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close/>
                </a:path>
                <a:path w="7272655" h="1202689">
                  <a:moveTo>
                    <a:pt x="24384" y="1176528"/>
                  </a:moveTo>
                  <a:lnTo>
                    <a:pt x="24384" y="25908"/>
                  </a:lnTo>
                  <a:lnTo>
                    <a:pt x="12192" y="25908"/>
                  </a:lnTo>
                  <a:lnTo>
                    <a:pt x="12192" y="1176528"/>
                  </a:lnTo>
                  <a:lnTo>
                    <a:pt x="24384" y="1176528"/>
                  </a:lnTo>
                  <a:close/>
                </a:path>
                <a:path w="7272655" h="1202689">
                  <a:moveTo>
                    <a:pt x="7258812" y="1176528"/>
                  </a:moveTo>
                  <a:lnTo>
                    <a:pt x="12192" y="1176528"/>
                  </a:lnTo>
                  <a:lnTo>
                    <a:pt x="24384" y="1190244"/>
                  </a:lnTo>
                  <a:lnTo>
                    <a:pt x="24384" y="1202436"/>
                  </a:lnTo>
                  <a:lnTo>
                    <a:pt x="7246620" y="1202436"/>
                  </a:lnTo>
                  <a:lnTo>
                    <a:pt x="7246620" y="1190244"/>
                  </a:lnTo>
                  <a:lnTo>
                    <a:pt x="7258812" y="1176528"/>
                  </a:lnTo>
                  <a:close/>
                </a:path>
                <a:path w="7272655" h="1202689">
                  <a:moveTo>
                    <a:pt x="24384" y="1202436"/>
                  </a:moveTo>
                  <a:lnTo>
                    <a:pt x="24384" y="1190244"/>
                  </a:lnTo>
                  <a:lnTo>
                    <a:pt x="12192" y="1176528"/>
                  </a:lnTo>
                  <a:lnTo>
                    <a:pt x="12192" y="1202436"/>
                  </a:lnTo>
                  <a:lnTo>
                    <a:pt x="24384" y="1202436"/>
                  </a:lnTo>
                  <a:close/>
                </a:path>
                <a:path w="7272655" h="1202689">
                  <a:moveTo>
                    <a:pt x="7258812" y="25908"/>
                  </a:moveTo>
                  <a:lnTo>
                    <a:pt x="7246620" y="12192"/>
                  </a:lnTo>
                  <a:lnTo>
                    <a:pt x="7246620" y="25908"/>
                  </a:lnTo>
                  <a:lnTo>
                    <a:pt x="7258812" y="25908"/>
                  </a:lnTo>
                  <a:close/>
                </a:path>
                <a:path w="7272655" h="1202689">
                  <a:moveTo>
                    <a:pt x="7258812" y="1176528"/>
                  </a:moveTo>
                  <a:lnTo>
                    <a:pt x="7258812" y="25908"/>
                  </a:lnTo>
                  <a:lnTo>
                    <a:pt x="7246620" y="25908"/>
                  </a:lnTo>
                  <a:lnTo>
                    <a:pt x="7246620" y="1176528"/>
                  </a:lnTo>
                  <a:lnTo>
                    <a:pt x="7258812" y="1176528"/>
                  </a:lnTo>
                  <a:close/>
                </a:path>
                <a:path w="7272655" h="1202689">
                  <a:moveTo>
                    <a:pt x="7258812" y="1202436"/>
                  </a:moveTo>
                  <a:lnTo>
                    <a:pt x="7258812" y="1176528"/>
                  </a:lnTo>
                  <a:lnTo>
                    <a:pt x="7246620" y="1190244"/>
                  </a:lnTo>
                  <a:lnTo>
                    <a:pt x="7246620" y="1202436"/>
                  </a:lnTo>
                  <a:lnTo>
                    <a:pt x="7258812" y="1202436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86259" y="1848778"/>
            <a:ext cx="6433265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350332" marR="4611" indent="-1339382">
              <a:spcBef>
                <a:spcPts val="91"/>
              </a:spcBef>
            </a:pP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178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2178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calculé</a:t>
            </a:r>
            <a:r>
              <a:rPr sz="2178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178" spc="-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niveau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chaque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comité</a:t>
            </a:r>
            <a:r>
              <a:rPr sz="2178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2178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territorial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(CST)</a:t>
            </a:r>
            <a:r>
              <a:rPr sz="2178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créé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18" dirty="0">
                <a:solidFill>
                  <a:srgbClr val="FFFFFF"/>
                </a:solidFill>
                <a:latin typeface="Calibri"/>
                <a:cs typeface="Calibri"/>
              </a:rPr>
              <a:t>obligatoire</a:t>
            </a:r>
            <a:r>
              <a:rPr sz="2178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dirty="0">
                <a:solidFill>
                  <a:srgbClr val="FFFFFF"/>
                </a:solidFill>
                <a:latin typeface="Calibri"/>
                <a:cs typeface="Calibri"/>
              </a:rPr>
              <a:t>soit</a:t>
            </a:r>
            <a:r>
              <a:rPr sz="2178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spc="-4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31" name="object 5"/>
          <p:cNvSpPr txBox="1">
            <a:spLocks/>
          </p:cNvSpPr>
          <p:nvPr/>
        </p:nvSpPr>
        <p:spPr>
          <a:xfrm>
            <a:off x="702470" y="432234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Le crédit e</a:t>
            </a:r>
            <a:r>
              <a:rPr lang="fr-FR" sz="1600" spc="-9" dirty="0" smtClean="0">
                <a:solidFill>
                  <a:schemeClr val="bg1"/>
                </a:solidFill>
              </a:rPr>
              <a:t> temps syndical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  <p:sp>
        <p:nvSpPr>
          <p:cNvPr id="13" name="object 12"/>
          <p:cNvSpPr/>
          <p:nvPr/>
        </p:nvSpPr>
        <p:spPr>
          <a:xfrm>
            <a:off x="815426" y="75280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14" name="object 5"/>
          <p:cNvSpPr txBox="1">
            <a:spLocks/>
          </p:cNvSpPr>
          <p:nvPr/>
        </p:nvSpPr>
        <p:spPr>
          <a:xfrm>
            <a:off x="723769" y="309123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dirty="0" smtClean="0">
                <a:solidFill>
                  <a:schemeClr val="bg1"/>
                </a:solidFill>
              </a:rPr>
              <a:t>Le contingent des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>autorisations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dirty="0" smtClean="0">
                <a:solidFill>
                  <a:schemeClr val="bg1"/>
                </a:solidFill>
              </a:rPr>
              <a:t>d’absence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dirty="0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472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84341" y="3019332"/>
            <a:ext cx="7263476" cy="1373374"/>
          </a:xfrm>
        </p:spPr>
        <p:txBody>
          <a:bodyPr>
            <a:noAutofit/>
          </a:bodyPr>
          <a:lstStyle/>
          <a:p>
            <a:r>
              <a:rPr lang="fr-FR" sz="4800" b="1" dirty="0">
                <a:ea typeface="+mj-ea"/>
                <a:cs typeface="+mj-cs"/>
              </a:rPr>
              <a:t>Les conditions générales d’exercice du droit syndical</a:t>
            </a:r>
          </a:p>
        </p:txBody>
      </p:sp>
    </p:spTree>
    <p:extLst>
      <p:ext uri="{BB962C8B-B14F-4D97-AF65-F5344CB8AC3E}">
        <p14:creationId xmlns:p14="http://schemas.microsoft.com/office/powerpoint/2010/main" val="42362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28288" y="3182900"/>
            <a:ext cx="316966" cy="943406"/>
          </a:xfrm>
          <a:custGeom>
            <a:avLst/>
            <a:gdLst/>
            <a:ahLst/>
            <a:cxnLst/>
            <a:rect l="l" t="t" r="r" b="b"/>
            <a:pathLst>
              <a:path w="349250" h="1039495">
                <a:moveTo>
                  <a:pt x="102108" y="864108"/>
                </a:moveTo>
                <a:lnTo>
                  <a:pt x="0" y="864108"/>
                </a:lnTo>
                <a:lnTo>
                  <a:pt x="30480" y="894855"/>
                </a:lnTo>
                <a:lnTo>
                  <a:pt x="30480" y="890016"/>
                </a:lnTo>
                <a:lnTo>
                  <a:pt x="39624" y="867156"/>
                </a:lnTo>
                <a:lnTo>
                  <a:pt x="62243" y="890016"/>
                </a:lnTo>
                <a:lnTo>
                  <a:pt x="89916" y="890016"/>
                </a:lnTo>
                <a:lnTo>
                  <a:pt x="89916" y="876300"/>
                </a:lnTo>
                <a:lnTo>
                  <a:pt x="102108" y="864108"/>
                </a:lnTo>
                <a:close/>
              </a:path>
              <a:path w="349250" h="1039495">
                <a:moveTo>
                  <a:pt x="62243" y="890016"/>
                </a:moveTo>
                <a:lnTo>
                  <a:pt x="39624" y="867156"/>
                </a:lnTo>
                <a:lnTo>
                  <a:pt x="30480" y="890016"/>
                </a:lnTo>
                <a:lnTo>
                  <a:pt x="62243" y="890016"/>
                </a:lnTo>
                <a:close/>
              </a:path>
              <a:path w="349250" h="1039495">
                <a:moveTo>
                  <a:pt x="174498" y="1003464"/>
                </a:moveTo>
                <a:lnTo>
                  <a:pt x="62243" y="890016"/>
                </a:lnTo>
                <a:lnTo>
                  <a:pt x="30480" y="890016"/>
                </a:lnTo>
                <a:lnTo>
                  <a:pt x="30480" y="894855"/>
                </a:lnTo>
                <a:lnTo>
                  <a:pt x="166116" y="1031681"/>
                </a:lnTo>
                <a:lnTo>
                  <a:pt x="166116" y="1011936"/>
                </a:lnTo>
                <a:lnTo>
                  <a:pt x="174498" y="1003464"/>
                </a:lnTo>
                <a:close/>
              </a:path>
              <a:path w="349250" h="1039495">
                <a:moveTo>
                  <a:pt x="259080" y="864108"/>
                </a:moveTo>
                <a:lnTo>
                  <a:pt x="259080" y="0"/>
                </a:lnTo>
                <a:lnTo>
                  <a:pt x="89916" y="0"/>
                </a:lnTo>
                <a:lnTo>
                  <a:pt x="89916" y="864108"/>
                </a:lnTo>
                <a:lnTo>
                  <a:pt x="102108" y="864108"/>
                </a:lnTo>
                <a:lnTo>
                  <a:pt x="102108" y="25908"/>
                </a:lnTo>
                <a:lnTo>
                  <a:pt x="115824" y="12192"/>
                </a:lnTo>
                <a:lnTo>
                  <a:pt x="115824" y="25908"/>
                </a:lnTo>
                <a:lnTo>
                  <a:pt x="233172" y="25908"/>
                </a:lnTo>
                <a:lnTo>
                  <a:pt x="233172" y="12192"/>
                </a:lnTo>
                <a:lnTo>
                  <a:pt x="246888" y="25908"/>
                </a:lnTo>
                <a:lnTo>
                  <a:pt x="246888" y="864108"/>
                </a:lnTo>
                <a:lnTo>
                  <a:pt x="259080" y="864108"/>
                </a:lnTo>
                <a:close/>
              </a:path>
              <a:path w="349250" h="1039495">
                <a:moveTo>
                  <a:pt x="115824" y="890016"/>
                </a:moveTo>
                <a:lnTo>
                  <a:pt x="115824" y="25908"/>
                </a:lnTo>
                <a:lnTo>
                  <a:pt x="102108" y="25908"/>
                </a:lnTo>
                <a:lnTo>
                  <a:pt x="102108" y="864108"/>
                </a:lnTo>
                <a:lnTo>
                  <a:pt x="89916" y="876300"/>
                </a:lnTo>
                <a:lnTo>
                  <a:pt x="89916" y="890016"/>
                </a:lnTo>
                <a:lnTo>
                  <a:pt x="115824" y="890016"/>
                </a:lnTo>
                <a:close/>
              </a:path>
              <a:path w="349250" h="1039495">
                <a:moveTo>
                  <a:pt x="115824" y="25908"/>
                </a:moveTo>
                <a:lnTo>
                  <a:pt x="115824" y="12192"/>
                </a:lnTo>
                <a:lnTo>
                  <a:pt x="102108" y="25908"/>
                </a:lnTo>
                <a:lnTo>
                  <a:pt x="115824" y="25908"/>
                </a:lnTo>
                <a:close/>
              </a:path>
              <a:path w="349250" h="1039495">
                <a:moveTo>
                  <a:pt x="182880" y="1011936"/>
                </a:moveTo>
                <a:lnTo>
                  <a:pt x="174498" y="1003464"/>
                </a:lnTo>
                <a:lnTo>
                  <a:pt x="166116" y="1011936"/>
                </a:lnTo>
                <a:lnTo>
                  <a:pt x="182880" y="1011936"/>
                </a:lnTo>
                <a:close/>
              </a:path>
              <a:path w="349250" h="1039495">
                <a:moveTo>
                  <a:pt x="182880" y="1030224"/>
                </a:moveTo>
                <a:lnTo>
                  <a:pt x="182880" y="1011936"/>
                </a:lnTo>
                <a:lnTo>
                  <a:pt x="166116" y="1011936"/>
                </a:lnTo>
                <a:lnTo>
                  <a:pt x="166116" y="1031681"/>
                </a:lnTo>
                <a:lnTo>
                  <a:pt x="173736" y="1039368"/>
                </a:lnTo>
                <a:lnTo>
                  <a:pt x="182880" y="1030224"/>
                </a:lnTo>
                <a:close/>
              </a:path>
              <a:path w="349250" h="1039495">
                <a:moveTo>
                  <a:pt x="318516" y="894588"/>
                </a:moveTo>
                <a:lnTo>
                  <a:pt x="318516" y="890016"/>
                </a:lnTo>
                <a:lnTo>
                  <a:pt x="286752" y="890016"/>
                </a:lnTo>
                <a:lnTo>
                  <a:pt x="174498" y="1003464"/>
                </a:lnTo>
                <a:lnTo>
                  <a:pt x="182880" y="1011936"/>
                </a:lnTo>
                <a:lnTo>
                  <a:pt x="182880" y="1030224"/>
                </a:lnTo>
                <a:lnTo>
                  <a:pt x="318516" y="894588"/>
                </a:lnTo>
                <a:close/>
              </a:path>
              <a:path w="349250" h="1039495">
                <a:moveTo>
                  <a:pt x="246888" y="25908"/>
                </a:moveTo>
                <a:lnTo>
                  <a:pt x="233172" y="12192"/>
                </a:lnTo>
                <a:lnTo>
                  <a:pt x="233172" y="25908"/>
                </a:lnTo>
                <a:lnTo>
                  <a:pt x="246888" y="25908"/>
                </a:lnTo>
                <a:close/>
              </a:path>
              <a:path w="349250" h="1039495">
                <a:moveTo>
                  <a:pt x="259080" y="890016"/>
                </a:moveTo>
                <a:lnTo>
                  <a:pt x="259080" y="876300"/>
                </a:lnTo>
                <a:lnTo>
                  <a:pt x="246888" y="864108"/>
                </a:lnTo>
                <a:lnTo>
                  <a:pt x="246888" y="25908"/>
                </a:lnTo>
                <a:lnTo>
                  <a:pt x="233172" y="25908"/>
                </a:lnTo>
                <a:lnTo>
                  <a:pt x="233172" y="890016"/>
                </a:lnTo>
                <a:lnTo>
                  <a:pt x="259080" y="890016"/>
                </a:lnTo>
                <a:close/>
              </a:path>
              <a:path w="349250" h="1039495">
                <a:moveTo>
                  <a:pt x="348996" y="864108"/>
                </a:moveTo>
                <a:lnTo>
                  <a:pt x="246888" y="864108"/>
                </a:lnTo>
                <a:lnTo>
                  <a:pt x="259080" y="876300"/>
                </a:lnTo>
                <a:lnTo>
                  <a:pt x="259080" y="890016"/>
                </a:lnTo>
                <a:lnTo>
                  <a:pt x="286752" y="890016"/>
                </a:lnTo>
                <a:lnTo>
                  <a:pt x="309372" y="867156"/>
                </a:lnTo>
                <a:lnTo>
                  <a:pt x="318516" y="890016"/>
                </a:lnTo>
                <a:lnTo>
                  <a:pt x="318516" y="894588"/>
                </a:lnTo>
                <a:lnTo>
                  <a:pt x="348996" y="864108"/>
                </a:lnTo>
                <a:close/>
              </a:path>
              <a:path w="349250" h="1039495">
                <a:moveTo>
                  <a:pt x="318516" y="890016"/>
                </a:moveTo>
                <a:lnTo>
                  <a:pt x="309372" y="867156"/>
                </a:lnTo>
                <a:lnTo>
                  <a:pt x="286752" y="890016"/>
                </a:lnTo>
                <a:lnTo>
                  <a:pt x="318516" y="890016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4709937" y="3184051"/>
            <a:ext cx="318119" cy="942255"/>
          </a:xfrm>
          <a:custGeom>
            <a:avLst/>
            <a:gdLst/>
            <a:ahLst/>
            <a:cxnLst/>
            <a:rect l="l" t="t" r="r" b="b"/>
            <a:pathLst>
              <a:path w="350520" h="1038225">
                <a:moveTo>
                  <a:pt x="103632" y="864108"/>
                </a:moveTo>
                <a:lnTo>
                  <a:pt x="0" y="864108"/>
                </a:lnTo>
                <a:lnTo>
                  <a:pt x="30480" y="894322"/>
                </a:lnTo>
                <a:lnTo>
                  <a:pt x="30480" y="888492"/>
                </a:lnTo>
                <a:lnTo>
                  <a:pt x="39624" y="867156"/>
                </a:lnTo>
                <a:lnTo>
                  <a:pt x="60960" y="888492"/>
                </a:lnTo>
                <a:lnTo>
                  <a:pt x="89916" y="888492"/>
                </a:lnTo>
                <a:lnTo>
                  <a:pt x="89916" y="876300"/>
                </a:lnTo>
                <a:lnTo>
                  <a:pt x="103632" y="864108"/>
                </a:lnTo>
                <a:close/>
              </a:path>
              <a:path w="350520" h="1038225">
                <a:moveTo>
                  <a:pt x="60960" y="888492"/>
                </a:moveTo>
                <a:lnTo>
                  <a:pt x="39624" y="867156"/>
                </a:lnTo>
                <a:lnTo>
                  <a:pt x="30480" y="888492"/>
                </a:lnTo>
                <a:lnTo>
                  <a:pt x="60960" y="888492"/>
                </a:lnTo>
                <a:close/>
              </a:path>
              <a:path w="350520" h="1038225">
                <a:moveTo>
                  <a:pt x="175260" y="1002792"/>
                </a:moveTo>
                <a:lnTo>
                  <a:pt x="60960" y="888492"/>
                </a:lnTo>
                <a:lnTo>
                  <a:pt x="30480" y="888492"/>
                </a:lnTo>
                <a:lnTo>
                  <a:pt x="30480" y="894322"/>
                </a:lnTo>
                <a:lnTo>
                  <a:pt x="166116" y="1028779"/>
                </a:lnTo>
                <a:lnTo>
                  <a:pt x="166116" y="1011936"/>
                </a:lnTo>
                <a:lnTo>
                  <a:pt x="175260" y="1002792"/>
                </a:lnTo>
                <a:close/>
              </a:path>
              <a:path w="350520" h="1038225">
                <a:moveTo>
                  <a:pt x="260604" y="864108"/>
                </a:moveTo>
                <a:lnTo>
                  <a:pt x="260604" y="0"/>
                </a:lnTo>
                <a:lnTo>
                  <a:pt x="89916" y="0"/>
                </a:lnTo>
                <a:lnTo>
                  <a:pt x="89916" y="864108"/>
                </a:lnTo>
                <a:lnTo>
                  <a:pt x="103632" y="864108"/>
                </a:lnTo>
                <a:lnTo>
                  <a:pt x="103632" y="25908"/>
                </a:lnTo>
                <a:lnTo>
                  <a:pt x="115824" y="12192"/>
                </a:lnTo>
                <a:lnTo>
                  <a:pt x="115824" y="25908"/>
                </a:lnTo>
                <a:lnTo>
                  <a:pt x="234696" y="25908"/>
                </a:lnTo>
                <a:lnTo>
                  <a:pt x="234696" y="12192"/>
                </a:lnTo>
                <a:lnTo>
                  <a:pt x="246888" y="25908"/>
                </a:lnTo>
                <a:lnTo>
                  <a:pt x="246888" y="864108"/>
                </a:lnTo>
                <a:lnTo>
                  <a:pt x="260604" y="864108"/>
                </a:lnTo>
                <a:close/>
              </a:path>
              <a:path w="350520" h="1038225">
                <a:moveTo>
                  <a:pt x="115824" y="888492"/>
                </a:moveTo>
                <a:lnTo>
                  <a:pt x="115824" y="25908"/>
                </a:lnTo>
                <a:lnTo>
                  <a:pt x="103632" y="25908"/>
                </a:lnTo>
                <a:lnTo>
                  <a:pt x="103632" y="864108"/>
                </a:lnTo>
                <a:lnTo>
                  <a:pt x="89916" y="876300"/>
                </a:lnTo>
                <a:lnTo>
                  <a:pt x="89916" y="888492"/>
                </a:lnTo>
                <a:lnTo>
                  <a:pt x="115824" y="888492"/>
                </a:lnTo>
                <a:close/>
              </a:path>
              <a:path w="350520" h="1038225">
                <a:moveTo>
                  <a:pt x="115824" y="25908"/>
                </a:moveTo>
                <a:lnTo>
                  <a:pt x="115824" y="12192"/>
                </a:lnTo>
                <a:lnTo>
                  <a:pt x="103632" y="25908"/>
                </a:lnTo>
                <a:lnTo>
                  <a:pt x="115824" y="25908"/>
                </a:lnTo>
                <a:close/>
              </a:path>
              <a:path w="350520" h="1038225">
                <a:moveTo>
                  <a:pt x="184404" y="1011936"/>
                </a:moveTo>
                <a:lnTo>
                  <a:pt x="175260" y="1002792"/>
                </a:lnTo>
                <a:lnTo>
                  <a:pt x="166116" y="1011936"/>
                </a:lnTo>
                <a:lnTo>
                  <a:pt x="184404" y="1011936"/>
                </a:lnTo>
                <a:close/>
              </a:path>
              <a:path w="350520" h="1038225">
                <a:moveTo>
                  <a:pt x="184404" y="1028779"/>
                </a:moveTo>
                <a:lnTo>
                  <a:pt x="184404" y="1011936"/>
                </a:lnTo>
                <a:lnTo>
                  <a:pt x="166116" y="1011936"/>
                </a:lnTo>
                <a:lnTo>
                  <a:pt x="166116" y="1028779"/>
                </a:lnTo>
                <a:lnTo>
                  <a:pt x="175260" y="1037844"/>
                </a:lnTo>
                <a:lnTo>
                  <a:pt x="184404" y="1028779"/>
                </a:lnTo>
                <a:close/>
              </a:path>
              <a:path w="350520" h="1038225">
                <a:moveTo>
                  <a:pt x="318516" y="895833"/>
                </a:moveTo>
                <a:lnTo>
                  <a:pt x="318516" y="888492"/>
                </a:lnTo>
                <a:lnTo>
                  <a:pt x="289560" y="888492"/>
                </a:lnTo>
                <a:lnTo>
                  <a:pt x="175260" y="1002792"/>
                </a:lnTo>
                <a:lnTo>
                  <a:pt x="184404" y="1011936"/>
                </a:lnTo>
                <a:lnTo>
                  <a:pt x="184404" y="1028779"/>
                </a:lnTo>
                <a:lnTo>
                  <a:pt x="318516" y="895833"/>
                </a:lnTo>
                <a:close/>
              </a:path>
              <a:path w="350520" h="1038225">
                <a:moveTo>
                  <a:pt x="246888" y="25908"/>
                </a:moveTo>
                <a:lnTo>
                  <a:pt x="234696" y="12192"/>
                </a:lnTo>
                <a:lnTo>
                  <a:pt x="234696" y="25908"/>
                </a:lnTo>
                <a:lnTo>
                  <a:pt x="246888" y="25908"/>
                </a:lnTo>
                <a:close/>
              </a:path>
              <a:path w="350520" h="1038225">
                <a:moveTo>
                  <a:pt x="260604" y="888492"/>
                </a:moveTo>
                <a:lnTo>
                  <a:pt x="260604" y="876300"/>
                </a:lnTo>
                <a:lnTo>
                  <a:pt x="246888" y="864108"/>
                </a:lnTo>
                <a:lnTo>
                  <a:pt x="246888" y="25908"/>
                </a:lnTo>
                <a:lnTo>
                  <a:pt x="234696" y="25908"/>
                </a:lnTo>
                <a:lnTo>
                  <a:pt x="234696" y="888492"/>
                </a:lnTo>
                <a:lnTo>
                  <a:pt x="260604" y="888492"/>
                </a:lnTo>
                <a:close/>
              </a:path>
              <a:path w="350520" h="1038225">
                <a:moveTo>
                  <a:pt x="350520" y="864108"/>
                </a:moveTo>
                <a:lnTo>
                  <a:pt x="246888" y="864108"/>
                </a:lnTo>
                <a:lnTo>
                  <a:pt x="260604" y="876300"/>
                </a:lnTo>
                <a:lnTo>
                  <a:pt x="260604" y="888492"/>
                </a:lnTo>
                <a:lnTo>
                  <a:pt x="289560" y="888492"/>
                </a:lnTo>
                <a:lnTo>
                  <a:pt x="310896" y="867156"/>
                </a:lnTo>
                <a:lnTo>
                  <a:pt x="318516" y="888492"/>
                </a:lnTo>
                <a:lnTo>
                  <a:pt x="318516" y="895833"/>
                </a:lnTo>
                <a:lnTo>
                  <a:pt x="350520" y="864108"/>
                </a:lnTo>
                <a:close/>
              </a:path>
              <a:path w="350520" h="1038225">
                <a:moveTo>
                  <a:pt x="318516" y="888492"/>
                </a:moveTo>
                <a:lnTo>
                  <a:pt x="310896" y="867156"/>
                </a:lnTo>
                <a:lnTo>
                  <a:pt x="289560" y="888492"/>
                </a:lnTo>
                <a:lnTo>
                  <a:pt x="318516" y="888492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5668163" y="1385593"/>
            <a:ext cx="1491471" cy="402061"/>
          </a:xfrm>
          <a:prstGeom prst="rect">
            <a:avLst/>
          </a:prstGeom>
        </p:spPr>
        <p:txBody>
          <a:bodyPr vert="horz" wrap="square" lIns="0" tIns="10950" rIns="0" bIns="0" rtlCol="0">
            <a:spAutoFit/>
          </a:bodyPr>
          <a:lstStyle/>
          <a:p>
            <a:pPr marL="11527">
              <a:spcBef>
                <a:spcPts val="86"/>
              </a:spcBef>
            </a:pPr>
            <a:r>
              <a:rPr sz="2541" spc="-9" dirty="0">
                <a:solidFill>
                  <a:srgbClr val="FFFFFF"/>
                </a:solidFill>
                <a:latin typeface="Calibri"/>
                <a:cs typeface="Calibri"/>
              </a:rPr>
              <a:t>Répartition</a:t>
            </a:r>
            <a:endParaRPr sz="2541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00948" y="2277992"/>
            <a:ext cx="1337598" cy="603389"/>
            <a:chOff x="3331342" y="4023360"/>
            <a:chExt cx="1473835" cy="664845"/>
          </a:xfrm>
        </p:grpSpPr>
        <p:sp>
          <p:nvSpPr>
            <p:cNvPr id="19" name="object 19"/>
            <p:cNvSpPr/>
            <p:nvPr/>
          </p:nvSpPr>
          <p:spPr>
            <a:xfrm>
              <a:off x="3343533" y="4035552"/>
              <a:ext cx="1447800" cy="638810"/>
            </a:xfrm>
            <a:custGeom>
              <a:avLst/>
              <a:gdLst/>
              <a:ahLst/>
              <a:cxnLst/>
              <a:rect l="l" t="t" r="r" b="b"/>
              <a:pathLst>
                <a:path w="1447800" h="638810">
                  <a:moveTo>
                    <a:pt x="1447799" y="638555"/>
                  </a:moveTo>
                  <a:lnTo>
                    <a:pt x="1447799" y="0"/>
                  </a:lnTo>
                  <a:lnTo>
                    <a:pt x="0" y="0"/>
                  </a:lnTo>
                  <a:lnTo>
                    <a:pt x="0" y="638555"/>
                  </a:lnTo>
                  <a:lnTo>
                    <a:pt x="1447799" y="638555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31342" y="4023360"/>
              <a:ext cx="1473835" cy="664845"/>
            </a:xfrm>
            <a:custGeom>
              <a:avLst/>
              <a:gdLst/>
              <a:ahLst/>
              <a:cxnLst/>
              <a:rect l="l" t="t" r="r" b="b"/>
              <a:pathLst>
                <a:path w="1473835" h="664845">
                  <a:moveTo>
                    <a:pt x="1473708" y="658368"/>
                  </a:moveTo>
                  <a:lnTo>
                    <a:pt x="1473708" y="6096"/>
                  </a:lnTo>
                  <a:lnTo>
                    <a:pt x="1467612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658368"/>
                  </a:lnTo>
                  <a:lnTo>
                    <a:pt x="6096" y="664464"/>
                  </a:lnTo>
                  <a:lnTo>
                    <a:pt x="12192" y="664464"/>
                  </a:ln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lnTo>
                    <a:pt x="1447800" y="25908"/>
                  </a:lnTo>
                  <a:lnTo>
                    <a:pt x="1447800" y="12192"/>
                  </a:lnTo>
                  <a:lnTo>
                    <a:pt x="1459992" y="25908"/>
                  </a:lnTo>
                  <a:lnTo>
                    <a:pt x="1459992" y="664464"/>
                  </a:lnTo>
                  <a:lnTo>
                    <a:pt x="1467612" y="664464"/>
                  </a:lnTo>
                  <a:lnTo>
                    <a:pt x="1473708" y="658368"/>
                  </a:lnTo>
                  <a:close/>
                </a:path>
                <a:path w="1473835" h="664845">
                  <a:moveTo>
                    <a:pt x="25908" y="25908"/>
                  </a:move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1473835" h="664845">
                  <a:moveTo>
                    <a:pt x="25908" y="638556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638556"/>
                  </a:lnTo>
                  <a:lnTo>
                    <a:pt x="25908" y="638556"/>
                  </a:lnTo>
                  <a:close/>
                </a:path>
                <a:path w="1473835" h="664845">
                  <a:moveTo>
                    <a:pt x="1459992" y="638556"/>
                  </a:moveTo>
                  <a:lnTo>
                    <a:pt x="12192" y="638556"/>
                  </a:lnTo>
                  <a:lnTo>
                    <a:pt x="25908" y="650748"/>
                  </a:lnTo>
                  <a:lnTo>
                    <a:pt x="25908" y="664464"/>
                  </a:lnTo>
                  <a:lnTo>
                    <a:pt x="1447800" y="664464"/>
                  </a:lnTo>
                  <a:lnTo>
                    <a:pt x="1447800" y="650748"/>
                  </a:lnTo>
                  <a:lnTo>
                    <a:pt x="1459992" y="638556"/>
                  </a:lnTo>
                  <a:close/>
                </a:path>
                <a:path w="1473835" h="664845">
                  <a:moveTo>
                    <a:pt x="25908" y="664464"/>
                  </a:moveTo>
                  <a:lnTo>
                    <a:pt x="25908" y="650748"/>
                  </a:lnTo>
                  <a:lnTo>
                    <a:pt x="12192" y="638556"/>
                  </a:lnTo>
                  <a:lnTo>
                    <a:pt x="12192" y="664464"/>
                  </a:lnTo>
                  <a:lnTo>
                    <a:pt x="25908" y="664464"/>
                  </a:lnTo>
                  <a:close/>
                </a:path>
                <a:path w="1473835" h="664845">
                  <a:moveTo>
                    <a:pt x="1459992" y="25908"/>
                  </a:moveTo>
                  <a:lnTo>
                    <a:pt x="1447800" y="12192"/>
                  </a:lnTo>
                  <a:lnTo>
                    <a:pt x="1447800" y="25908"/>
                  </a:lnTo>
                  <a:lnTo>
                    <a:pt x="1459992" y="25908"/>
                  </a:lnTo>
                  <a:close/>
                </a:path>
                <a:path w="1473835" h="664845">
                  <a:moveTo>
                    <a:pt x="1459992" y="638556"/>
                  </a:moveTo>
                  <a:lnTo>
                    <a:pt x="1459992" y="25908"/>
                  </a:lnTo>
                  <a:lnTo>
                    <a:pt x="1447800" y="25908"/>
                  </a:lnTo>
                  <a:lnTo>
                    <a:pt x="1447800" y="638556"/>
                  </a:lnTo>
                  <a:lnTo>
                    <a:pt x="1459992" y="638556"/>
                  </a:lnTo>
                  <a:close/>
                </a:path>
                <a:path w="1473835" h="664845">
                  <a:moveTo>
                    <a:pt x="1459992" y="664464"/>
                  </a:moveTo>
                  <a:lnTo>
                    <a:pt x="1459992" y="638556"/>
                  </a:lnTo>
                  <a:lnTo>
                    <a:pt x="1447800" y="650748"/>
                  </a:lnTo>
                  <a:lnTo>
                    <a:pt x="1447800" y="664464"/>
                  </a:lnTo>
                  <a:lnTo>
                    <a:pt x="1459992" y="664464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64122" y="2405539"/>
            <a:ext cx="409750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1/2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60239" y="2307475"/>
            <a:ext cx="1337598" cy="603389"/>
            <a:chOff x="6914266" y="4023360"/>
            <a:chExt cx="1473835" cy="664845"/>
          </a:xfrm>
        </p:grpSpPr>
        <p:sp>
          <p:nvSpPr>
            <p:cNvPr id="23" name="object 23"/>
            <p:cNvSpPr/>
            <p:nvPr/>
          </p:nvSpPr>
          <p:spPr>
            <a:xfrm>
              <a:off x="6926457" y="4035552"/>
              <a:ext cx="1447800" cy="638810"/>
            </a:xfrm>
            <a:custGeom>
              <a:avLst/>
              <a:gdLst/>
              <a:ahLst/>
              <a:cxnLst/>
              <a:rect l="l" t="t" r="r" b="b"/>
              <a:pathLst>
                <a:path w="1447800" h="638810">
                  <a:moveTo>
                    <a:pt x="1447799" y="638555"/>
                  </a:moveTo>
                  <a:lnTo>
                    <a:pt x="1447799" y="0"/>
                  </a:lnTo>
                  <a:lnTo>
                    <a:pt x="0" y="0"/>
                  </a:lnTo>
                  <a:lnTo>
                    <a:pt x="0" y="638555"/>
                  </a:lnTo>
                  <a:lnTo>
                    <a:pt x="1447799" y="638555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4266" y="4023360"/>
              <a:ext cx="1473835" cy="664845"/>
            </a:xfrm>
            <a:custGeom>
              <a:avLst/>
              <a:gdLst/>
              <a:ahLst/>
              <a:cxnLst/>
              <a:rect l="l" t="t" r="r" b="b"/>
              <a:pathLst>
                <a:path w="1473834" h="664845">
                  <a:moveTo>
                    <a:pt x="1473708" y="658368"/>
                  </a:moveTo>
                  <a:lnTo>
                    <a:pt x="1473708" y="6096"/>
                  </a:lnTo>
                  <a:lnTo>
                    <a:pt x="1467612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658368"/>
                  </a:lnTo>
                  <a:lnTo>
                    <a:pt x="6096" y="664464"/>
                  </a:lnTo>
                  <a:lnTo>
                    <a:pt x="12192" y="664464"/>
                  </a:ln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lnTo>
                    <a:pt x="1447800" y="25908"/>
                  </a:lnTo>
                  <a:lnTo>
                    <a:pt x="1447800" y="12192"/>
                  </a:lnTo>
                  <a:lnTo>
                    <a:pt x="1459992" y="25908"/>
                  </a:lnTo>
                  <a:lnTo>
                    <a:pt x="1459992" y="664464"/>
                  </a:lnTo>
                  <a:lnTo>
                    <a:pt x="1467612" y="664464"/>
                  </a:lnTo>
                  <a:lnTo>
                    <a:pt x="1473708" y="658368"/>
                  </a:lnTo>
                  <a:close/>
                </a:path>
                <a:path w="1473834" h="664845">
                  <a:moveTo>
                    <a:pt x="25908" y="25908"/>
                  </a:move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1473834" h="664845">
                  <a:moveTo>
                    <a:pt x="25908" y="638556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638556"/>
                  </a:lnTo>
                  <a:lnTo>
                    <a:pt x="25908" y="638556"/>
                  </a:lnTo>
                  <a:close/>
                </a:path>
                <a:path w="1473834" h="664845">
                  <a:moveTo>
                    <a:pt x="1459992" y="638556"/>
                  </a:moveTo>
                  <a:lnTo>
                    <a:pt x="12192" y="638556"/>
                  </a:lnTo>
                  <a:lnTo>
                    <a:pt x="25908" y="650748"/>
                  </a:lnTo>
                  <a:lnTo>
                    <a:pt x="25908" y="664464"/>
                  </a:lnTo>
                  <a:lnTo>
                    <a:pt x="1447800" y="664464"/>
                  </a:lnTo>
                  <a:lnTo>
                    <a:pt x="1447800" y="650748"/>
                  </a:lnTo>
                  <a:lnTo>
                    <a:pt x="1459992" y="638556"/>
                  </a:lnTo>
                  <a:close/>
                </a:path>
                <a:path w="1473834" h="664845">
                  <a:moveTo>
                    <a:pt x="25908" y="664464"/>
                  </a:moveTo>
                  <a:lnTo>
                    <a:pt x="25908" y="650748"/>
                  </a:lnTo>
                  <a:lnTo>
                    <a:pt x="12192" y="638556"/>
                  </a:lnTo>
                  <a:lnTo>
                    <a:pt x="12192" y="664464"/>
                  </a:lnTo>
                  <a:lnTo>
                    <a:pt x="25908" y="664464"/>
                  </a:lnTo>
                  <a:close/>
                </a:path>
                <a:path w="1473834" h="664845">
                  <a:moveTo>
                    <a:pt x="1459992" y="25908"/>
                  </a:moveTo>
                  <a:lnTo>
                    <a:pt x="1447800" y="12192"/>
                  </a:lnTo>
                  <a:lnTo>
                    <a:pt x="1447800" y="25908"/>
                  </a:lnTo>
                  <a:lnTo>
                    <a:pt x="1459992" y="25908"/>
                  </a:lnTo>
                  <a:close/>
                </a:path>
                <a:path w="1473834" h="664845">
                  <a:moveTo>
                    <a:pt x="1459992" y="638556"/>
                  </a:moveTo>
                  <a:lnTo>
                    <a:pt x="1459992" y="25908"/>
                  </a:lnTo>
                  <a:lnTo>
                    <a:pt x="1447800" y="25908"/>
                  </a:lnTo>
                  <a:lnTo>
                    <a:pt x="1447800" y="638556"/>
                  </a:lnTo>
                  <a:lnTo>
                    <a:pt x="1459992" y="638556"/>
                  </a:lnTo>
                  <a:close/>
                </a:path>
                <a:path w="1473834" h="664845">
                  <a:moveTo>
                    <a:pt x="1459992" y="664464"/>
                  </a:moveTo>
                  <a:lnTo>
                    <a:pt x="1459992" y="638556"/>
                  </a:lnTo>
                  <a:lnTo>
                    <a:pt x="1447800" y="650748"/>
                  </a:lnTo>
                  <a:lnTo>
                    <a:pt x="1447800" y="664464"/>
                  </a:lnTo>
                  <a:lnTo>
                    <a:pt x="1459992" y="664464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777771" y="2470558"/>
            <a:ext cx="409750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1/2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95290" y="4398342"/>
            <a:ext cx="3208852" cy="2048755"/>
            <a:chOff x="6117214" y="4846320"/>
            <a:chExt cx="3535679" cy="2257425"/>
          </a:xfrm>
        </p:grpSpPr>
        <p:sp>
          <p:nvSpPr>
            <p:cNvPr id="27" name="object 27"/>
            <p:cNvSpPr/>
            <p:nvPr/>
          </p:nvSpPr>
          <p:spPr>
            <a:xfrm>
              <a:off x="6129405" y="4858511"/>
              <a:ext cx="3511550" cy="2232660"/>
            </a:xfrm>
            <a:custGeom>
              <a:avLst/>
              <a:gdLst/>
              <a:ahLst/>
              <a:cxnLst/>
              <a:rect l="l" t="t" r="r" b="b"/>
              <a:pathLst>
                <a:path w="3511550" h="2232659">
                  <a:moveTo>
                    <a:pt x="3511295" y="2232659"/>
                  </a:moveTo>
                  <a:lnTo>
                    <a:pt x="3511295" y="0"/>
                  </a:lnTo>
                  <a:lnTo>
                    <a:pt x="0" y="0"/>
                  </a:lnTo>
                  <a:lnTo>
                    <a:pt x="0" y="2232659"/>
                  </a:lnTo>
                  <a:lnTo>
                    <a:pt x="3511295" y="2232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7214" y="4846320"/>
              <a:ext cx="3535679" cy="2257425"/>
            </a:xfrm>
            <a:custGeom>
              <a:avLst/>
              <a:gdLst/>
              <a:ahLst/>
              <a:cxnLst/>
              <a:rect l="l" t="t" r="r" b="b"/>
              <a:pathLst>
                <a:path w="3535679" h="2257425">
                  <a:moveTo>
                    <a:pt x="3535680" y="2252472"/>
                  </a:moveTo>
                  <a:lnTo>
                    <a:pt x="3535680" y="6096"/>
                  </a:lnTo>
                  <a:lnTo>
                    <a:pt x="3529584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2252472"/>
                  </a:lnTo>
                  <a:lnTo>
                    <a:pt x="6096" y="2257044"/>
                  </a:lnTo>
                  <a:lnTo>
                    <a:pt x="12192" y="2257044"/>
                  </a:ln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lnTo>
                    <a:pt x="3509772" y="25908"/>
                  </a:lnTo>
                  <a:lnTo>
                    <a:pt x="3509772" y="12192"/>
                  </a:lnTo>
                  <a:lnTo>
                    <a:pt x="3523488" y="25908"/>
                  </a:lnTo>
                  <a:lnTo>
                    <a:pt x="3523488" y="2257044"/>
                  </a:lnTo>
                  <a:lnTo>
                    <a:pt x="3529584" y="2257044"/>
                  </a:lnTo>
                  <a:lnTo>
                    <a:pt x="3535680" y="2252472"/>
                  </a:lnTo>
                  <a:close/>
                </a:path>
                <a:path w="3535679" h="2257425">
                  <a:moveTo>
                    <a:pt x="25908" y="25908"/>
                  </a:move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3535679" h="2257425">
                  <a:moveTo>
                    <a:pt x="25908" y="2232660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2232660"/>
                  </a:lnTo>
                  <a:lnTo>
                    <a:pt x="25908" y="2232660"/>
                  </a:lnTo>
                  <a:close/>
                </a:path>
                <a:path w="3535679" h="2257425">
                  <a:moveTo>
                    <a:pt x="3523488" y="2232660"/>
                  </a:moveTo>
                  <a:lnTo>
                    <a:pt x="12192" y="2232660"/>
                  </a:lnTo>
                  <a:lnTo>
                    <a:pt x="25908" y="2244852"/>
                  </a:lnTo>
                  <a:lnTo>
                    <a:pt x="25908" y="2257044"/>
                  </a:lnTo>
                  <a:lnTo>
                    <a:pt x="3509772" y="2257044"/>
                  </a:lnTo>
                  <a:lnTo>
                    <a:pt x="3509772" y="2244852"/>
                  </a:lnTo>
                  <a:lnTo>
                    <a:pt x="3523488" y="2232660"/>
                  </a:lnTo>
                  <a:close/>
                </a:path>
                <a:path w="3535679" h="2257425">
                  <a:moveTo>
                    <a:pt x="25908" y="2257044"/>
                  </a:moveTo>
                  <a:lnTo>
                    <a:pt x="25908" y="2244852"/>
                  </a:lnTo>
                  <a:lnTo>
                    <a:pt x="12192" y="2232660"/>
                  </a:lnTo>
                  <a:lnTo>
                    <a:pt x="12192" y="2257044"/>
                  </a:lnTo>
                  <a:lnTo>
                    <a:pt x="25908" y="2257044"/>
                  </a:lnTo>
                  <a:close/>
                </a:path>
                <a:path w="3535679" h="2257425">
                  <a:moveTo>
                    <a:pt x="3523488" y="25908"/>
                  </a:moveTo>
                  <a:lnTo>
                    <a:pt x="3509772" y="12192"/>
                  </a:lnTo>
                  <a:lnTo>
                    <a:pt x="3509772" y="25908"/>
                  </a:lnTo>
                  <a:lnTo>
                    <a:pt x="3523488" y="25908"/>
                  </a:lnTo>
                  <a:close/>
                </a:path>
                <a:path w="3535679" h="2257425">
                  <a:moveTo>
                    <a:pt x="3523488" y="2232660"/>
                  </a:moveTo>
                  <a:lnTo>
                    <a:pt x="3523488" y="25908"/>
                  </a:lnTo>
                  <a:lnTo>
                    <a:pt x="3509772" y="25908"/>
                  </a:lnTo>
                  <a:lnTo>
                    <a:pt x="3509772" y="2232660"/>
                  </a:lnTo>
                  <a:lnTo>
                    <a:pt x="3523488" y="2232660"/>
                  </a:lnTo>
                  <a:close/>
                </a:path>
                <a:path w="3535679" h="2257425">
                  <a:moveTo>
                    <a:pt x="3523488" y="2257044"/>
                  </a:moveTo>
                  <a:lnTo>
                    <a:pt x="3523488" y="2232660"/>
                  </a:lnTo>
                  <a:lnTo>
                    <a:pt x="3509772" y="2244852"/>
                  </a:lnTo>
                  <a:lnTo>
                    <a:pt x="3509772" y="2257044"/>
                  </a:lnTo>
                  <a:lnTo>
                    <a:pt x="3523488" y="2257044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86120" y="4526509"/>
            <a:ext cx="3026741" cy="177199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Entre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toutes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organisations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syndicales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ayant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présenté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leur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candidature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à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l’élection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ou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périmètre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retenu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pour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calcul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contingent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proportionnellement</a:t>
            </a:r>
            <a:r>
              <a:rPr sz="1634" b="1" spc="-5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au</a:t>
            </a:r>
            <a:r>
              <a:rPr sz="1634" b="1" spc="-68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nombre</a:t>
            </a:r>
            <a:r>
              <a:rPr sz="1634" b="1" spc="-54" dirty="0">
                <a:latin typeface="Times New Roman"/>
                <a:cs typeface="Times New Roman"/>
              </a:rPr>
              <a:t> </a:t>
            </a:r>
            <a:r>
              <a:rPr sz="1634" b="1" spc="-32" dirty="0">
                <a:latin typeface="Calibri"/>
                <a:cs typeface="Calibri"/>
              </a:rPr>
              <a:t>de</a:t>
            </a:r>
            <a:r>
              <a:rPr sz="1634" b="1" spc="-32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voix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qu’elles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ont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obtenues.</a:t>
            </a:r>
            <a:endParaRPr sz="1634" dirty="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315345" y="4398342"/>
            <a:ext cx="3326418" cy="2048755"/>
            <a:chOff x="2282830" y="4846320"/>
            <a:chExt cx="3665220" cy="2257425"/>
          </a:xfrm>
        </p:grpSpPr>
        <p:sp>
          <p:nvSpPr>
            <p:cNvPr id="31" name="object 31"/>
            <p:cNvSpPr/>
            <p:nvPr/>
          </p:nvSpPr>
          <p:spPr>
            <a:xfrm>
              <a:off x="2296546" y="4858511"/>
              <a:ext cx="3639820" cy="2232660"/>
            </a:xfrm>
            <a:custGeom>
              <a:avLst/>
              <a:gdLst/>
              <a:ahLst/>
              <a:cxnLst/>
              <a:rect l="l" t="t" r="r" b="b"/>
              <a:pathLst>
                <a:path w="3639820" h="2232659">
                  <a:moveTo>
                    <a:pt x="3639311" y="2232659"/>
                  </a:moveTo>
                  <a:lnTo>
                    <a:pt x="3639311" y="0"/>
                  </a:lnTo>
                  <a:lnTo>
                    <a:pt x="0" y="0"/>
                  </a:lnTo>
                  <a:lnTo>
                    <a:pt x="0" y="2232659"/>
                  </a:lnTo>
                  <a:lnTo>
                    <a:pt x="3639311" y="2232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2830" y="4846320"/>
              <a:ext cx="3665220" cy="2257425"/>
            </a:xfrm>
            <a:custGeom>
              <a:avLst/>
              <a:gdLst/>
              <a:ahLst/>
              <a:cxnLst/>
              <a:rect l="l" t="t" r="r" b="b"/>
              <a:pathLst>
                <a:path w="3665220" h="2257425">
                  <a:moveTo>
                    <a:pt x="3665220" y="2252472"/>
                  </a:moveTo>
                  <a:lnTo>
                    <a:pt x="3665220" y="6096"/>
                  </a:lnTo>
                  <a:lnTo>
                    <a:pt x="3659124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2252472"/>
                  </a:lnTo>
                  <a:lnTo>
                    <a:pt x="6096" y="2257044"/>
                  </a:lnTo>
                  <a:lnTo>
                    <a:pt x="13716" y="2257044"/>
                  </a:ln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lnTo>
                    <a:pt x="3639312" y="25908"/>
                  </a:lnTo>
                  <a:lnTo>
                    <a:pt x="3639312" y="12192"/>
                  </a:lnTo>
                  <a:lnTo>
                    <a:pt x="3653028" y="25908"/>
                  </a:lnTo>
                  <a:lnTo>
                    <a:pt x="3653028" y="2257044"/>
                  </a:lnTo>
                  <a:lnTo>
                    <a:pt x="3659124" y="2257044"/>
                  </a:lnTo>
                  <a:lnTo>
                    <a:pt x="3665220" y="2252472"/>
                  </a:lnTo>
                  <a:close/>
                </a:path>
                <a:path w="3665220" h="2257425">
                  <a:moveTo>
                    <a:pt x="25908" y="25908"/>
                  </a:move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close/>
                </a:path>
                <a:path w="3665220" h="2257425">
                  <a:moveTo>
                    <a:pt x="25908" y="2232660"/>
                  </a:moveTo>
                  <a:lnTo>
                    <a:pt x="25908" y="25908"/>
                  </a:lnTo>
                  <a:lnTo>
                    <a:pt x="13716" y="25908"/>
                  </a:lnTo>
                  <a:lnTo>
                    <a:pt x="13716" y="2232660"/>
                  </a:lnTo>
                  <a:lnTo>
                    <a:pt x="25908" y="2232660"/>
                  </a:lnTo>
                  <a:close/>
                </a:path>
                <a:path w="3665220" h="2257425">
                  <a:moveTo>
                    <a:pt x="3653028" y="2232660"/>
                  </a:moveTo>
                  <a:lnTo>
                    <a:pt x="13716" y="2232660"/>
                  </a:lnTo>
                  <a:lnTo>
                    <a:pt x="25908" y="2244852"/>
                  </a:lnTo>
                  <a:lnTo>
                    <a:pt x="25908" y="2257044"/>
                  </a:lnTo>
                  <a:lnTo>
                    <a:pt x="3639312" y="2257044"/>
                  </a:lnTo>
                  <a:lnTo>
                    <a:pt x="3639312" y="2244852"/>
                  </a:lnTo>
                  <a:lnTo>
                    <a:pt x="3653028" y="2232660"/>
                  </a:lnTo>
                  <a:close/>
                </a:path>
                <a:path w="3665220" h="2257425">
                  <a:moveTo>
                    <a:pt x="25908" y="2257044"/>
                  </a:moveTo>
                  <a:lnTo>
                    <a:pt x="25908" y="2244852"/>
                  </a:lnTo>
                  <a:lnTo>
                    <a:pt x="13716" y="2232660"/>
                  </a:lnTo>
                  <a:lnTo>
                    <a:pt x="13716" y="2257044"/>
                  </a:lnTo>
                  <a:lnTo>
                    <a:pt x="25908" y="2257044"/>
                  </a:lnTo>
                  <a:close/>
                </a:path>
                <a:path w="3665220" h="2257425">
                  <a:moveTo>
                    <a:pt x="3653028" y="25908"/>
                  </a:moveTo>
                  <a:lnTo>
                    <a:pt x="3639312" y="12192"/>
                  </a:lnTo>
                  <a:lnTo>
                    <a:pt x="3639312" y="25908"/>
                  </a:lnTo>
                  <a:lnTo>
                    <a:pt x="3653028" y="25908"/>
                  </a:lnTo>
                  <a:close/>
                </a:path>
                <a:path w="3665220" h="2257425">
                  <a:moveTo>
                    <a:pt x="3653028" y="2232660"/>
                  </a:moveTo>
                  <a:lnTo>
                    <a:pt x="3653028" y="25908"/>
                  </a:lnTo>
                  <a:lnTo>
                    <a:pt x="3639312" y="25908"/>
                  </a:lnTo>
                  <a:lnTo>
                    <a:pt x="3639312" y="2232660"/>
                  </a:lnTo>
                  <a:lnTo>
                    <a:pt x="3653028" y="2232660"/>
                  </a:lnTo>
                  <a:close/>
                </a:path>
                <a:path w="3665220" h="2257425">
                  <a:moveTo>
                    <a:pt x="3653028" y="2257044"/>
                  </a:moveTo>
                  <a:lnTo>
                    <a:pt x="3653028" y="2232660"/>
                  </a:lnTo>
                  <a:lnTo>
                    <a:pt x="3639312" y="2244852"/>
                  </a:lnTo>
                  <a:lnTo>
                    <a:pt x="3639312" y="2257044"/>
                  </a:lnTo>
                  <a:lnTo>
                    <a:pt x="3653028" y="2257044"/>
                  </a:lnTo>
                  <a:close/>
                </a:path>
              </a:pathLst>
            </a:custGeom>
            <a:solidFill>
              <a:srgbClr val="AC83C6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544489" y="4526509"/>
            <a:ext cx="2869410" cy="15205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1729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Entre</a:t>
            </a:r>
            <a:r>
              <a:rPr sz="1634" spc="-82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organisations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syndicales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représentées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b="1" i="1" spc="-9" dirty="0">
                <a:latin typeface="Calibri"/>
                <a:cs typeface="Calibri"/>
              </a:rPr>
              <a:t>comité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b="1" i="1" spc="-9" dirty="0">
                <a:latin typeface="Calibri"/>
                <a:cs typeface="Calibri"/>
              </a:rPr>
              <a:t>social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b="1" i="1" spc="-9" dirty="0">
                <a:latin typeface="Calibri"/>
                <a:cs typeface="Calibri"/>
              </a:rPr>
              <a:t>territorial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dirty="0" smtClean="0">
                <a:latin typeface="Calibri"/>
                <a:cs typeface="Calibri"/>
              </a:rPr>
              <a:t>pour</a:t>
            </a:r>
            <a:r>
              <a:rPr sz="1634" spc="-68" dirty="0" smtClean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calcul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contingent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b="1" spc="-23" dirty="0">
                <a:latin typeface="Calibri"/>
                <a:cs typeface="Calibri"/>
              </a:rPr>
              <a:t>en</a:t>
            </a:r>
            <a:r>
              <a:rPr sz="1634" b="1" spc="-23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fonction</a:t>
            </a:r>
            <a:r>
              <a:rPr sz="1634" b="1" spc="-5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du</a:t>
            </a:r>
            <a:r>
              <a:rPr sz="1634" b="1" spc="-73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nombre</a:t>
            </a:r>
            <a:r>
              <a:rPr sz="1634" b="1" spc="-59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de</a:t>
            </a:r>
            <a:r>
              <a:rPr sz="1634" b="1" spc="-64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sièges</a:t>
            </a:r>
            <a:r>
              <a:rPr sz="1634" b="1" spc="-9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qu’elles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détiennent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36" name="object 12"/>
          <p:cNvSpPr/>
          <p:nvPr/>
        </p:nvSpPr>
        <p:spPr>
          <a:xfrm>
            <a:off x="815426" y="133931"/>
            <a:ext cx="3015215" cy="802383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37" name="object 5"/>
          <p:cNvSpPr txBox="1">
            <a:spLocks/>
          </p:cNvSpPr>
          <p:nvPr/>
        </p:nvSpPr>
        <p:spPr>
          <a:xfrm>
            <a:off x="702470" y="432234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Le crédit de</a:t>
            </a:r>
            <a:r>
              <a:rPr lang="fr-FR" sz="1600" spc="-9" dirty="0" smtClean="0">
                <a:solidFill>
                  <a:schemeClr val="bg1"/>
                </a:solidFill>
              </a:rPr>
              <a:t> temps syndical</a:t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4" name="object 18"/>
          <p:cNvSpPr txBox="1"/>
          <p:nvPr/>
        </p:nvSpPr>
        <p:spPr>
          <a:xfrm>
            <a:off x="3583388" y="1159597"/>
            <a:ext cx="6095541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576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1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pour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1000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heures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travail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accomplies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par</a:t>
            </a:r>
            <a:r>
              <a:rPr sz="2178" spc="-54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les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électeurs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inscrits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sur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la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liste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électorale</a:t>
            </a:r>
            <a:r>
              <a:rPr sz="2178" spc="-10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du</a:t>
            </a:r>
            <a:r>
              <a:rPr sz="2178" spc="-95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CST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35" name="object 12"/>
          <p:cNvSpPr/>
          <p:nvPr/>
        </p:nvSpPr>
        <p:spPr>
          <a:xfrm>
            <a:off x="815426" y="75280"/>
            <a:ext cx="3015215" cy="968677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>
              <a:solidFill>
                <a:schemeClr val="bg1"/>
              </a:solidFill>
            </a:endParaRPr>
          </a:p>
        </p:txBody>
      </p:sp>
      <p:sp>
        <p:nvSpPr>
          <p:cNvPr id="38" name="object 5"/>
          <p:cNvSpPr txBox="1">
            <a:spLocks/>
          </p:cNvSpPr>
          <p:nvPr/>
        </p:nvSpPr>
        <p:spPr>
          <a:xfrm>
            <a:off x="723769" y="309123"/>
            <a:ext cx="3027087" cy="996524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b="0" dirty="0" smtClean="0">
                <a:solidFill>
                  <a:schemeClr val="bg1"/>
                </a:solidFill>
              </a:rPr>
              <a:t>Le contingent des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9" dirty="0" smtClean="0">
                <a:solidFill>
                  <a:schemeClr val="bg1"/>
                </a:solidFill>
              </a:rPr>
              <a:t>autorisations</a:t>
            </a:r>
            <a:r>
              <a:rPr lang="fr-FR" sz="1600" b="0" spc="-95" dirty="0" smtClean="0">
                <a:solidFill>
                  <a:schemeClr val="bg1"/>
                </a:solidFill>
                <a:cs typeface="Times New Roman"/>
              </a:rPr>
              <a:t> </a:t>
            </a:r>
            <a:r>
              <a:rPr lang="fr-FR" sz="1600" b="0" spc="-23" dirty="0" smtClean="0">
                <a:solidFill>
                  <a:schemeClr val="bg1"/>
                </a:solidFill>
              </a:rPr>
              <a:t>d’absence</a:t>
            </a:r>
            <a:r>
              <a:rPr lang="fr-FR" sz="1600" b="0" spc="-86" dirty="0" smtClean="0">
                <a:solidFill>
                  <a:schemeClr val="bg1"/>
                </a:solidFill>
                <a:cs typeface="Times New Roman"/>
              </a:rPr>
              <a:t> </a:t>
            </a:r>
            <a:br>
              <a:rPr lang="fr-FR" sz="1600" b="0" spc="-86" dirty="0" smtClean="0">
                <a:solidFill>
                  <a:schemeClr val="bg1"/>
                </a:solidFill>
                <a:cs typeface="Times New Roman"/>
              </a:rPr>
            </a:br>
            <a:r>
              <a:rPr lang="fr-FR" sz="1600" b="0" spc="-9" dirty="0" smtClean="0">
                <a:solidFill>
                  <a:schemeClr val="bg1"/>
                </a:solidFill>
              </a:rPr>
              <a:t/>
            </a:r>
            <a:br>
              <a:rPr lang="fr-FR" sz="1600" b="0" spc="-9" dirty="0" smtClean="0">
                <a:solidFill>
                  <a:schemeClr val="bg1"/>
                </a:solidFill>
              </a:rPr>
            </a:br>
            <a:endParaRPr lang="fr-FR" sz="1600" b="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912286" y="1136496"/>
            <a:ext cx="1519766" cy="1262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 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889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5635" y="4308437"/>
            <a:ext cx="326764" cy="1175657"/>
          </a:xfrm>
          <a:custGeom>
            <a:avLst/>
            <a:gdLst/>
            <a:ahLst/>
            <a:cxnLst/>
            <a:rect l="l" t="t" r="r" b="b"/>
            <a:pathLst>
              <a:path w="360045" h="1295400">
                <a:moveTo>
                  <a:pt x="359663" y="1115567"/>
                </a:moveTo>
                <a:lnTo>
                  <a:pt x="269747" y="1115567"/>
                </a:lnTo>
                <a:lnTo>
                  <a:pt x="269747" y="0"/>
                </a:lnTo>
                <a:lnTo>
                  <a:pt x="89915" y="0"/>
                </a:lnTo>
                <a:lnTo>
                  <a:pt x="89915" y="1115567"/>
                </a:lnTo>
                <a:lnTo>
                  <a:pt x="0" y="1115567"/>
                </a:lnTo>
                <a:lnTo>
                  <a:pt x="179831" y="1295399"/>
                </a:lnTo>
                <a:lnTo>
                  <a:pt x="359663" y="1115567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5049785" y="2821576"/>
            <a:ext cx="327916" cy="1175657"/>
          </a:xfrm>
          <a:custGeom>
            <a:avLst/>
            <a:gdLst/>
            <a:ahLst/>
            <a:cxnLst/>
            <a:rect l="l" t="t" r="r" b="b"/>
            <a:pathLst>
              <a:path w="361314" h="1295400">
                <a:moveTo>
                  <a:pt x="361187" y="1115567"/>
                </a:moveTo>
                <a:lnTo>
                  <a:pt x="271271" y="1115567"/>
                </a:lnTo>
                <a:lnTo>
                  <a:pt x="271271" y="0"/>
                </a:lnTo>
                <a:lnTo>
                  <a:pt x="91439" y="0"/>
                </a:lnTo>
                <a:lnTo>
                  <a:pt x="91439" y="1115567"/>
                </a:lnTo>
                <a:lnTo>
                  <a:pt x="0" y="1115567"/>
                </a:lnTo>
                <a:lnTo>
                  <a:pt x="181355" y="1295399"/>
                </a:lnTo>
                <a:lnTo>
                  <a:pt x="361187" y="1115567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/>
          <p:nvPr/>
        </p:nvSpPr>
        <p:spPr>
          <a:xfrm>
            <a:off x="6634847" y="5484094"/>
            <a:ext cx="1175657" cy="327916"/>
          </a:xfrm>
          <a:custGeom>
            <a:avLst/>
            <a:gdLst/>
            <a:ahLst/>
            <a:cxnLst/>
            <a:rect l="l" t="t" r="r" b="b"/>
            <a:pathLst>
              <a:path w="1295400" h="361314">
                <a:moveTo>
                  <a:pt x="1295399" y="179831"/>
                </a:moveTo>
                <a:lnTo>
                  <a:pt x="1115567" y="0"/>
                </a:lnTo>
                <a:lnTo>
                  <a:pt x="1115567" y="89915"/>
                </a:lnTo>
                <a:lnTo>
                  <a:pt x="0" y="89915"/>
                </a:lnTo>
                <a:lnTo>
                  <a:pt x="0" y="271271"/>
                </a:lnTo>
                <a:lnTo>
                  <a:pt x="1115567" y="271271"/>
                </a:lnTo>
                <a:lnTo>
                  <a:pt x="1115567" y="361187"/>
                </a:lnTo>
                <a:lnTo>
                  <a:pt x="1295399" y="179831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5" name="object 5"/>
          <p:cNvSpPr/>
          <p:nvPr/>
        </p:nvSpPr>
        <p:spPr>
          <a:xfrm>
            <a:off x="6630697" y="3899032"/>
            <a:ext cx="1175657" cy="326764"/>
          </a:xfrm>
          <a:custGeom>
            <a:avLst/>
            <a:gdLst/>
            <a:ahLst/>
            <a:cxnLst/>
            <a:rect l="l" t="t" r="r" b="b"/>
            <a:pathLst>
              <a:path w="1295400" h="360045">
                <a:moveTo>
                  <a:pt x="1295399" y="179831"/>
                </a:moveTo>
                <a:lnTo>
                  <a:pt x="1115567" y="0"/>
                </a:lnTo>
                <a:lnTo>
                  <a:pt x="1115567" y="89915"/>
                </a:lnTo>
                <a:lnTo>
                  <a:pt x="0" y="89915"/>
                </a:lnTo>
                <a:lnTo>
                  <a:pt x="0" y="269747"/>
                </a:lnTo>
                <a:lnTo>
                  <a:pt x="1115567" y="269747"/>
                </a:lnTo>
                <a:lnTo>
                  <a:pt x="1115567" y="359663"/>
                </a:lnTo>
                <a:lnTo>
                  <a:pt x="1295399" y="179831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/>
          <p:nvPr/>
        </p:nvSpPr>
        <p:spPr>
          <a:xfrm>
            <a:off x="3114787" y="1775933"/>
            <a:ext cx="4712426" cy="1307054"/>
          </a:xfrm>
          <a:custGeom>
            <a:avLst/>
            <a:gdLst/>
            <a:ahLst/>
            <a:cxnLst/>
            <a:rect l="l" t="t" r="r" b="b"/>
            <a:pathLst>
              <a:path w="5192395" h="1440179">
                <a:moveTo>
                  <a:pt x="5192268" y="720852"/>
                </a:moveTo>
                <a:lnTo>
                  <a:pt x="5012436" y="539496"/>
                </a:lnTo>
                <a:lnTo>
                  <a:pt x="5012436" y="629412"/>
                </a:lnTo>
                <a:lnTo>
                  <a:pt x="4751832" y="629412"/>
                </a:lnTo>
                <a:lnTo>
                  <a:pt x="4751832" y="240792"/>
                </a:lnTo>
                <a:lnTo>
                  <a:pt x="4746993" y="192379"/>
                </a:lnTo>
                <a:lnTo>
                  <a:pt x="4733087" y="147243"/>
                </a:lnTo>
                <a:lnTo>
                  <a:pt x="4711090" y="106349"/>
                </a:lnTo>
                <a:lnTo>
                  <a:pt x="4681918" y="70675"/>
                </a:lnTo>
                <a:lnTo>
                  <a:pt x="4646536" y="41236"/>
                </a:lnTo>
                <a:lnTo>
                  <a:pt x="4605883" y="18986"/>
                </a:lnTo>
                <a:lnTo>
                  <a:pt x="4560913" y="4914"/>
                </a:lnTo>
                <a:lnTo>
                  <a:pt x="4512564" y="0"/>
                </a:lnTo>
                <a:lnTo>
                  <a:pt x="239268" y="0"/>
                </a:lnTo>
                <a:lnTo>
                  <a:pt x="190919" y="4914"/>
                </a:lnTo>
                <a:lnTo>
                  <a:pt x="145948" y="18986"/>
                </a:lnTo>
                <a:lnTo>
                  <a:pt x="105295" y="41236"/>
                </a:lnTo>
                <a:lnTo>
                  <a:pt x="69913" y="70675"/>
                </a:lnTo>
                <a:lnTo>
                  <a:pt x="40741" y="106349"/>
                </a:lnTo>
                <a:lnTo>
                  <a:pt x="18745" y="147243"/>
                </a:lnTo>
                <a:lnTo>
                  <a:pt x="4838" y="192379"/>
                </a:lnTo>
                <a:lnTo>
                  <a:pt x="0" y="240792"/>
                </a:lnTo>
                <a:lnTo>
                  <a:pt x="0" y="1200912"/>
                </a:lnTo>
                <a:lnTo>
                  <a:pt x="4838" y="1249260"/>
                </a:lnTo>
                <a:lnTo>
                  <a:pt x="18745" y="1294244"/>
                </a:lnTo>
                <a:lnTo>
                  <a:pt x="40741" y="1334884"/>
                </a:lnTo>
                <a:lnTo>
                  <a:pt x="69913" y="1370266"/>
                </a:lnTo>
                <a:lnTo>
                  <a:pt x="105295" y="1399438"/>
                </a:lnTo>
                <a:lnTo>
                  <a:pt x="145948" y="1421447"/>
                </a:lnTo>
                <a:lnTo>
                  <a:pt x="190919" y="1435341"/>
                </a:lnTo>
                <a:lnTo>
                  <a:pt x="239268" y="1440180"/>
                </a:lnTo>
                <a:lnTo>
                  <a:pt x="4512564" y="1440180"/>
                </a:lnTo>
                <a:lnTo>
                  <a:pt x="4560913" y="1435341"/>
                </a:lnTo>
                <a:lnTo>
                  <a:pt x="4605883" y="1421447"/>
                </a:lnTo>
                <a:lnTo>
                  <a:pt x="4646536" y="1399438"/>
                </a:lnTo>
                <a:lnTo>
                  <a:pt x="4681918" y="1370266"/>
                </a:lnTo>
                <a:lnTo>
                  <a:pt x="4711090" y="1334884"/>
                </a:lnTo>
                <a:lnTo>
                  <a:pt x="4733087" y="1294244"/>
                </a:lnTo>
                <a:lnTo>
                  <a:pt x="4746993" y="1249260"/>
                </a:lnTo>
                <a:lnTo>
                  <a:pt x="4751832" y="1200912"/>
                </a:lnTo>
                <a:lnTo>
                  <a:pt x="4751832" y="810768"/>
                </a:lnTo>
                <a:lnTo>
                  <a:pt x="5012436" y="810768"/>
                </a:lnTo>
                <a:lnTo>
                  <a:pt x="5012436" y="900684"/>
                </a:lnTo>
                <a:lnTo>
                  <a:pt x="5192268" y="720852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 txBox="1"/>
          <p:nvPr/>
        </p:nvSpPr>
        <p:spPr>
          <a:xfrm>
            <a:off x="3511293" y="1902720"/>
            <a:ext cx="3521208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2178" b="1" spc="-23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endParaRPr sz="2178" dirty="0">
              <a:latin typeface="Calibri"/>
              <a:cs typeface="Calibri"/>
            </a:endParaRPr>
          </a:p>
          <a:p>
            <a:pPr marL="10950" marR="4611" algn="ctr"/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totales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178" spc="-1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partielles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accordées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aux</a:t>
            </a:r>
            <a:r>
              <a:rPr sz="2178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agents</a:t>
            </a:r>
            <a:r>
              <a:rPr sz="2178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 smtClean="0">
                <a:solidFill>
                  <a:srgbClr val="FFFFFF"/>
                </a:solidFill>
                <a:latin typeface="Calibri"/>
                <a:cs typeface="Calibri"/>
              </a:rPr>
              <a:t>publics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14239" y="1582296"/>
            <a:ext cx="2115030" cy="1852235"/>
            <a:chOff x="7350130" y="1743455"/>
            <a:chExt cx="2330450" cy="2040889"/>
          </a:xfrm>
        </p:grpSpPr>
        <p:sp>
          <p:nvSpPr>
            <p:cNvPr id="13" name="object 13"/>
            <p:cNvSpPr/>
            <p:nvPr/>
          </p:nvSpPr>
          <p:spPr>
            <a:xfrm>
              <a:off x="7362322" y="1755647"/>
              <a:ext cx="2304415" cy="2016760"/>
            </a:xfrm>
            <a:custGeom>
              <a:avLst/>
              <a:gdLst/>
              <a:ahLst/>
              <a:cxnLst/>
              <a:rect l="l" t="t" r="r" b="b"/>
              <a:pathLst>
                <a:path w="2304415" h="2016760">
                  <a:moveTo>
                    <a:pt x="2304287" y="2016251"/>
                  </a:moveTo>
                  <a:lnTo>
                    <a:pt x="2304287" y="0"/>
                  </a:lnTo>
                  <a:lnTo>
                    <a:pt x="0" y="0"/>
                  </a:lnTo>
                  <a:lnTo>
                    <a:pt x="0" y="2016251"/>
                  </a:lnTo>
                  <a:lnTo>
                    <a:pt x="2304287" y="2016251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50130" y="1743455"/>
              <a:ext cx="2330450" cy="2040889"/>
            </a:xfrm>
            <a:custGeom>
              <a:avLst/>
              <a:gdLst/>
              <a:ahLst/>
              <a:cxnLst/>
              <a:rect l="l" t="t" r="r" b="b"/>
              <a:pathLst>
                <a:path w="2330450" h="2040889">
                  <a:moveTo>
                    <a:pt x="2330196" y="2034540"/>
                  </a:moveTo>
                  <a:lnTo>
                    <a:pt x="2330196" y="4572"/>
                  </a:lnTo>
                  <a:lnTo>
                    <a:pt x="2324100" y="0"/>
                  </a:lnTo>
                  <a:lnTo>
                    <a:pt x="6096" y="0"/>
                  </a:lnTo>
                  <a:lnTo>
                    <a:pt x="0" y="4572"/>
                  </a:lnTo>
                  <a:lnTo>
                    <a:pt x="0" y="2034540"/>
                  </a:lnTo>
                  <a:lnTo>
                    <a:pt x="6096" y="2040636"/>
                  </a:lnTo>
                  <a:lnTo>
                    <a:pt x="12192" y="2040636"/>
                  </a:lnTo>
                  <a:lnTo>
                    <a:pt x="12192" y="24384"/>
                  </a:lnTo>
                  <a:lnTo>
                    <a:pt x="25908" y="12192"/>
                  </a:lnTo>
                  <a:lnTo>
                    <a:pt x="25908" y="24384"/>
                  </a:lnTo>
                  <a:lnTo>
                    <a:pt x="2304288" y="24384"/>
                  </a:lnTo>
                  <a:lnTo>
                    <a:pt x="2304288" y="12192"/>
                  </a:lnTo>
                  <a:lnTo>
                    <a:pt x="2316480" y="24384"/>
                  </a:lnTo>
                  <a:lnTo>
                    <a:pt x="2316480" y="2040636"/>
                  </a:lnTo>
                  <a:lnTo>
                    <a:pt x="2324100" y="2040636"/>
                  </a:lnTo>
                  <a:lnTo>
                    <a:pt x="2330196" y="2034540"/>
                  </a:lnTo>
                  <a:close/>
                </a:path>
                <a:path w="2330450" h="2040889">
                  <a:moveTo>
                    <a:pt x="25908" y="24384"/>
                  </a:moveTo>
                  <a:lnTo>
                    <a:pt x="25908" y="12192"/>
                  </a:lnTo>
                  <a:lnTo>
                    <a:pt x="12192" y="24384"/>
                  </a:lnTo>
                  <a:lnTo>
                    <a:pt x="25908" y="24384"/>
                  </a:lnTo>
                  <a:close/>
                </a:path>
                <a:path w="2330450" h="2040889">
                  <a:moveTo>
                    <a:pt x="25908" y="2014728"/>
                  </a:moveTo>
                  <a:lnTo>
                    <a:pt x="25908" y="24384"/>
                  </a:lnTo>
                  <a:lnTo>
                    <a:pt x="12192" y="24384"/>
                  </a:lnTo>
                  <a:lnTo>
                    <a:pt x="12192" y="2014728"/>
                  </a:lnTo>
                  <a:lnTo>
                    <a:pt x="25908" y="2014728"/>
                  </a:lnTo>
                  <a:close/>
                </a:path>
                <a:path w="2330450" h="2040889">
                  <a:moveTo>
                    <a:pt x="2316480" y="2014728"/>
                  </a:moveTo>
                  <a:lnTo>
                    <a:pt x="12192" y="2014728"/>
                  </a:lnTo>
                  <a:lnTo>
                    <a:pt x="25908" y="2028444"/>
                  </a:lnTo>
                  <a:lnTo>
                    <a:pt x="25908" y="2040636"/>
                  </a:lnTo>
                  <a:lnTo>
                    <a:pt x="2304288" y="2040636"/>
                  </a:lnTo>
                  <a:lnTo>
                    <a:pt x="2304288" y="2028444"/>
                  </a:lnTo>
                  <a:lnTo>
                    <a:pt x="2316480" y="2014728"/>
                  </a:lnTo>
                  <a:close/>
                </a:path>
                <a:path w="2330450" h="2040889">
                  <a:moveTo>
                    <a:pt x="25908" y="2040636"/>
                  </a:moveTo>
                  <a:lnTo>
                    <a:pt x="25908" y="2028444"/>
                  </a:lnTo>
                  <a:lnTo>
                    <a:pt x="12192" y="2014728"/>
                  </a:lnTo>
                  <a:lnTo>
                    <a:pt x="12192" y="2040636"/>
                  </a:lnTo>
                  <a:lnTo>
                    <a:pt x="25908" y="2040636"/>
                  </a:lnTo>
                  <a:close/>
                </a:path>
                <a:path w="2330450" h="2040889">
                  <a:moveTo>
                    <a:pt x="2316480" y="24384"/>
                  </a:moveTo>
                  <a:lnTo>
                    <a:pt x="2304288" y="12192"/>
                  </a:lnTo>
                  <a:lnTo>
                    <a:pt x="2304288" y="24384"/>
                  </a:lnTo>
                  <a:lnTo>
                    <a:pt x="2316480" y="24384"/>
                  </a:lnTo>
                  <a:close/>
                </a:path>
                <a:path w="2330450" h="2040889">
                  <a:moveTo>
                    <a:pt x="2316480" y="2014728"/>
                  </a:moveTo>
                  <a:lnTo>
                    <a:pt x="2316480" y="24384"/>
                  </a:lnTo>
                  <a:lnTo>
                    <a:pt x="2304288" y="24384"/>
                  </a:lnTo>
                  <a:lnTo>
                    <a:pt x="2304288" y="2014728"/>
                  </a:lnTo>
                  <a:lnTo>
                    <a:pt x="2316480" y="2014728"/>
                  </a:lnTo>
                  <a:close/>
                </a:path>
                <a:path w="2330450" h="2040889">
                  <a:moveTo>
                    <a:pt x="2316480" y="2040636"/>
                  </a:moveTo>
                  <a:lnTo>
                    <a:pt x="2316480" y="2014728"/>
                  </a:lnTo>
                  <a:lnTo>
                    <a:pt x="2304288" y="2028444"/>
                  </a:lnTo>
                  <a:lnTo>
                    <a:pt x="2304288" y="2040636"/>
                  </a:lnTo>
                  <a:lnTo>
                    <a:pt x="2316480" y="2040636"/>
                  </a:lnTo>
                  <a:close/>
                </a:path>
              </a:pathLst>
            </a:custGeom>
            <a:solidFill>
              <a:srgbClr val="5F7D84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09678" y="1924620"/>
            <a:ext cx="1923698" cy="1211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552"/>
              </a:lnSpc>
            </a:pP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*fonctionnaires</a:t>
            </a:r>
            <a:r>
              <a:rPr sz="1634" spc="286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634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activité</a:t>
            </a:r>
            <a:r>
              <a:rPr sz="1634" spc="218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218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accueillis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634" spc="1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détachement</a:t>
            </a:r>
            <a:r>
              <a:rPr sz="1634" spc="1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disposition</a:t>
            </a:r>
            <a:endParaRPr sz="1634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*agents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contractuels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14792" y="3735823"/>
            <a:ext cx="4313048" cy="652951"/>
          </a:xfrm>
          <a:custGeom>
            <a:avLst/>
            <a:gdLst/>
            <a:ahLst/>
            <a:cxnLst/>
            <a:rect l="l" t="t" r="r" b="b"/>
            <a:pathLst>
              <a:path w="4752340" h="719454">
                <a:moveTo>
                  <a:pt x="4751831" y="600455"/>
                </a:moveTo>
                <a:lnTo>
                  <a:pt x="4751831" y="120395"/>
                </a:lnTo>
                <a:lnTo>
                  <a:pt x="4742473" y="73294"/>
                </a:lnTo>
                <a:lnTo>
                  <a:pt x="4716970" y="35051"/>
                </a:lnTo>
                <a:lnTo>
                  <a:pt x="4679179" y="9382"/>
                </a:lnTo>
                <a:lnTo>
                  <a:pt x="4632959" y="0"/>
                </a:lnTo>
                <a:lnTo>
                  <a:pt x="120395" y="0"/>
                </a:lnTo>
                <a:lnTo>
                  <a:pt x="73294" y="9382"/>
                </a:lnTo>
                <a:lnTo>
                  <a:pt x="35051" y="35051"/>
                </a:lnTo>
                <a:lnTo>
                  <a:pt x="9382" y="73294"/>
                </a:lnTo>
                <a:lnTo>
                  <a:pt x="0" y="120395"/>
                </a:lnTo>
                <a:lnTo>
                  <a:pt x="0" y="600455"/>
                </a:lnTo>
                <a:lnTo>
                  <a:pt x="9382" y="646676"/>
                </a:lnTo>
                <a:lnTo>
                  <a:pt x="35051" y="684466"/>
                </a:lnTo>
                <a:lnTo>
                  <a:pt x="73294" y="709969"/>
                </a:lnTo>
                <a:lnTo>
                  <a:pt x="120395" y="719327"/>
                </a:lnTo>
                <a:lnTo>
                  <a:pt x="4632959" y="719327"/>
                </a:lnTo>
                <a:lnTo>
                  <a:pt x="4679179" y="709969"/>
                </a:lnTo>
                <a:lnTo>
                  <a:pt x="4716970" y="684466"/>
                </a:lnTo>
                <a:lnTo>
                  <a:pt x="4742473" y="646676"/>
                </a:lnTo>
                <a:lnTo>
                  <a:pt x="4751831" y="600455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7" name="object 17"/>
          <p:cNvSpPr txBox="1"/>
          <p:nvPr/>
        </p:nvSpPr>
        <p:spPr>
          <a:xfrm>
            <a:off x="3273396" y="3868141"/>
            <a:ext cx="3995505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Pour</a:t>
            </a:r>
            <a:r>
              <a:rPr sz="2178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18" dirty="0">
                <a:solidFill>
                  <a:srgbClr val="FFFFFF"/>
                </a:solidFill>
                <a:latin typeface="Calibri"/>
                <a:cs typeface="Calibri"/>
              </a:rPr>
              <a:t>exercer</a:t>
            </a:r>
            <a:r>
              <a:rPr sz="2178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2178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activité</a:t>
            </a:r>
            <a:r>
              <a:rPr sz="2178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syndicale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0102" y="5123098"/>
            <a:ext cx="4387391" cy="1051176"/>
          </a:xfrm>
          <a:custGeom>
            <a:avLst/>
            <a:gdLst/>
            <a:ahLst/>
            <a:cxnLst/>
            <a:rect l="l" t="t" r="r" b="b"/>
            <a:pathLst>
              <a:path w="4834255" h="1158240">
                <a:moveTo>
                  <a:pt x="4834127" y="966215"/>
                </a:moveTo>
                <a:lnTo>
                  <a:pt x="4834127" y="192023"/>
                </a:lnTo>
                <a:lnTo>
                  <a:pt x="4829089" y="147796"/>
                </a:lnTo>
                <a:lnTo>
                  <a:pt x="4814720" y="107302"/>
                </a:lnTo>
                <a:lnTo>
                  <a:pt x="4792140" y="71659"/>
                </a:lnTo>
                <a:lnTo>
                  <a:pt x="4762468" y="41987"/>
                </a:lnTo>
                <a:lnTo>
                  <a:pt x="4726825" y="19407"/>
                </a:lnTo>
                <a:lnTo>
                  <a:pt x="4686330" y="5038"/>
                </a:lnTo>
                <a:lnTo>
                  <a:pt x="4642103" y="0"/>
                </a:lnTo>
                <a:lnTo>
                  <a:pt x="192023" y="0"/>
                </a:lnTo>
                <a:lnTo>
                  <a:pt x="147796" y="5038"/>
                </a:lnTo>
                <a:lnTo>
                  <a:pt x="107302" y="19407"/>
                </a:lnTo>
                <a:lnTo>
                  <a:pt x="71659" y="41987"/>
                </a:lnTo>
                <a:lnTo>
                  <a:pt x="41987" y="71659"/>
                </a:lnTo>
                <a:lnTo>
                  <a:pt x="19407" y="107302"/>
                </a:lnTo>
                <a:lnTo>
                  <a:pt x="5038" y="147796"/>
                </a:lnTo>
                <a:lnTo>
                  <a:pt x="0" y="192023"/>
                </a:lnTo>
                <a:lnTo>
                  <a:pt x="0" y="966215"/>
                </a:lnTo>
                <a:lnTo>
                  <a:pt x="5038" y="1010443"/>
                </a:lnTo>
                <a:lnTo>
                  <a:pt x="19407" y="1050937"/>
                </a:lnTo>
                <a:lnTo>
                  <a:pt x="41987" y="1086580"/>
                </a:lnTo>
                <a:lnTo>
                  <a:pt x="71659" y="1116252"/>
                </a:lnTo>
                <a:lnTo>
                  <a:pt x="107302" y="1138832"/>
                </a:lnTo>
                <a:lnTo>
                  <a:pt x="147796" y="1153201"/>
                </a:lnTo>
                <a:lnTo>
                  <a:pt x="192023" y="1158239"/>
                </a:lnTo>
                <a:lnTo>
                  <a:pt x="4642103" y="1158239"/>
                </a:lnTo>
                <a:lnTo>
                  <a:pt x="4686330" y="1153201"/>
                </a:lnTo>
                <a:lnTo>
                  <a:pt x="4726825" y="1138832"/>
                </a:lnTo>
                <a:lnTo>
                  <a:pt x="4762468" y="1116252"/>
                </a:lnTo>
                <a:lnTo>
                  <a:pt x="4792140" y="1086580"/>
                </a:lnTo>
                <a:lnTo>
                  <a:pt x="4814720" y="1050937"/>
                </a:lnTo>
                <a:lnTo>
                  <a:pt x="4829089" y="1010443"/>
                </a:lnTo>
                <a:lnTo>
                  <a:pt x="4834127" y="966215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9" name="object 19"/>
          <p:cNvSpPr txBox="1"/>
          <p:nvPr/>
        </p:nvSpPr>
        <p:spPr>
          <a:xfrm>
            <a:off x="3169661" y="5287227"/>
            <a:ext cx="4128055" cy="681950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62169" marR="4611" indent="-1051219">
              <a:spcBef>
                <a:spcPts val="91"/>
              </a:spcBef>
            </a:pP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2178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profit</a:t>
            </a:r>
            <a:r>
              <a:rPr sz="2178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178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23" dirty="0">
                <a:solidFill>
                  <a:srgbClr val="FFFFFF"/>
                </a:solidFill>
                <a:latin typeface="Calibri"/>
                <a:cs typeface="Calibri"/>
              </a:rPr>
              <a:t>l’organisation</a:t>
            </a:r>
            <a:r>
              <a:rPr sz="2178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syndicale</a:t>
            </a:r>
            <a:r>
              <a:rPr sz="2178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sz="2178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2178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78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78" b="1" spc="-9" dirty="0">
                <a:solidFill>
                  <a:srgbClr val="FFFFFF"/>
                </a:solidFill>
                <a:latin typeface="Calibri"/>
                <a:cs typeface="Calibri"/>
              </a:rPr>
              <a:t>désignés</a:t>
            </a:r>
            <a:endParaRPr sz="2178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97642" y="3687414"/>
            <a:ext cx="2115030" cy="748617"/>
            <a:chOff x="7331842" y="4062984"/>
            <a:chExt cx="2330450" cy="824865"/>
          </a:xfrm>
        </p:grpSpPr>
        <p:sp>
          <p:nvSpPr>
            <p:cNvPr id="21" name="object 21"/>
            <p:cNvSpPr/>
            <p:nvPr/>
          </p:nvSpPr>
          <p:spPr>
            <a:xfrm>
              <a:off x="7344033" y="4076699"/>
              <a:ext cx="2304415" cy="798830"/>
            </a:xfrm>
            <a:custGeom>
              <a:avLst/>
              <a:gdLst/>
              <a:ahLst/>
              <a:cxnLst/>
              <a:rect l="l" t="t" r="r" b="b"/>
              <a:pathLst>
                <a:path w="2304415" h="798829">
                  <a:moveTo>
                    <a:pt x="2304287" y="798575"/>
                  </a:moveTo>
                  <a:lnTo>
                    <a:pt x="2304287" y="0"/>
                  </a:lnTo>
                  <a:lnTo>
                    <a:pt x="0" y="0"/>
                  </a:lnTo>
                  <a:lnTo>
                    <a:pt x="0" y="798575"/>
                  </a:lnTo>
                  <a:lnTo>
                    <a:pt x="2304287" y="798575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31842" y="4062984"/>
              <a:ext cx="2330450" cy="824865"/>
            </a:xfrm>
            <a:custGeom>
              <a:avLst/>
              <a:gdLst/>
              <a:ahLst/>
              <a:cxnLst/>
              <a:rect l="l" t="t" r="r" b="b"/>
              <a:pathLst>
                <a:path w="2330450" h="824864">
                  <a:moveTo>
                    <a:pt x="2330196" y="819912"/>
                  </a:moveTo>
                  <a:lnTo>
                    <a:pt x="2330196" y="6096"/>
                  </a:lnTo>
                  <a:lnTo>
                    <a:pt x="2324100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819912"/>
                  </a:lnTo>
                  <a:lnTo>
                    <a:pt x="6096" y="824484"/>
                  </a:lnTo>
                  <a:lnTo>
                    <a:pt x="12192" y="824484"/>
                  </a:ln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lnTo>
                    <a:pt x="2304288" y="25908"/>
                  </a:lnTo>
                  <a:lnTo>
                    <a:pt x="2304288" y="13716"/>
                  </a:lnTo>
                  <a:lnTo>
                    <a:pt x="2316480" y="25908"/>
                  </a:lnTo>
                  <a:lnTo>
                    <a:pt x="2316480" y="824484"/>
                  </a:lnTo>
                  <a:lnTo>
                    <a:pt x="2324100" y="824484"/>
                  </a:lnTo>
                  <a:lnTo>
                    <a:pt x="2330196" y="819912"/>
                  </a:lnTo>
                  <a:close/>
                </a:path>
                <a:path w="2330450" h="824864">
                  <a:moveTo>
                    <a:pt x="25908" y="25908"/>
                  </a:move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close/>
                </a:path>
                <a:path w="2330450" h="824864">
                  <a:moveTo>
                    <a:pt x="25908" y="800100"/>
                  </a:moveTo>
                  <a:lnTo>
                    <a:pt x="25908" y="25908"/>
                  </a:lnTo>
                  <a:lnTo>
                    <a:pt x="12192" y="25908"/>
                  </a:lnTo>
                  <a:lnTo>
                    <a:pt x="12192" y="800100"/>
                  </a:lnTo>
                  <a:lnTo>
                    <a:pt x="25908" y="800100"/>
                  </a:lnTo>
                  <a:close/>
                </a:path>
                <a:path w="2330450" h="824864">
                  <a:moveTo>
                    <a:pt x="2316480" y="800100"/>
                  </a:moveTo>
                  <a:lnTo>
                    <a:pt x="12192" y="800100"/>
                  </a:lnTo>
                  <a:lnTo>
                    <a:pt x="25908" y="812292"/>
                  </a:lnTo>
                  <a:lnTo>
                    <a:pt x="25908" y="824484"/>
                  </a:lnTo>
                  <a:lnTo>
                    <a:pt x="2304288" y="824484"/>
                  </a:lnTo>
                  <a:lnTo>
                    <a:pt x="2304288" y="812292"/>
                  </a:lnTo>
                  <a:lnTo>
                    <a:pt x="2316480" y="800100"/>
                  </a:lnTo>
                  <a:close/>
                </a:path>
                <a:path w="2330450" h="824864">
                  <a:moveTo>
                    <a:pt x="25908" y="824484"/>
                  </a:moveTo>
                  <a:lnTo>
                    <a:pt x="25908" y="812292"/>
                  </a:lnTo>
                  <a:lnTo>
                    <a:pt x="12192" y="800100"/>
                  </a:lnTo>
                  <a:lnTo>
                    <a:pt x="12192" y="824484"/>
                  </a:lnTo>
                  <a:lnTo>
                    <a:pt x="25908" y="824484"/>
                  </a:lnTo>
                  <a:close/>
                </a:path>
                <a:path w="2330450" h="824864">
                  <a:moveTo>
                    <a:pt x="2316480" y="25908"/>
                  </a:moveTo>
                  <a:lnTo>
                    <a:pt x="2304288" y="13716"/>
                  </a:lnTo>
                  <a:lnTo>
                    <a:pt x="2304288" y="25908"/>
                  </a:lnTo>
                  <a:lnTo>
                    <a:pt x="2316480" y="25908"/>
                  </a:lnTo>
                  <a:close/>
                </a:path>
                <a:path w="2330450" h="824864">
                  <a:moveTo>
                    <a:pt x="2316480" y="800100"/>
                  </a:moveTo>
                  <a:lnTo>
                    <a:pt x="2316480" y="25908"/>
                  </a:lnTo>
                  <a:lnTo>
                    <a:pt x="2304288" y="25908"/>
                  </a:lnTo>
                  <a:lnTo>
                    <a:pt x="2304288" y="800100"/>
                  </a:lnTo>
                  <a:lnTo>
                    <a:pt x="2316480" y="800100"/>
                  </a:lnTo>
                  <a:close/>
                </a:path>
                <a:path w="2330450" h="824864">
                  <a:moveTo>
                    <a:pt x="2316480" y="824484"/>
                  </a:moveTo>
                  <a:lnTo>
                    <a:pt x="2316480" y="800100"/>
                  </a:lnTo>
                  <a:lnTo>
                    <a:pt x="2304288" y="812292"/>
                  </a:lnTo>
                  <a:lnTo>
                    <a:pt x="2304288" y="824484"/>
                  </a:lnTo>
                  <a:lnTo>
                    <a:pt x="2316480" y="824484"/>
                  </a:lnTo>
                  <a:close/>
                </a:path>
              </a:pathLst>
            </a:custGeom>
            <a:solidFill>
              <a:srgbClr val="4B6E7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08296" y="3851313"/>
            <a:ext cx="1894306" cy="456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2"/>
              </a:lnSpc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Pendant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heures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34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8706" y="5225450"/>
            <a:ext cx="2091402" cy="667645"/>
          </a:xfrm>
          <a:prstGeom prst="rect">
            <a:avLst/>
          </a:prstGeom>
          <a:solidFill>
            <a:srgbClr val="5D7299"/>
          </a:solidFill>
        </p:spPr>
        <p:txBody>
          <a:bodyPr vert="horz" wrap="square" lIns="0" tIns="163094" rIns="0" bIns="0" rtlCol="0">
            <a:spAutoFit/>
          </a:bodyPr>
          <a:lstStyle/>
          <a:p>
            <a:pPr marL="91060" marR="82415" indent="225343">
              <a:spcBef>
                <a:spcPts val="1284"/>
              </a:spcBef>
            </a:pP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34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accord</a:t>
            </a:r>
            <a:r>
              <a:rPr sz="1634" spc="-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sz="1634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collectivité</a:t>
            </a:r>
            <a:r>
              <a:rPr sz="1634" spc="-9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employeur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25303" y="1589211"/>
            <a:ext cx="2091402" cy="1830337"/>
          </a:xfrm>
          <a:custGeom>
            <a:avLst/>
            <a:gdLst/>
            <a:ahLst/>
            <a:cxnLst/>
            <a:rect l="l" t="t" r="r" b="b"/>
            <a:pathLst>
              <a:path w="2304415" h="2016760">
                <a:moveTo>
                  <a:pt x="2304287" y="2016251"/>
                </a:moveTo>
                <a:lnTo>
                  <a:pt x="2304287" y="0"/>
                </a:lnTo>
                <a:lnTo>
                  <a:pt x="0" y="0"/>
                </a:lnTo>
                <a:lnTo>
                  <a:pt x="0" y="2016251"/>
                </a:lnTo>
                <a:lnTo>
                  <a:pt x="2304287" y="2016251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6" name="object 26"/>
          <p:cNvSpPr txBox="1"/>
          <p:nvPr/>
        </p:nvSpPr>
        <p:spPr>
          <a:xfrm>
            <a:off x="8009678" y="1857076"/>
            <a:ext cx="1935224" cy="12690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R="4611" algn="just">
              <a:spcBef>
                <a:spcPts val="91"/>
              </a:spcBef>
            </a:pP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*fonctionnaires</a:t>
            </a:r>
            <a:r>
              <a:rPr sz="1634" spc="286" dirty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activité</a:t>
            </a:r>
            <a:r>
              <a:rPr sz="1634" spc="218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218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accueillis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634" spc="1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détachement</a:t>
            </a:r>
            <a:r>
              <a:rPr sz="1634" spc="14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34" spc="-23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FFFFFF"/>
                </a:solidFill>
                <a:latin typeface="Calibri"/>
                <a:cs typeface="Calibri"/>
              </a:rPr>
              <a:t>disposition</a:t>
            </a:r>
            <a:endParaRPr sz="1634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*agents</a:t>
            </a:r>
            <a:r>
              <a:rPr sz="1634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contractuels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08706" y="3694329"/>
            <a:ext cx="2091402" cy="726141"/>
          </a:xfrm>
          <a:custGeom>
            <a:avLst/>
            <a:gdLst/>
            <a:ahLst/>
            <a:cxnLst/>
            <a:rect l="l" t="t" r="r" b="b"/>
            <a:pathLst>
              <a:path w="2304415" h="800100">
                <a:moveTo>
                  <a:pt x="2304287" y="800099"/>
                </a:moveTo>
                <a:lnTo>
                  <a:pt x="2304287" y="0"/>
                </a:lnTo>
                <a:lnTo>
                  <a:pt x="0" y="0"/>
                </a:lnTo>
                <a:lnTo>
                  <a:pt x="0" y="800099"/>
                </a:lnTo>
                <a:lnTo>
                  <a:pt x="2304287" y="800099"/>
                </a:lnTo>
                <a:close/>
              </a:path>
            </a:pathLst>
          </a:custGeom>
          <a:solidFill>
            <a:srgbClr val="6996AE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8" name="object 28"/>
          <p:cNvSpPr txBox="1"/>
          <p:nvPr/>
        </p:nvSpPr>
        <p:spPr>
          <a:xfrm>
            <a:off x="7908706" y="3694329"/>
            <a:ext cx="2091402" cy="604796"/>
          </a:xfrm>
          <a:prstGeom prst="rect">
            <a:avLst/>
          </a:prstGeom>
        </p:spPr>
        <p:txBody>
          <a:bodyPr vert="horz" wrap="square" lIns="0" tIns="100853" rIns="0" bIns="0" rtlCol="0">
            <a:spAutoFit/>
          </a:bodyPr>
          <a:lstStyle/>
          <a:p>
            <a:pPr marL="744037" marR="90483" indent="-644909">
              <a:spcBef>
                <a:spcPts val="794"/>
              </a:spcBef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Pendant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heures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634">
              <a:latin typeface="Calibri"/>
              <a:cs typeface="Calibri"/>
            </a:endParaRPr>
          </a:p>
        </p:txBody>
      </p:sp>
      <p:sp>
        <p:nvSpPr>
          <p:cNvPr id="32" name="object 12"/>
          <p:cNvSpPr/>
          <p:nvPr/>
        </p:nvSpPr>
        <p:spPr>
          <a:xfrm>
            <a:off x="905234" y="205195"/>
            <a:ext cx="3015215" cy="802383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33" name="object 5"/>
          <p:cNvSpPr txBox="1">
            <a:spLocks/>
          </p:cNvSpPr>
          <p:nvPr/>
        </p:nvSpPr>
        <p:spPr>
          <a:xfrm>
            <a:off x="792278" y="503498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La décharge d’activité syndicale</a:t>
            </a:r>
            <a:r>
              <a:rPr lang="fr-FR" sz="1600" spc="-9" dirty="0" smtClean="0">
                <a:solidFill>
                  <a:schemeClr val="bg1"/>
                </a:solidFill>
              </a:rPr>
              <a:t/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1576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409394" y="1331961"/>
            <a:ext cx="1621139" cy="2585293"/>
          </a:xfrm>
          <a:custGeom>
            <a:avLst/>
            <a:gdLst/>
            <a:ahLst/>
            <a:cxnLst/>
            <a:rect l="l" t="t" r="r" b="b"/>
            <a:pathLst>
              <a:path w="1786254" h="2848610">
                <a:moveTo>
                  <a:pt x="1786128" y="291084"/>
                </a:moveTo>
                <a:lnTo>
                  <a:pt x="1780032" y="243840"/>
                </a:lnTo>
                <a:lnTo>
                  <a:pt x="1767840" y="201168"/>
                </a:lnTo>
                <a:lnTo>
                  <a:pt x="1749552" y="160020"/>
                </a:lnTo>
                <a:lnTo>
                  <a:pt x="1716024" y="111252"/>
                </a:lnTo>
                <a:lnTo>
                  <a:pt x="1673352" y="70104"/>
                </a:lnTo>
                <a:lnTo>
                  <a:pt x="1626108" y="36576"/>
                </a:lnTo>
                <a:lnTo>
                  <a:pt x="1584960" y="18288"/>
                </a:lnTo>
                <a:lnTo>
                  <a:pt x="1540764" y="6096"/>
                </a:lnTo>
                <a:lnTo>
                  <a:pt x="1525524" y="4572"/>
                </a:lnTo>
                <a:lnTo>
                  <a:pt x="1510284" y="1524"/>
                </a:lnTo>
                <a:lnTo>
                  <a:pt x="1495044" y="0"/>
                </a:lnTo>
                <a:lnTo>
                  <a:pt x="289560" y="0"/>
                </a:lnTo>
                <a:lnTo>
                  <a:pt x="274320" y="1524"/>
                </a:lnTo>
                <a:lnTo>
                  <a:pt x="259080" y="4572"/>
                </a:lnTo>
                <a:lnTo>
                  <a:pt x="243840" y="6096"/>
                </a:lnTo>
                <a:lnTo>
                  <a:pt x="228600" y="10668"/>
                </a:lnTo>
                <a:lnTo>
                  <a:pt x="214884" y="13716"/>
                </a:lnTo>
                <a:lnTo>
                  <a:pt x="201168" y="18288"/>
                </a:lnTo>
                <a:lnTo>
                  <a:pt x="185928" y="24384"/>
                </a:lnTo>
                <a:lnTo>
                  <a:pt x="173736" y="30480"/>
                </a:lnTo>
                <a:lnTo>
                  <a:pt x="160020" y="38100"/>
                </a:lnTo>
                <a:lnTo>
                  <a:pt x="147828" y="44196"/>
                </a:lnTo>
                <a:lnTo>
                  <a:pt x="111252" y="70104"/>
                </a:lnTo>
                <a:lnTo>
                  <a:pt x="70104" y="112776"/>
                </a:lnTo>
                <a:lnTo>
                  <a:pt x="44196" y="147828"/>
                </a:lnTo>
                <a:lnTo>
                  <a:pt x="18288" y="201168"/>
                </a:lnTo>
                <a:lnTo>
                  <a:pt x="13716" y="216408"/>
                </a:lnTo>
                <a:lnTo>
                  <a:pt x="9144" y="230124"/>
                </a:lnTo>
                <a:lnTo>
                  <a:pt x="3048" y="260604"/>
                </a:lnTo>
                <a:lnTo>
                  <a:pt x="0" y="291084"/>
                </a:lnTo>
                <a:lnTo>
                  <a:pt x="0" y="2558796"/>
                </a:lnTo>
                <a:lnTo>
                  <a:pt x="9144" y="2619756"/>
                </a:lnTo>
                <a:lnTo>
                  <a:pt x="25908" y="2665857"/>
                </a:lnTo>
                <a:lnTo>
                  <a:pt x="36576" y="2689860"/>
                </a:lnTo>
                <a:lnTo>
                  <a:pt x="44196" y="2702052"/>
                </a:lnTo>
                <a:lnTo>
                  <a:pt x="53340" y="2714244"/>
                </a:lnTo>
                <a:lnTo>
                  <a:pt x="70104" y="2738628"/>
                </a:lnTo>
                <a:lnTo>
                  <a:pt x="111252" y="2779776"/>
                </a:lnTo>
                <a:lnTo>
                  <a:pt x="160020" y="2811780"/>
                </a:lnTo>
                <a:lnTo>
                  <a:pt x="201168" y="2830068"/>
                </a:lnTo>
                <a:lnTo>
                  <a:pt x="214884" y="2836164"/>
                </a:lnTo>
                <a:lnTo>
                  <a:pt x="260604" y="2845308"/>
                </a:lnTo>
                <a:lnTo>
                  <a:pt x="291084" y="2848356"/>
                </a:lnTo>
                <a:lnTo>
                  <a:pt x="1496568" y="2848356"/>
                </a:lnTo>
                <a:lnTo>
                  <a:pt x="1542288" y="2842260"/>
                </a:lnTo>
                <a:lnTo>
                  <a:pt x="1598676" y="2825496"/>
                </a:lnTo>
                <a:lnTo>
                  <a:pt x="1638300" y="2804160"/>
                </a:lnTo>
                <a:lnTo>
                  <a:pt x="1652016" y="2796540"/>
                </a:lnTo>
                <a:lnTo>
                  <a:pt x="1696212" y="2758440"/>
                </a:lnTo>
                <a:lnTo>
                  <a:pt x="1734312" y="2714244"/>
                </a:lnTo>
                <a:lnTo>
                  <a:pt x="1755648" y="2676144"/>
                </a:lnTo>
                <a:lnTo>
                  <a:pt x="1760220" y="2665857"/>
                </a:lnTo>
                <a:lnTo>
                  <a:pt x="1761744" y="2662428"/>
                </a:lnTo>
                <a:lnTo>
                  <a:pt x="1767840" y="2647188"/>
                </a:lnTo>
                <a:lnTo>
                  <a:pt x="1776984" y="2619756"/>
                </a:lnTo>
                <a:lnTo>
                  <a:pt x="1783080" y="2589276"/>
                </a:lnTo>
                <a:lnTo>
                  <a:pt x="1786128" y="2558796"/>
                </a:lnTo>
                <a:lnTo>
                  <a:pt x="1786128" y="291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16"/>
          <p:cNvSpPr txBox="1"/>
          <p:nvPr/>
        </p:nvSpPr>
        <p:spPr>
          <a:xfrm>
            <a:off x="3575200" y="1541057"/>
            <a:ext cx="5776189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2178" dirty="0">
                <a:latin typeface="Calibri"/>
                <a:cs typeface="Calibri"/>
              </a:rPr>
              <a:t>Les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OS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désignent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les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agents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9" dirty="0" err="1" smtClean="0">
                <a:latin typeface="Calibri"/>
                <a:cs typeface="Calibri"/>
              </a:rPr>
              <a:t>bénéficiaires</a:t>
            </a:r>
            <a:r>
              <a:rPr lang="fr-FR" sz="2178" spc="-9" dirty="0">
                <a:latin typeface="Calibri"/>
                <a:cs typeface="Calibri"/>
              </a:rPr>
              <a:t> </a:t>
            </a:r>
            <a:r>
              <a:rPr sz="2178" dirty="0" smtClean="0">
                <a:latin typeface="Calibri"/>
                <a:cs typeface="Calibri"/>
              </a:rPr>
              <a:t>de</a:t>
            </a:r>
            <a:r>
              <a:rPr sz="2178" spc="-86" dirty="0" smtClean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DAS</a:t>
            </a:r>
            <a:r>
              <a:rPr sz="2178" spc="-10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par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biais</a:t>
            </a:r>
            <a:r>
              <a:rPr sz="2178" spc="-95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d’une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liste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nominative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transmise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à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l’autorité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territoriale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7294" y="2851548"/>
            <a:ext cx="1732942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1729" algn="ctr">
              <a:spcBef>
                <a:spcPts val="91"/>
              </a:spcBef>
            </a:pPr>
            <a:r>
              <a:rPr sz="1815" b="1" dirty="0">
                <a:latin typeface="Calibri"/>
                <a:cs typeface="Calibri"/>
              </a:rPr>
              <a:t>Si</a:t>
            </a:r>
            <a:r>
              <a:rPr sz="1815" b="1" spc="-59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incompatibilité</a:t>
            </a:r>
            <a:r>
              <a:rPr sz="1815" b="1" spc="-9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avec</a:t>
            </a:r>
            <a:r>
              <a:rPr sz="1815" b="1" spc="-77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la</a:t>
            </a:r>
            <a:r>
              <a:rPr sz="1815" b="1" spc="-68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bonne</a:t>
            </a:r>
            <a:r>
              <a:rPr sz="1815" b="1" spc="-9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marche</a:t>
            </a:r>
            <a:r>
              <a:rPr sz="1815" b="1" spc="-82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du</a:t>
            </a:r>
            <a:r>
              <a:rPr sz="1815" b="1" spc="-91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service</a:t>
            </a:r>
            <a:endParaRPr sz="1815" b="1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20324" y="4091167"/>
            <a:ext cx="2226833" cy="1195251"/>
            <a:chOff x="5250058" y="5588508"/>
            <a:chExt cx="2453640" cy="1316990"/>
          </a:xfrm>
        </p:grpSpPr>
        <p:sp>
          <p:nvSpPr>
            <p:cNvPr id="20" name="object 20"/>
            <p:cNvSpPr/>
            <p:nvPr/>
          </p:nvSpPr>
          <p:spPr>
            <a:xfrm>
              <a:off x="5262249" y="5602223"/>
              <a:ext cx="2429510" cy="1290955"/>
            </a:xfrm>
            <a:custGeom>
              <a:avLst/>
              <a:gdLst/>
              <a:ahLst/>
              <a:cxnLst/>
              <a:rect l="l" t="t" r="r" b="b"/>
              <a:pathLst>
                <a:path w="2429509" h="1290954">
                  <a:moveTo>
                    <a:pt x="2429255" y="1074419"/>
                  </a:moveTo>
                  <a:lnTo>
                    <a:pt x="2429255" y="214883"/>
                  </a:lnTo>
                  <a:lnTo>
                    <a:pt x="2423590" y="165551"/>
                  </a:lnTo>
                  <a:lnTo>
                    <a:pt x="2407448" y="120298"/>
                  </a:lnTo>
                  <a:lnTo>
                    <a:pt x="2382109" y="80403"/>
                  </a:lnTo>
                  <a:lnTo>
                    <a:pt x="2348852" y="47146"/>
                  </a:lnTo>
                  <a:lnTo>
                    <a:pt x="2308957" y="21806"/>
                  </a:lnTo>
                  <a:lnTo>
                    <a:pt x="2263704" y="5665"/>
                  </a:lnTo>
                  <a:lnTo>
                    <a:pt x="2214371" y="0"/>
                  </a:lnTo>
                  <a:lnTo>
                    <a:pt x="214883" y="0"/>
                  </a:lnTo>
                  <a:lnTo>
                    <a:pt x="165551" y="5665"/>
                  </a:lnTo>
                  <a:lnTo>
                    <a:pt x="120298" y="21806"/>
                  </a:lnTo>
                  <a:lnTo>
                    <a:pt x="80403" y="47146"/>
                  </a:lnTo>
                  <a:lnTo>
                    <a:pt x="47146" y="80403"/>
                  </a:lnTo>
                  <a:lnTo>
                    <a:pt x="21806" y="120298"/>
                  </a:lnTo>
                  <a:lnTo>
                    <a:pt x="5665" y="165551"/>
                  </a:lnTo>
                  <a:lnTo>
                    <a:pt x="0" y="214883"/>
                  </a:lnTo>
                  <a:lnTo>
                    <a:pt x="0" y="1074419"/>
                  </a:lnTo>
                  <a:lnTo>
                    <a:pt x="5665" y="1123836"/>
                  </a:lnTo>
                  <a:lnTo>
                    <a:pt x="21806" y="1169307"/>
                  </a:lnTo>
                  <a:lnTo>
                    <a:pt x="47146" y="1209500"/>
                  </a:lnTo>
                  <a:lnTo>
                    <a:pt x="80403" y="1243081"/>
                  </a:lnTo>
                  <a:lnTo>
                    <a:pt x="120298" y="1268718"/>
                  </a:lnTo>
                  <a:lnTo>
                    <a:pt x="165551" y="1285078"/>
                  </a:lnTo>
                  <a:lnTo>
                    <a:pt x="214883" y="1290827"/>
                  </a:lnTo>
                  <a:lnTo>
                    <a:pt x="2214371" y="1290827"/>
                  </a:lnTo>
                  <a:lnTo>
                    <a:pt x="2263704" y="1285078"/>
                  </a:lnTo>
                  <a:lnTo>
                    <a:pt x="2308957" y="1268718"/>
                  </a:lnTo>
                  <a:lnTo>
                    <a:pt x="2348852" y="1243081"/>
                  </a:lnTo>
                  <a:lnTo>
                    <a:pt x="2382109" y="1209500"/>
                  </a:lnTo>
                  <a:lnTo>
                    <a:pt x="2407448" y="1169307"/>
                  </a:lnTo>
                  <a:lnTo>
                    <a:pt x="2423590" y="1123836"/>
                  </a:lnTo>
                  <a:lnTo>
                    <a:pt x="2429255" y="1074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0058" y="5588508"/>
              <a:ext cx="2453640" cy="1316990"/>
            </a:xfrm>
            <a:custGeom>
              <a:avLst/>
              <a:gdLst/>
              <a:ahLst/>
              <a:cxnLst/>
              <a:rect l="l" t="t" r="r" b="b"/>
              <a:pathLst>
                <a:path w="2453640" h="1316990">
                  <a:moveTo>
                    <a:pt x="2453640" y="1088136"/>
                  </a:moveTo>
                  <a:lnTo>
                    <a:pt x="2453640" y="228600"/>
                  </a:lnTo>
                  <a:lnTo>
                    <a:pt x="2452116" y="204216"/>
                  </a:lnTo>
                  <a:lnTo>
                    <a:pt x="2442972" y="160020"/>
                  </a:lnTo>
                  <a:lnTo>
                    <a:pt x="2426208" y="118872"/>
                  </a:lnTo>
                  <a:lnTo>
                    <a:pt x="2401824" y="83820"/>
                  </a:lnTo>
                  <a:lnTo>
                    <a:pt x="2369820" y="51816"/>
                  </a:lnTo>
                  <a:lnTo>
                    <a:pt x="2333244" y="27432"/>
                  </a:lnTo>
                  <a:lnTo>
                    <a:pt x="2293620" y="10668"/>
                  </a:lnTo>
                  <a:lnTo>
                    <a:pt x="2247900" y="1524"/>
                  </a:lnTo>
                  <a:lnTo>
                    <a:pt x="2226564" y="0"/>
                  </a:lnTo>
                  <a:lnTo>
                    <a:pt x="227076" y="0"/>
                  </a:lnTo>
                  <a:lnTo>
                    <a:pt x="207264" y="1320"/>
                  </a:lnTo>
                  <a:lnTo>
                    <a:pt x="205740" y="1422"/>
                  </a:lnTo>
                  <a:lnTo>
                    <a:pt x="158496" y="10668"/>
                  </a:lnTo>
                  <a:lnTo>
                    <a:pt x="99060" y="39624"/>
                  </a:lnTo>
                  <a:lnTo>
                    <a:pt x="65532" y="67056"/>
                  </a:lnTo>
                  <a:lnTo>
                    <a:pt x="38100" y="102108"/>
                  </a:lnTo>
                  <a:lnTo>
                    <a:pt x="16764" y="140208"/>
                  </a:lnTo>
                  <a:lnTo>
                    <a:pt x="4572" y="182880"/>
                  </a:lnTo>
                  <a:lnTo>
                    <a:pt x="0" y="228600"/>
                  </a:lnTo>
                  <a:lnTo>
                    <a:pt x="0" y="1089660"/>
                  </a:lnTo>
                  <a:lnTo>
                    <a:pt x="4572" y="1135380"/>
                  </a:lnTo>
                  <a:lnTo>
                    <a:pt x="18288" y="1178052"/>
                  </a:lnTo>
                  <a:lnTo>
                    <a:pt x="24384" y="1191260"/>
                  </a:lnTo>
                  <a:lnTo>
                    <a:pt x="24384" y="228600"/>
                  </a:lnTo>
                  <a:lnTo>
                    <a:pt x="25908" y="207264"/>
                  </a:lnTo>
                  <a:lnTo>
                    <a:pt x="35052" y="167640"/>
                  </a:lnTo>
                  <a:lnTo>
                    <a:pt x="50292" y="131064"/>
                  </a:lnTo>
                  <a:lnTo>
                    <a:pt x="71628" y="99060"/>
                  </a:lnTo>
                  <a:lnTo>
                    <a:pt x="99060" y="71628"/>
                  </a:lnTo>
                  <a:lnTo>
                    <a:pt x="131064" y="50292"/>
                  </a:lnTo>
                  <a:lnTo>
                    <a:pt x="167640" y="35052"/>
                  </a:lnTo>
                  <a:lnTo>
                    <a:pt x="207264" y="27432"/>
                  </a:lnTo>
                  <a:lnTo>
                    <a:pt x="2226564" y="25908"/>
                  </a:lnTo>
                  <a:lnTo>
                    <a:pt x="2246376" y="27323"/>
                  </a:lnTo>
                  <a:lnTo>
                    <a:pt x="2286000" y="35052"/>
                  </a:lnTo>
                  <a:lnTo>
                    <a:pt x="2322576" y="50292"/>
                  </a:lnTo>
                  <a:lnTo>
                    <a:pt x="2369820" y="85344"/>
                  </a:lnTo>
                  <a:lnTo>
                    <a:pt x="2394204" y="115824"/>
                  </a:lnTo>
                  <a:lnTo>
                    <a:pt x="2412492" y="150876"/>
                  </a:lnTo>
                  <a:lnTo>
                    <a:pt x="2424684" y="188976"/>
                  </a:lnTo>
                  <a:lnTo>
                    <a:pt x="2427732" y="208788"/>
                  </a:lnTo>
                  <a:lnTo>
                    <a:pt x="2427732" y="1193038"/>
                  </a:lnTo>
                  <a:lnTo>
                    <a:pt x="2435352" y="1176528"/>
                  </a:lnTo>
                  <a:lnTo>
                    <a:pt x="2442972" y="1155192"/>
                  </a:lnTo>
                  <a:lnTo>
                    <a:pt x="2449068" y="1133856"/>
                  </a:lnTo>
                  <a:lnTo>
                    <a:pt x="2452116" y="1110996"/>
                  </a:lnTo>
                  <a:lnTo>
                    <a:pt x="2453640" y="1088136"/>
                  </a:lnTo>
                  <a:close/>
                </a:path>
                <a:path w="2453640" h="1316990">
                  <a:moveTo>
                    <a:pt x="2427732" y="1193038"/>
                  </a:moveTo>
                  <a:lnTo>
                    <a:pt x="2427732" y="1109472"/>
                  </a:lnTo>
                  <a:lnTo>
                    <a:pt x="2424684" y="1130808"/>
                  </a:lnTo>
                  <a:lnTo>
                    <a:pt x="2418588" y="1149096"/>
                  </a:lnTo>
                  <a:lnTo>
                    <a:pt x="2403348" y="1185672"/>
                  </a:lnTo>
                  <a:lnTo>
                    <a:pt x="2382012" y="1217676"/>
                  </a:lnTo>
                  <a:lnTo>
                    <a:pt x="2354580" y="1245108"/>
                  </a:lnTo>
                  <a:lnTo>
                    <a:pt x="2304288" y="1275588"/>
                  </a:lnTo>
                  <a:lnTo>
                    <a:pt x="2266188" y="1287780"/>
                  </a:lnTo>
                  <a:lnTo>
                    <a:pt x="2246376" y="1290828"/>
                  </a:lnTo>
                  <a:lnTo>
                    <a:pt x="227076" y="1290828"/>
                  </a:lnTo>
                  <a:lnTo>
                    <a:pt x="207264" y="1289412"/>
                  </a:lnTo>
                  <a:lnTo>
                    <a:pt x="205740" y="1289304"/>
                  </a:lnTo>
                  <a:lnTo>
                    <a:pt x="166116" y="1281684"/>
                  </a:lnTo>
                  <a:lnTo>
                    <a:pt x="131064" y="1266444"/>
                  </a:lnTo>
                  <a:lnTo>
                    <a:pt x="97536" y="1245108"/>
                  </a:lnTo>
                  <a:lnTo>
                    <a:pt x="59436" y="1200912"/>
                  </a:lnTo>
                  <a:lnTo>
                    <a:pt x="41148" y="1167384"/>
                  </a:lnTo>
                  <a:lnTo>
                    <a:pt x="28956" y="1129284"/>
                  </a:lnTo>
                  <a:lnTo>
                    <a:pt x="24384" y="1088136"/>
                  </a:lnTo>
                  <a:lnTo>
                    <a:pt x="24384" y="1191260"/>
                  </a:lnTo>
                  <a:lnTo>
                    <a:pt x="51816" y="1234440"/>
                  </a:lnTo>
                  <a:lnTo>
                    <a:pt x="82296" y="1264920"/>
                  </a:lnTo>
                  <a:lnTo>
                    <a:pt x="118872" y="1289304"/>
                  </a:lnTo>
                  <a:lnTo>
                    <a:pt x="160020" y="1306068"/>
                  </a:lnTo>
                  <a:lnTo>
                    <a:pt x="204216" y="1315212"/>
                  </a:lnTo>
                  <a:lnTo>
                    <a:pt x="227076" y="1316736"/>
                  </a:lnTo>
                  <a:lnTo>
                    <a:pt x="2226564" y="1316736"/>
                  </a:lnTo>
                  <a:lnTo>
                    <a:pt x="2246376" y="1315415"/>
                  </a:lnTo>
                  <a:lnTo>
                    <a:pt x="2247900" y="1315313"/>
                  </a:lnTo>
                  <a:lnTo>
                    <a:pt x="2293620" y="1306068"/>
                  </a:lnTo>
                  <a:lnTo>
                    <a:pt x="2334768" y="1289304"/>
                  </a:lnTo>
                  <a:lnTo>
                    <a:pt x="2371344" y="1264920"/>
                  </a:lnTo>
                  <a:lnTo>
                    <a:pt x="2415540" y="1216152"/>
                  </a:lnTo>
                  <a:lnTo>
                    <a:pt x="2426208" y="1196340"/>
                  </a:lnTo>
                  <a:lnTo>
                    <a:pt x="2427732" y="1193038"/>
                  </a:lnTo>
                  <a:close/>
                </a:path>
              </a:pathLst>
            </a:custGeom>
            <a:solidFill>
              <a:srgbClr val="6996AE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83995" y="4180016"/>
            <a:ext cx="1899493" cy="101755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-1153" algn="ctr">
              <a:spcBef>
                <a:spcPts val="91"/>
              </a:spcBef>
            </a:pPr>
            <a:r>
              <a:rPr sz="1634" spc="-32" dirty="0">
                <a:latin typeface="Calibri"/>
                <a:cs typeface="Calibri"/>
              </a:rPr>
              <a:t>L’autorité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territoriale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doit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motiver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son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refus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et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inviter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l’OS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à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choisir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un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autre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agent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70234" y="2897973"/>
            <a:ext cx="1732942" cy="112886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indent="1153" algn="ctr">
              <a:spcBef>
                <a:spcPts val="91"/>
              </a:spcBef>
            </a:pPr>
            <a:r>
              <a:rPr sz="1815" b="1" dirty="0">
                <a:latin typeface="Calibri"/>
                <a:cs typeface="Calibri"/>
              </a:rPr>
              <a:t>Si</a:t>
            </a:r>
            <a:r>
              <a:rPr sz="1815" b="1" spc="-59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compatibilité</a:t>
            </a:r>
            <a:r>
              <a:rPr sz="1815" b="1" spc="-9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avec</a:t>
            </a:r>
            <a:r>
              <a:rPr sz="1815" b="1" spc="-77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la</a:t>
            </a:r>
            <a:r>
              <a:rPr sz="1815" b="1" spc="-68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bonne</a:t>
            </a:r>
            <a:r>
              <a:rPr sz="1815" b="1" spc="-9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marche</a:t>
            </a:r>
            <a:r>
              <a:rPr sz="1815" b="1" spc="-82" dirty="0">
                <a:latin typeface="Times New Roman"/>
                <a:cs typeface="Times New Roman"/>
              </a:rPr>
              <a:t> </a:t>
            </a:r>
            <a:r>
              <a:rPr sz="1815" b="1" dirty="0">
                <a:latin typeface="Calibri"/>
                <a:cs typeface="Calibri"/>
              </a:rPr>
              <a:t>du</a:t>
            </a:r>
            <a:r>
              <a:rPr sz="1815" b="1" spc="-91" dirty="0">
                <a:latin typeface="Times New Roman"/>
                <a:cs typeface="Times New Roman"/>
              </a:rPr>
              <a:t> </a:t>
            </a:r>
            <a:r>
              <a:rPr sz="1815" b="1" spc="-9" dirty="0">
                <a:latin typeface="Calibri"/>
                <a:cs typeface="Calibri"/>
              </a:rPr>
              <a:t>service</a:t>
            </a:r>
            <a:endParaRPr sz="1815" b="1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912101" y="4180016"/>
            <a:ext cx="2226833" cy="1195251"/>
            <a:chOff x="2202058" y="5571744"/>
            <a:chExt cx="2453640" cy="1316990"/>
          </a:xfrm>
        </p:grpSpPr>
        <p:sp>
          <p:nvSpPr>
            <p:cNvPr id="28" name="object 28"/>
            <p:cNvSpPr/>
            <p:nvPr/>
          </p:nvSpPr>
          <p:spPr>
            <a:xfrm>
              <a:off x="2214250" y="5585459"/>
              <a:ext cx="2429510" cy="1289685"/>
            </a:xfrm>
            <a:custGeom>
              <a:avLst/>
              <a:gdLst/>
              <a:ahLst/>
              <a:cxnLst/>
              <a:rect l="l" t="t" r="r" b="b"/>
              <a:pathLst>
                <a:path w="2429510" h="1289684">
                  <a:moveTo>
                    <a:pt x="2429255" y="1074419"/>
                  </a:moveTo>
                  <a:lnTo>
                    <a:pt x="2429255" y="214883"/>
                  </a:lnTo>
                  <a:lnTo>
                    <a:pt x="2423590" y="165551"/>
                  </a:lnTo>
                  <a:lnTo>
                    <a:pt x="2407448" y="120298"/>
                  </a:lnTo>
                  <a:lnTo>
                    <a:pt x="2382109" y="80403"/>
                  </a:lnTo>
                  <a:lnTo>
                    <a:pt x="2348852" y="47146"/>
                  </a:lnTo>
                  <a:lnTo>
                    <a:pt x="2308957" y="21806"/>
                  </a:lnTo>
                  <a:lnTo>
                    <a:pt x="2263704" y="5665"/>
                  </a:lnTo>
                  <a:lnTo>
                    <a:pt x="2214371" y="0"/>
                  </a:lnTo>
                  <a:lnTo>
                    <a:pt x="214883" y="0"/>
                  </a:lnTo>
                  <a:lnTo>
                    <a:pt x="165551" y="5665"/>
                  </a:lnTo>
                  <a:lnTo>
                    <a:pt x="120298" y="21806"/>
                  </a:lnTo>
                  <a:lnTo>
                    <a:pt x="80403" y="47146"/>
                  </a:lnTo>
                  <a:lnTo>
                    <a:pt x="47146" y="80403"/>
                  </a:lnTo>
                  <a:lnTo>
                    <a:pt x="21806" y="120298"/>
                  </a:lnTo>
                  <a:lnTo>
                    <a:pt x="5665" y="165551"/>
                  </a:lnTo>
                  <a:lnTo>
                    <a:pt x="0" y="214883"/>
                  </a:lnTo>
                  <a:lnTo>
                    <a:pt x="0" y="1074419"/>
                  </a:lnTo>
                  <a:lnTo>
                    <a:pt x="5665" y="1123752"/>
                  </a:lnTo>
                  <a:lnTo>
                    <a:pt x="21806" y="1169005"/>
                  </a:lnTo>
                  <a:lnTo>
                    <a:pt x="47146" y="1208900"/>
                  </a:lnTo>
                  <a:lnTo>
                    <a:pt x="80403" y="1242157"/>
                  </a:lnTo>
                  <a:lnTo>
                    <a:pt x="120298" y="1267496"/>
                  </a:lnTo>
                  <a:lnTo>
                    <a:pt x="165551" y="1283638"/>
                  </a:lnTo>
                  <a:lnTo>
                    <a:pt x="214883" y="1289303"/>
                  </a:lnTo>
                  <a:lnTo>
                    <a:pt x="2214371" y="1289303"/>
                  </a:lnTo>
                  <a:lnTo>
                    <a:pt x="2263704" y="1283638"/>
                  </a:lnTo>
                  <a:lnTo>
                    <a:pt x="2308957" y="1267496"/>
                  </a:lnTo>
                  <a:lnTo>
                    <a:pt x="2348852" y="1242157"/>
                  </a:lnTo>
                  <a:lnTo>
                    <a:pt x="2382109" y="1208900"/>
                  </a:lnTo>
                  <a:lnTo>
                    <a:pt x="2407448" y="1169005"/>
                  </a:lnTo>
                  <a:lnTo>
                    <a:pt x="2423590" y="1123752"/>
                  </a:lnTo>
                  <a:lnTo>
                    <a:pt x="2429255" y="10744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02058" y="5571744"/>
              <a:ext cx="2453640" cy="1316990"/>
            </a:xfrm>
            <a:custGeom>
              <a:avLst/>
              <a:gdLst/>
              <a:ahLst/>
              <a:cxnLst/>
              <a:rect l="l" t="t" r="r" b="b"/>
              <a:pathLst>
                <a:path w="2453640" h="1316990">
                  <a:moveTo>
                    <a:pt x="2453640" y="1110996"/>
                  </a:moveTo>
                  <a:lnTo>
                    <a:pt x="2453640" y="227076"/>
                  </a:lnTo>
                  <a:lnTo>
                    <a:pt x="2449068" y="181356"/>
                  </a:lnTo>
                  <a:lnTo>
                    <a:pt x="2435352" y="138684"/>
                  </a:lnTo>
                  <a:lnTo>
                    <a:pt x="2401824" y="82296"/>
                  </a:lnTo>
                  <a:lnTo>
                    <a:pt x="2371344" y="51816"/>
                  </a:lnTo>
                  <a:lnTo>
                    <a:pt x="2334768" y="27432"/>
                  </a:lnTo>
                  <a:lnTo>
                    <a:pt x="2293620" y="10668"/>
                  </a:lnTo>
                  <a:lnTo>
                    <a:pt x="2249424" y="1524"/>
                  </a:lnTo>
                  <a:lnTo>
                    <a:pt x="2226564" y="0"/>
                  </a:lnTo>
                  <a:lnTo>
                    <a:pt x="227076" y="0"/>
                  </a:lnTo>
                  <a:lnTo>
                    <a:pt x="207264" y="1320"/>
                  </a:lnTo>
                  <a:lnTo>
                    <a:pt x="205740" y="1422"/>
                  </a:lnTo>
                  <a:lnTo>
                    <a:pt x="160020" y="10668"/>
                  </a:lnTo>
                  <a:lnTo>
                    <a:pt x="118872" y="28956"/>
                  </a:lnTo>
                  <a:lnTo>
                    <a:pt x="82296" y="53340"/>
                  </a:lnTo>
                  <a:lnTo>
                    <a:pt x="51816" y="83820"/>
                  </a:lnTo>
                  <a:lnTo>
                    <a:pt x="27432" y="120396"/>
                  </a:lnTo>
                  <a:lnTo>
                    <a:pt x="10668" y="161544"/>
                  </a:lnTo>
                  <a:lnTo>
                    <a:pt x="1524" y="205740"/>
                  </a:lnTo>
                  <a:lnTo>
                    <a:pt x="0" y="228600"/>
                  </a:lnTo>
                  <a:lnTo>
                    <a:pt x="0" y="1089660"/>
                  </a:lnTo>
                  <a:lnTo>
                    <a:pt x="4572" y="1135380"/>
                  </a:lnTo>
                  <a:lnTo>
                    <a:pt x="18288" y="1178052"/>
                  </a:lnTo>
                  <a:lnTo>
                    <a:pt x="25908" y="1194562"/>
                  </a:lnTo>
                  <a:lnTo>
                    <a:pt x="25908" y="207264"/>
                  </a:lnTo>
                  <a:lnTo>
                    <a:pt x="28956" y="187452"/>
                  </a:lnTo>
                  <a:lnTo>
                    <a:pt x="41148" y="149352"/>
                  </a:lnTo>
                  <a:lnTo>
                    <a:pt x="60960" y="114300"/>
                  </a:lnTo>
                  <a:lnTo>
                    <a:pt x="99060" y="71628"/>
                  </a:lnTo>
                  <a:lnTo>
                    <a:pt x="149352" y="41148"/>
                  </a:lnTo>
                  <a:lnTo>
                    <a:pt x="187452" y="30480"/>
                  </a:lnTo>
                  <a:lnTo>
                    <a:pt x="227076" y="26016"/>
                  </a:lnTo>
                  <a:lnTo>
                    <a:pt x="2226564" y="25908"/>
                  </a:lnTo>
                  <a:lnTo>
                    <a:pt x="2246376" y="27323"/>
                  </a:lnTo>
                  <a:lnTo>
                    <a:pt x="2287524" y="35052"/>
                  </a:lnTo>
                  <a:lnTo>
                    <a:pt x="2322576" y="50292"/>
                  </a:lnTo>
                  <a:lnTo>
                    <a:pt x="2356104" y="73152"/>
                  </a:lnTo>
                  <a:lnTo>
                    <a:pt x="2394204" y="115824"/>
                  </a:lnTo>
                  <a:lnTo>
                    <a:pt x="2420112" y="169164"/>
                  </a:lnTo>
                  <a:lnTo>
                    <a:pt x="2427732" y="208788"/>
                  </a:lnTo>
                  <a:lnTo>
                    <a:pt x="2429256" y="1190679"/>
                  </a:lnTo>
                  <a:lnTo>
                    <a:pt x="2436876" y="1176528"/>
                  </a:lnTo>
                  <a:lnTo>
                    <a:pt x="2444496" y="1155192"/>
                  </a:lnTo>
                  <a:lnTo>
                    <a:pt x="2449068" y="1133856"/>
                  </a:lnTo>
                  <a:lnTo>
                    <a:pt x="2453640" y="1110996"/>
                  </a:lnTo>
                  <a:close/>
                </a:path>
                <a:path w="2453640" h="1316990">
                  <a:moveTo>
                    <a:pt x="2429256" y="1190679"/>
                  </a:moveTo>
                  <a:lnTo>
                    <a:pt x="2429256" y="1088136"/>
                  </a:lnTo>
                  <a:lnTo>
                    <a:pt x="2427732" y="1109472"/>
                  </a:lnTo>
                  <a:lnTo>
                    <a:pt x="2424684" y="1130808"/>
                  </a:lnTo>
                  <a:lnTo>
                    <a:pt x="2412492" y="1167384"/>
                  </a:lnTo>
                  <a:lnTo>
                    <a:pt x="2394204" y="1202436"/>
                  </a:lnTo>
                  <a:lnTo>
                    <a:pt x="2368296" y="1232916"/>
                  </a:lnTo>
                  <a:lnTo>
                    <a:pt x="2322576" y="1266444"/>
                  </a:lnTo>
                  <a:lnTo>
                    <a:pt x="2286000" y="1281684"/>
                  </a:lnTo>
                  <a:lnTo>
                    <a:pt x="2246376" y="1290828"/>
                  </a:lnTo>
                  <a:lnTo>
                    <a:pt x="227076" y="1290828"/>
                  </a:lnTo>
                  <a:lnTo>
                    <a:pt x="207264" y="1289412"/>
                  </a:lnTo>
                  <a:lnTo>
                    <a:pt x="205740" y="1289304"/>
                  </a:lnTo>
                  <a:lnTo>
                    <a:pt x="167640" y="1281684"/>
                  </a:lnTo>
                  <a:lnTo>
                    <a:pt x="131064" y="1266444"/>
                  </a:lnTo>
                  <a:lnTo>
                    <a:pt x="99060" y="1245108"/>
                  </a:lnTo>
                  <a:lnTo>
                    <a:pt x="71628" y="1217676"/>
                  </a:lnTo>
                  <a:lnTo>
                    <a:pt x="48768" y="1184148"/>
                  </a:lnTo>
                  <a:lnTo>
                    <a:pt x="35052" y="1147572"/>
                  </a:lnTo>
                  <a:lnTo>
                    <a:pt x="28956" y="1129284"/>
                  </a:lnTo>
                  <a:lnTo>
                    <a:pt x="25908" y="1109472"/>
                  </a:lnTo>
                  <a:lnTo>
                    <a:pt x="25908" y="1194562"/>
                  </a:lnTo>
                  <a:lnTo>
                    <a:pt x="51816" y="1234440"/>
                  </a:lnTo>
                  <a:lnTo>
                    <a:pt x="83820" y="1264920"/>
                  </a:lnTo>
                  <a:lnTo>
                    <a:pt x="120396" y="1289304"/>
                  </a:lnTo>
                  <a:lnTo>
                    <a:pt x="160020" y="1306068"/>
                  </a:lnTo>
                  <a:lnTo>
                    <a:pt x="205740" y="1315212"/>
                  </a:lnTo>
                  <a:lnTo>
                    <a:pt x="227076" y="1316736"/>
                  </a:lnTo>
                  <a:lnTo>
                    <a:pt x="2226564" y="1316736"/>
                  </a:lnTo>
                  <a:lnTo>
                    <a:pt x="2246376" y="1315415"/>
                  </a:lnTo>
                  <a:lnTo>
                    <a:pt x="2247900" y="1315313"/>
                  </a:lnTo>
                  <a:lnTo>
                    <a:pt x="2249424" y="1315212"/>
                  </a:lnTo>
                  <a:lnTo>
                    <a:pt x="2295144" y="1306068"/>
                  </a:lnTo>
                  <a:lnTo>
                    <a:pt x="2334768" y="1289304"/>
                  </a:lnTo>
                  <a:lnTo>
                    <a:pt x="2388108" y="1249680"/>
                  </a:lnTo>
                  <a:lnTo>
                    <a:pt x="2415540" y="1216152"/>
                  </a:lnTo>
                  <a:lnTo>
                    <a:pt x="2429256" y="1190679"/>
                  </a:lnTo>
                  <a:close/>
                </a:path>
              </a:pathLst>
            </a:custGeom>
            <a:solidFill>
              <a:srgbClr val="8683C7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043441" y="4394603"/>
            <a:ext cx="1932919" cy="76607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Les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agents</a:t>
            </a:r>
            <a:r>
              <a:rPr sz="1634" spc="-82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désignés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pourront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bénéficier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DAS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35" name="object 12"/>
          <p:cNvSpPr/>
          <p:nvPr/>
        </p:nvSpPr>
        <p:spPr>
          <a:xfrm>
            <a:off x="815426" y="133931"/>
            <a:ext cx="3015215" cy="802383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3855451" y="5878912"/>
            <a:ext cx="6175082" cy="585001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666809" marR="4611" indent="-655859">
              <a:lnSpc>
                <a:spcPct val="113900"/>
              </a:lnSpc>
              <a:spcBef>
                <a:spcPts val="91"/>
              </a:spcBef>
            </a:pPr>
            <a:r>
              <a:rPr sz="1634" spc="-41" dirty="0">
                <a:latin typeface="Calibri"/>
                <a:cs typeface="Calibri"/>
              </a:rPr>
              <a:t>L’agent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qui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sollicite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une</a:t>
            </a:r>
            <a:r>
              <a:rPr sz="1634" spc="-32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DAS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doit</a:t>
            </a:r>
            <a:r>
              <a:rPr sz="1634" spc="-36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préalablement</a:t>
            </a:r>
            <a:r>
              <a:rPr sz="1634" spc="-82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obtenir</a:t>
            </a:r>
            <a:r>
              <a:rPr sz="1634" spc="-27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l’</a:t>
            </a:r>
            <a:r>
              <a:rPr sz="1634" b="1" spc="-9" dirty="0">
                <a:latin typeface="Calibri"/>
                <a:cs typeface="Calibri"/>
              </a:rPr>
              <a:t>autorisation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s’absenter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service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sous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peine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sanction</a:t>
            </a:r>
            <a:r>
              <a:rPr sz="1634" u="heavy" spc="-5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disciplinaire</a:t>
            </a:r>
            <a:r>
              <a:rPr sz="1634" spc="-9" dirty="0">
                <a:latin typeface="Calibri"/>
                <a:cs typeface="Calibri"/>
              </a:rPr>
              <a:t>.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6" name="object 5"/>
          <p:cNvSpPr txBox="1">
            <a:spLocks/>
          </p:cNvSpPr>
          <p:nvPr/>
        </p:nvSpPr>
        <p:spPr>
          <a:xfrm>
            <a:off x="702470" y="432234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La décharge d’activité syndicale</a:t>
            </a:r>
            <a:r>
              <a:rPr lang="fr-FR" sz="1600" spc="-9" dirty="0" smtClean="0">
                <a:solidFill>
                  <a:schemeClr val="bg1"/>
                </a:solidFill>
              </a:rPr>
              <a:t/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3811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254097" y="1379597"/>
            <a:ext cx="4950920" cy="10171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2178" spc="-9" dirty="0">
                <a:latin typeface="Calibri"/>
                <a:cs typeface="Calibri"/>
              </a:rPr>
              <a:t>Application</a:t>
            </a:r>
            <a:r>
              <a:rPr sz="2178" spc="-82" dirty="0">
                <a:latin typeface="Times New Roman"/>
                <a:cs typeface="Times New Roman"/>
              </a:rPr>
              <a:t> </a:t>
            </a:r>
            <a:r>
              <a:rPr sz="2178" spc="-18" dirty="0">
                <a:latin typeface="Calibri"/>
                <a:cs typeface="Calibri"/>
              </a:rPr>
              <a:t>d’un</a:t>
            </a:r>
            <a:r>
              <a:rPr sz="2178" spc="-18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barème</a:t>
            </a:r>
            <a:r>
              <a:rPr sz="2178" spc="-91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selon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le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nombre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d'heures</a:t>
            </a:r>
            <a:r>
              <a:rPr sz="2178" spc="-68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fixées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pour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la</a:t>
            </a:r>
            <a:r>
              <a:rPr sz="2178" spc="-7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strate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d'électeurs</a:t>
            </a:r>
            <a:r>
              <a:rPr sz="2178" spc="-9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inscrits</a:t>
            </a:r>
            <a:r>
              <a:rPr sz="2178" spc="-100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sur</a:t>
            </a:r>
            <a:r>
              <a:rPr sz="2178" spc="-86" dirty="0">
                <a:latin typeface="Times New Roman"/>
                <a:cs typeface="Times New Roman"/>
              </a:rPr>
              <a:t> </a:t>
            </a:r>
            <a:r>
              <a:rPr sz="2178" spc="-23" dirty="0">
                <a:latin typeface="Calibri"/>
                <a:cs typeface="Calibri"/>
              </a:rPr>
              <a:t>la</a:t>
            </a:r>
            <a:r>
              <a:rPr sz="2178" spc="-23" dirty="0">
                <a:latin typeface="Times New Roman"/>
                <a:cs typeface="Times New Roman"/>
              </a:rPr>
              <a:t> </a:t>
            </a:r>
            <a:r>
              <a:rPr sz="2178" dirty="0">
                <a:latin typeface="Calibri"/>
                <a:cs typeface="Calibri"/>
              </a:rPr>
              <a:t>liste</a:t>
            </a:r>
            <a:r>
              <a:rPr sz="2178" spc="-127" dirty="0">
                <a:latin typeface="Times New Roman"/>
                <a:cs typeface="Times New Roman"/>
              </a:rPr>
              <a:t> </a:t>
            </a:r>
            <a:r>
              <a:rPr sz="2178" spc="-9" dirty="0">
                <a:latin typeface="Calibri"/>
                <a:cs typeface="Calibri"/>
              </a:rPr>
              <a:t>électorale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4170" y="3258182"/>
            <a:ext cx="855233" cy="626102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3993" spc="-23" dirty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endParaRPr sz="3993" dirty="0">
              <a:latin typeface="Calibri"/>
              <a:cs typeface="Calibri"/>
            </a:endParaRPr>
          </a:p>
        </p:txBody>
      </p:sp>
      <p:sp>
        <p:nvSpPr>
          <p:cNvPr id="29" name="object 12"/>
          <p:cNvSpPr/>
          <p:nvPr/>
        </p:nvSpPr>
        <p:spPr>
          <a:xfrm>
            <a:off x="815426" y="133931"/>
            <a:ext cx="3015215" cy="802383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graphicFrame>
        <p:nvGraphicFramePr>
          <p:cNvPr id="27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16813"/>
              </p:ext>
            </p:extLst>
          </p:nvPr>
        </p:nvGraphicFramePr>
        <p:xfrm>
          <a:off x="7030088" y="222252"/>
          <a:ext cx="4692981" cy="4663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93726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9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D'AGENTS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INSCRITS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62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14EAA"/>
                    </a:solidFill>
                  </a:tcPr>
                </a:tc>
                <a:tc>
                  <a:txBody>
                    <a:bodyPr/>
                    <a:lstStyle/>
                    <a:p>
                      <a:pPr marL="763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D'HEURES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DÉCHARGE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MENSUELLES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624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14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moins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100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nb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d'électeurs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200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100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400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130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600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170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601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800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210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801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250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250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300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251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500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350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750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400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751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450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550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spc="-25" dirty="0">
                          <a:latin typeface="Calibri"/>
                          <a:cs typeface="Calibri"/>
                        </a:rPr>
                        <a:t>650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500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700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800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20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001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à</a:t>
                      </a:r>
                      <a:r>
                        <a:rPr sz="9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437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Au</a:t>
                      </a:r>
                      <a:r>
                        <a:rPr sz="9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delà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500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8" name="object 2"/>
          <p:cNvSpPr/>
          <p:nvPr/>
        </p:nvSpPr>
        <p:spPr>
          <a:xfrm>
            <a:off x="5332945" y="4032712"/>
            <a:ext cx="348932" cy="943406"/>
          </a:xfrm>
          <a:custGeom>
            <a:avLst/>
            <a:gdLst/>
            <a:ahLst/>
            <a:cxnLst/>
            <a:rect l="l" t="t" r="r" b="b"/>
            <a:pathLst>
              <a:path w="350520" h="1039495">
                <a:moveTo>
                  <a:pt x="103632" y="864108"/>
                </a:moveTo>
                <a:lnTo>
                  <a:pt x="0" y="864108"/>
                </a:lnTo>
                <a:lnTo>
                  <a:pt x="30480" y="894588"/>
                </a:lnTo>
                <a:lnTo>
                  <a:pt x="30480" y="890016"/>
                </a:lnTo>
                <a:lnTo>
                  <a:pt x="39624" y="868680"/>
                </a:lnTo>
                <a:lnTo>
                  <a:pt x="61186" y="890016"/>
                </a:lnTo>
                <a:lnTo>
                  <a:pt x="89916" y="890016"/>
                </a:lnTo>
                <a:lnTo>
                  <a:pt x="89916" y="877824"/>
                </a:lnTo>
                <a:lnTo>
                  <a:pt x="103632" y="864108"/>
                </a:lnTo>
                <a:close/>
              </a:path>
              <a:path w="350520" h="1039495">
                <a:moveTo>
                  <a:pt x="61186" y="890016"/>
                </a:moveTo>
                <a:lnTo>
                  <a:pt x="39624" y="868680"/>
                </a:lnTo>
                <a:lnTo>
                  <a:pt x="30480" y="890016"/>
                </a:lnTo>
                <a:lnTo>
                  <a:pt x="61186" y="890016"/>
                </a:lnTo>
                <a:close/>
              </a:path>
              <a:path w="350520" h="1039495">
                <a:moveTo>
                  <a:pt x="175260" y="1002888"/>
                </a:moveTo>
                <a:lnTo>
                  <a:pt x="61186" y="890016"/>
                </a:lnTo>
                <a:lnTo>
                  <a:pt x="30480" y="890016"/>
                </a:lnTo>
                <a:lnTo>
                  <a:pt x="30480" y="894588"/>
                </a:lnTo>
                <a:lnTo>
                  <a:pt x="166116" y="1030224"/>
                </a:lnTo>
                <a:lnTo>
                  <a:pt x="166116" y="1011936"/>
                </a:lnTo>
                <a:lnTo>
                  <a:pt x="175260" y="1002888"/>
                </a:lnTo>
                <a:close/>
              </a:path>
              <a:path w="350520" h="1039495">
                <a:moveTo>
                  <a:pt x="260604" y="864108"/>
                </a:moveTo>
                <a:lnTo>
                  <a:pt x="260604" y="0"/>
                </a:lnTo>
                <a:lnTo>
                  <a:pt x="89916" y="0"/>
                </a:lnTo>
                <a:lnTo>
                  <a:pt x="89916" y="864108"/>
                </a:lnTo>
                <a:lnTo>
                  <a:pt x="103632" y="864108"/>
                </a:lnTo>
                <a:lnTo>
                  <a:pt x="103632" y="25908"/>
                </a:lnTo>
                <a:lnTo>
                  <a:pt x="115824" y="13716"/>
                </a:lnTo>
                <a:lnTo>
                  <a:pt x="115824" y="25908"/>
                </a:lnTo>
                <a:lnTo>
                  <a:pt x="234696" y="25908"/>
                </a:lnTo>
                <a:lnTo>
                  <a:pt x="234696" y="13716"/>
                </a:lnTo>
                <a:lnTo>
                  <a:pt x="246888" y="25908"/>
                </a:lnTo>
                <a:lnTo>
                  <a:pt x="246888" y="864108"/>
                </a:lnTo>
                <a:lnTo>
                  <a:pt x="260604" y="864108"/>
                </a:lnTo>
                <a:close/>
              </a:path>
              <a:path w="350520" h="1039495">
                <a:moveTo>
                  <a:pt x="115824" y="890016"/>
                </a:moveTo>
                <a:lnTo>
                  <a:pt x="115824" y="25908"/>
                </a:lnTo>
                <a:lnTo>
                  <a:pt x="103632" y="25908"/>
                </a:lnTo>
                <a:lnTo>
                  <a:pt x="103632" y="864108"/>
                </a:lnTo>
                <a:lnTo>
                  <a:pt x="89916" y="877824"/>
                </a:lnTo>
                <a:lnTo>
                  <a:pt x="89916" y="890016"/>
                </a:lnTo>
                <a:lnTo>
                  <a:pt x="115824" y="890016"/>
                </a:lnTo>
                <a:close/>
              </a:path>
              <a:path w="350520" h="1039495">
                <a:moveTo>
                  <a:pt x="115824" y="25908"/>
                </a:moveTo>
                <a:lnTo>
                  <a:pt x="115824" y="13716"/>
                </a:lnTo>
                <a:lnTo>
                  <a:pt x="103632" y="25908"/>
                </a:lnTo>
                <a:lnTo>
                  <a:pt x="115824" y="25908"/>
                </a:lnTo>
                <a:close/>
              </a:path>
              <a:path w="350520" h="1039495">
                <a:moveTo>
                  <a:pt x="184404" y="1011936"/>
                </a:moveTo>
                <a:lnTo>
                  <a:pt x="175260" y="1002888"/>
                </a:lnTo>
                <a:lnTo>
                  <a:pt x="166116" y="1011936"/>
                </a:lnTo>
                <a:lnTo>
                  <a:pt x="184404" y="1011936"/>
                </a:lnTo>
                <a:close/>
              </a:path>
              <a:path w="350520" h="1039495">
                <a:moveTo>
                  <a:pt x="184404" y="1030224"/>
                </a:moveTo>
                <a:lnTo>
                  <a:pt x="184404" y="1011936"/>
                </a:lnTo>
                <a:lnTo>
                  <a:pt x="166116" y="1011936"/>
                </a:lnTo>
                <a:lnTo>
                  <a:pt x="166116" y="1030224"/>
                </a:lnTo>
                <a:lnTo>
                  <a:pt x="175260" y="1039368"/>
                </a:lnTo>
                <a:lnTo>
                  <a:pt x="184404" y="1030224"/>
                </a:lnTo>
                <a:close/>
              </a:path>
              <a:path w="350520" h="1039495">
                <a:moveTo>
                  <a:pt x="318516" y="896112"/>
                </a:moveTo>
                <a:lnTo>
                  <a:pt x="318516" y="890016"/>
                </a:lnTo>
                <a:lnTo>
                  <a:pt x="289333" y="890016"/>
                </a:lnTo>
                <a:lnTo>
                  <a:pt x="175260" y="1002888"/>
                </a:lnTo>
                <a:lnTo>
                  <a:pt x="184404" y="1011936"/>
                </a:lnTo>
                <a:lnTo>
                  <a:pt x="184404" y="1030224"/>
                </a:lnTo>
                <a:lnTo>
                  <a:pt x="318516" y="896112"/>
                </a:lnTo>
                <a:close/>
              </a:path>
              <a:path w="350520" h="1039495">
                <a:moveTo>
                  <a:pt x="246888" y="25908"/>
                </a:moveTo>
                <a:lnTo>
                  <a:pt x="234696" y="13716"/>
                </a:lnTo>
                <a:lnTo>
                  <a:pt x="234696" y="25908"/>
                </a:lnTo>
                <a:lnTo>
                  <a:pt x="246888" y="25908"/>
                </a:lnTo>
                <a:close/>
              </a:path>
              <a:path w="350520" h="1039495">
                <a:moveTo>
                  <a:pt x="260604" y="890016"/>
                </a:moveTo>
                <a:lnTo>
                  <a:pt x="260604" y="877824"/>
                </a:lnTo>
                <a:lnTo>
                  <a:pt x="246888" y="864108"/>
                </a:lnTo>
                <a:lnTo>
                  <a:pt x="246888" y="25908"/>
                </a:lnTo>
                <a:lnTo>
                  <a:pt x="234696" y="25908"/>
                </a:lnTo>
                <a:lnTo>
                  <a:pt x="234696" y="890016"/>
                </a:lnTo>
                <a:lnTo>
                  <a:pt x="260604" y="890016"/>
                </a:lnTo>
                <a:close/>
              </a:path>
              <a:path w="350520" h="1039495">
                <a:moveTo>
                  <a:pt x="350520" y="864108"/>
                </a:moveTo>
                <a:lnTo>
                  <a:pt x="246888" y="864108"/>
                </a:lnTo>
                <a:lnTo>
                  <a:pt x="260604" y="877824"/>
                </a:lnTo>
                <a:lnTo>
                  <a:pt x="260604" y="890016"/>
                </a:lnTo>
                <a:lnTo>
                  <a:pt x="289333" y="890016"/>
                </a:lnTo>
                <a:lnTo>
                  <a:pt x="310896" y="868680"/>
                </a:lnTo>
                <a:lnTo>
                  <a:pt x="318516" y="890016"/>
                </a:lnTo>
                <a:lnTo>
                  <a:pt x="318516" y="896112"/>
                </a:lnTo>
                <a:lnTo>
                  <a:pt x="350520" y="864108"/>
                </a:lnTo>
                <a:close/>
              </a:path>
              <a:path w="350520" h="1039495">
                <a:moveTo>
                  <a:pt x="318516" y="890016"/>
                </a:moveTo>
                <a:lnTo>
                  <a:pt x="310896" y="868680"/>
                </a:lnTo>
                <a:lnTo>
                  <a:pt x="289333" y="890016"/>
                </a:lnTo>
                <a:lnTo>
                  <a:pt x="318516" y="890016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1" name="object 3"/>
          <p:cNvSpPr/>
          <p:nvPr/>
        </p:nvSpPr>
        <p:spPr>
          <a:xfrm>
            <a:off x="2302144" y="3970187"/>
            <a:ext cx="348932" cy="943406"/>
          </a:xfrm>
          <a:custGeom>
            <a:avLst/>
            <a:gdLst/>
            <a:ahLst/>
            <a:cxnLst/>
            <a:rect l="l" t="t" r="r" b="b"/>
            <a:pathLst>
              <a:path w="350520" h="1039495">
                <a:moveTo>
                  <a:pt x="103632" y="864108"/>
                </a:moveTo>
                <a:lnTo>
                  <a:pt x="0" y="864108"/>
                </a:lnTo>
                <a:lnTo>
                  <a:pt x="30480" y="894588"/>
                </a:lnTo>
                <a:lnTo>
                  <a:pt x="30480" y="890016"/>
                </a:lnTo>
                <a:lnTo>
                  <a:pt x="39624" y="868680"/>
                </a:lnTo>
                <a:lnTo>
                  <a:pt x="61186" y="890016"/>
                </a:lnTo>
                <a:lnTo>
                  <a:pt x="89916" y="890016"/>
                </a:lnTo>
                <a:lnTo>
                  <a:pt x="89916" y="876300"/>
                </a:lnTo>
                <a:lnTo>
                  <a:pt x="103632" y="864108"/>
                </a:lnTo>
                <a:close/>
              </a:path>
              <a:path w="350520" h="1039495">
                <a:moveTo>
                  <a:pt x="61186" y="890016"/>
                </a:moveTo>
                <a:lnTo>
                  <a:pt x="39624" y="868680"/>
                </a:lnTo>
                <a:lnTo>
                  <a:pt x="30480" y="890016"/>
                </a:lnTo>
                <a:lnTo>
                  <a:pt x="61186" y="890016"/>
                </a:lnTo>
                <a:close/>
              </a:path>
              <a:path w="350520" h="1039495">
                <a:moveTo>
                  <a:pt x="175260" y="1002888"/>
                </a:moveTo>
                <a:lnTo>
                  <a:pt x="61186" y="890016"/>
                </a:lnTo>
                <a:lnTo>
                  <a:pt x="30480" y="890016"/>
                </a:lnTo>
                <a:lnTo>
                  <a:pt x="30480" y="894588"/>
                </a:lnTo>
                <a:lnTo>
                  <a:pt x="166116" y="1030224"/>
                </a:lnTo>
                <a:lnTo>
                  <a:pt x="166116" y="1011936"/>
                </a:lnTo>
                <a:lnTo>
                  <a:pt x="175260" y="1002888"/>
                </a:lnTo>
                <a:close/>
              </a:path>
              <a:path w="350520" h="1039495">
                <a:moveTo>
                  <a:pt x="260604" y="864108"/>
                </a:moveTo>
                <a:lnTo>
                  <a:pt x="260604" y="0"/>
                </a:lnTo>
                <a:lnTo>
                  <a:pt x="89916" y="0"/>
                </a:lnTo>
                <a:lnTo>
                  <a:pt x="89916" y="864108"/>
                </a:lnTo>
                <a:lnTo>
                  <a:pt x="103632" y="864108"/>
                </a:lnTo>
                <a:lnTo>
                  <a:pt x="103632" y="25908"/>
                </a:lnTo>
                <a:lnTo>
                  <a:pt x="115824" y="13716"/>
                </a:lnTo>
                <a:lnTo>
                  <a:pt x="115824" y="25908"/>
                </a:lnTo>
                <a:lnTo>
                  <a:pt x="234696" y="25908"/>
                </a:lnTo>
                <a:lnTo>
                  <a:pt x="234696" y="13716"/>
                </a:lnTo>
                <a:lnTo>
                  <a:pt x="246888" y="25908"/>
                </a:lnTo>
                <a:lnTo>
                  <a:pt x="246888" y="864108"/>
                </a:lnTo>
                <a:lnTo>
                  <a:pt x="260604" y="864108"/>
                </a:lnTo>
                <a:close/>
              </a:path>
              <a:path w="350520" h="1039495">
                <a:moveTo>
                  <a:pt x="115824" y="890016"/>
                </a:moveTo>
                <a:lnTo>
                  <a:pt x="115824" y="25908"/>
                </a:lnTo>
                <a:lnTo>
                  <a:pt x="103632" y="25908"/>
                </a:lnTo>
                <a:lnTo>
                  <a:pt x="103632" y="864108"/>
                </a:lnTo>
                <a:lnTo>
                  <a:pt x="89916" y="876300"/>
                </a:lnTo>
                <a:lnTo>
                  <a:pt x="89916" y="890016"/>
                </a:lnTo>
                <a:lnTo>
                  <a:pt x="115824" y="890016"/>
                </a:lnTo>
                <a:close/>
              </a:path>
              <a:path w="350520" h="1039495">
                <a:moveTo>
                  <a:pt x="115824" y="25908"/>
                </a:moveTo>
                <a:lnTo>
                  <a:pt x="115824" y="13716"/>
                </a:lnTo>
                <a:lnTo>
                  <a:pt x="103632" y="25908"/>
                </a:lnTo>
                <a:lnTo>
                  <a:pt x="115824" y="25908"/>
                </a:lnTo>
                <a:close/>
              </a:path>
              <a:path w="350520" h="1039495">
                <a:moveTo>
                  <a:pt x="184404" y="1011936"/>
                </a:moveTo>
                <a:lnTo>
                  <a:pt x="175260" y="1002888"/>
                </a:lnTo>
                <a:lnTo>
                  <a:pt x="166116" y="1011936"/>
                </a:lnTo>
                <a:lnTo>
                  <a:pt x="184404" y="1011936"/>
                </a:lnTo>
                <a:close/>
              </a:path>
              <a:path w="350520" h="1039495">
                <a:moveTo>
                  <a:pt x="184404" y="1030224"/>
                </a:moveTo>
                <a:lnTo>
                  <a:pt x="184404" y="1011936"/>
                </a:lnTo>
                <a:lnTo>
                  <a:pt x="166116" y="1011936"/>
                </a:lnTo>
                <a:lnTo>
                  <a:pt x="166116" y="1030224"/>
                </a:lnTo>
                <a:lnTo>
                  <a:pt x="175260" y="1039368"/>
                </a:lnTo>
                <a:lnTo>
                  <a:pt x="184404" y="1030224"/>
                </a:lnTo>
                <a:close/>
              </a:path>
              <a:path w="350520" h="1039495">
                <a:moveTo>
                  <a:pt x="318516" y="896112"/>
                </a:moveTo>
                <a:lnTo>
                  <a:pt x="318516" y="890016"/>
                </a:lnTo>
                <a:lnTo>
                  <a:pt x="289333" y="890016"/>
                </a:lnTo>
                <a:lnTo>
                  <a:pt x="175260" y="1002888"/>
                </a:lnTo>
                <a:lnTo>
                  <a:pt x="184404" y="1011936"/>
                </a:lnTo>
                <a:lnTo>
                  <a:pt x="184404" y="1030224"/>
                </a:lnTo>
                <a:lnTo>
                  <a:pt x="318516" y="896112"/>
                </a:lnTo>
                <a:close/>
              </a:path>
              <a:path w="350520" h="1039495">
                <a:moveTo>
                  <a:pt x="246888" y="25908"/>
                </a:moveTo>
                <a:lnTo>
                  <a:pt x="234696" y="13716"/>
                </a:lnTo>
                <a:lnTo>
                  <a:pt x="234696" y="25908"/>
                </a:lnTo>
                <a:lnTo>
                  <a:pt x="246888" y="25908"/>
                </a:lnTo>
                <a:close/>
              </a:path>
              <a:path w="350520" h="1039495">
                <a:moveTo>
                  <a:pt x="260604" y="890016"/>
                </a:moveTo>
                <a:lnTo>
                  <a:pt x="260604" y="876300"/>
                </a:lnTo>
                <a:lnTo>
                  <a:pt x="246888" y="864108"/>
                </a:lnTo>
                <a:lnTo>
                  <a:pt x="246888" y="25908"/>
                </a:lnTo>
                <a:lnTo>
                  <a:pt x="234696" y="25908"/>
                </a:lnTo>
                <a:lnTo>
                  <a:pt x="234696" y="890016"/>
                </a:lnTo>
                <a:lnTo>
                  <a:pt x="260604" y="890016"/>
                </a:lnTo>
                <a:close/>
              </a:path>
              <a:path w="350520" h="1039495">
                <a:moveTo>
                  <a:pt x="350520" y="864108"/>
                </a:moveTo>
                <a:lnTo>
                  <a:pt x="246888" y="864108"/>
                </a:lnTo>
                <a:lnTo>
                  <a:pt x="260604" y="876300"/>
                </a:lnTo>
                <a:lnTo>
                  <a:pt x="260604" y="890016"/>
                </a:lnTo>
                <a:lnTo>
                  <a:pt x="289333" y="890016"/>
                </a:lnTo>
                <a:lnTo>
                  <a:pt x="310896" y="868680"/>
                </a:lnTo>
                <a:lnTo>
                  <a:pt x="318516" y="890016"/>
                </a:lnTo>
                <a:lnTo>
                  <a:pt x="318516" y="896112"/>
                </a:lnTo>
                <a:lnTo>
                  <a:pt x="350520" y="864108"/>
                </a:lnTo>
                <a:close/>
              </a:path>
              <a:path w="350520" h="1039495">
                <a:moveTo>
                  <a:pt x="318516" y="890016"/>
                </a:moveTo>
                <a:lnTo>
                  <a:pt x="310896" y="868680"/>
                </a:lnTo>
                <a:lnTo>
                  <a:pt x="289333" y="890016"/>
                </a:lnTo>
                <a:lnTo>
                  <a:pt x="318516" y="890016"/>
                </a:lnTo>
                <a:close/>
              </a:path>
            </a:pathLst>
          </a:custGeom>
          <a:solidFill>
            <a:srgbClr val="5D7299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32" name="object 5"/>
          <p:cNvGrpSpPr/>
          <p:nvPr/>
        </p:nvGrpSpPr>
        <p:grpSpPr>
          <a:xfrm>
            <a:off x="1819372" y="2542912"/>
            <a:ext cx="4181081" cy="624136"/>
            <a:chOff x="2598298" y="2087880"/>
            <a:chExt cx="6217920" cy="687705"/>
          </a:xfrm>
        </p:grpSpPr>
        <p:sp>
          <p:nvSpPr>
            <p:cNvPr id="34" name="object 7"/>
            <p:cNvSpPr/>
            <p:nvPr/>
          </p:nvSpPr>
          <p:spPr>
            <a:xfrm>
              <a:off x="2610490" y="2100072"/>
              <a:ext cx="6192520" cy="662940"/>
            </a:xfrm>
            <a:custGeom>
              <a:avLst/>
              <a:gdLst/>
              <a:ahLst/>
              <a:cxnLst/>
              <a:rect l="l" t="t" r="r" b="b"/>
              <a:pathLst>
                <a:path w="6192520" h="662939">
                  <a:moveTo>
                    <a:pt x="6192011" y="662939"/>
                  </a:moveTo>
                  <a:lnTo>
                    <a:pt x="6192011" y="0"/>
                  </a:lnTo>
                  <a:lnTo>
                    <a:pt x="0" y="0"/>
                  </a:lnTo>
                  <a:lnTo>
                    <a:pt x="0" y="662939"/>
                  </a:lnTo>
                  <a:lnTo>
                    <a:pt x="6192011" y="662939"/>
                  </a:lnTo>
                  <a:close/>
                </a:path>
              </a:pathLst>
            </a:custGeom>
            <a:solidFill>
              <a:srgbClr val="83ABB5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5" name="object 8"/>
            <p:cNvSpPr/>
            <p:nvPr/>
          </p:nvSpPr>
          <p:spPr>
            <a:xfrm>
              <a:off x="2598298" y="2087880"/>
              <a:ext cx="6217920" cy="687705"/>
            </a:xfrm>
            <a:custGeom>
              <a:avLst/>
              <a:gdLst/>
              <a:ahLst/>
              <a:cxnLst/>
              <a:rect l="l" t="t" r="r" b="b"/>
              <a:pathLst>
                <a:path w="6217920" h="687705">
                  <a:moveTo>
                    <a:pt x="6217920" y="681228"/>
                  </a:moveTo>
                  <a:lnTo>
                    <a:pt x="6217920" y="4572"/>
                  </a:lnTo>
                  <a:lnTo>
                    <a:pt x="6211824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681228"/>
                  </a:lnTo>
                  <a:lnTo>
                    <a:pt x="4572" y="687324"/>
                  </a:lnTo>
                  <a:lnTo>
                    <a:pt x="12192" y="68732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6192012" y="24384"/>
                  </a:lnTo>
                  <a:lnTo>
                    <a:pt x="6192012" y="12192"/>
                  </a:lnTo>
                  <a:lnTo>
                    <a:pt x="6204204" y="24384"/>
                  </a:lnTo>
                  <a:lnTo>
                    <a:pt x="6204204" y="687324"/>
                  </a:lnTo>
                  <a:lnTo>
                    <a:pt x="6211824" y="687324"/>
                  </a:lnTo>
                  <a:lnTo>
                    <a:pt x="6217920" y="681228"/>
                  </a:lnTo>
                  <a:close/>
                </a:path>
                <a:path w="6217920" h="68770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6217920" h="687705">
                  <a:moveTo>
                    <a:pt x="24384" y="661416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661416"/>
                  </a:lnTo>
                  <a:lnTo>
                    <a:pt x="24384" y="661416"/>
                  </a:lnTo>
                  <a:close/>
                </a:path>
                <a:path w="6217920" h="687705">
                  <a:moveTo>
                    <a:pt x="6204204" y="661416"/>
                  </a:moveTo>
                  <a:lnTo>
                    <a:pt x="12192" y="661416"/>
                  </a:lnTo>
                  <a:lnTo>
                    <a:pt x="24384" y="675132"/>
                  </a:lnTo>
                  <a:lnTo>
                    <a:pt x="24384" y="687324"/>
                  </a:lnTo>
                  <a:lnTo>
                    <a:pt x="6192012" y="687324"/>
                  </a:lnTo>
                  <a:lnTo>
                    <a:pt x="6192012" y="675132"/>
                  </a:lnTo>
                  <a:lnTo>
                    <a:pt x="6204204" y="661416"/>
                  </a:lnTo>
                  <a:close/>
                </a:path>
                <a:path w="6217920" h="687705">
                  <a:moveTo>
                    <a:pt x="24384" y="687324"/>
                  </a:moveTo>
                  <a:lnTo>
                    <a:pt x="24384" y="675132"/>
                  </a:lnTo>
                  <a:lnTo>
                    <a:pt x="12192" y="661416"/>
                  </a:lnTo>
                  <a:lnTo>
                    <a:pt x="12192" y="687324"/>
                  </a:lnTo>
                  <a:lnTo>
                    <a:pt x="24384" y="687324"/>
                  </a:lnTo>
                  <a:close/>
                </a:path>
                <a:path w="6217920" h="687705">
                  <a:moveTo>
                    <a:pt x="6204204" y="24384"/>
                  </a:moveTo>
                  <a:lnTo>
                    <a:pt x="6192012" y="12192"/>
                  </a:lnTo>
                  <a:lnTo>
                    <a:pt x="6192012" y="24384"/>
                  </a:lnTo>
                  <a:lnTo>
                    <a:pt x="6204204" y="24384"/>
                  </a:lnTo>
                  <a:close/>
                </a:path>
                <a:path w="6217920" h="687705">
                  <a:moveTo>
                    <a:pt x="6204204" y="661416"/>
                  </a:moveTo>
                  <a:lnTo>
                    <a:pt x="6204204" y="24384"/>
                  </a:lnTo>
                  <a:lnTo>
                    <a:pt x="6192012" y="24384"/>
                  </a:lnTo>
                  <a:lnTo>
                    <a:pt x="6192012" y="661416"/>
                  </a:lnTo>
                  <a:lnTo>
                    <a:pt x="6204204" y="661416"/>
                  </a:lnTo>
                  <a:close/>
                </a:path>
                <a:path w="6217920" h="687705">
                  <a:moveTo>
                    <a:pt x="6204204" y="687324"/>
                  </a:moveTo>
                  <a:lnTo>
                    <a:pt x="6204204" y="661416"/>
                  </a:lnTo>
                  <a:lnTo>
                    <a:pt x="6192012" y="675132"/>
                  </a:lnTo>
                  <a:lnTo>
                    <a:pt x="6192012" y="687324"/>
                  </a:lnTo>
                  <a:lnTo>
                    <a:pt x="6204204" y="687324"/>
                  </a:lnTo>
                  <a:close/>
                </a:path>
              </a:pathLst>
            </a:custGeom>
            <a:solidFill>
              <a:srgbClr val="5F7D84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6" name="object 14"/>
          <p:cNvGrpSpPr/>
          <p:nvPr/>
        </p:nvGrpSpPr>
        <p:grpSpPr>
          <a:xfrm>
            <a:off x="1808238" y="3154828"/>
            <a:ext cx="1465895" cy="790111"/>
            <a:chOff x="3303910" y="3343655"/>
            <a:chExt cx="1472565" cy="870585"/>
          </a:xfrm>
        </p:grpSpPr>
        <p:sp>
          <p:nvSpPr>
            <p:cNvPr id="37" name="object 15"/>
            <p:cNvSpPr/>
            <p:nvPr/>
          </p:nvSpPr>
          <p:spPr>
            <a:xfrm>
              <a:off x="3316102" y="3355847"/>
              <a:ext cx="1447800" cy="845819"/>
            </a:xfrm>
            <a:custGeom>
              <a:avLst/>
              <a:gdLst/>
              <a:ahLst/>
              <a:cxnLst/>
              <a:rect l="l" t="t" r="r" b="b"/>
              <a:pathLst>
                <a:path w="1447800" h="845820">
                  <a:moveTo>
                    <a:pt x="1447799" y="845819"/>
                  </a:moveTo>
                  <a:lnTo>
                    <a:pt x="1447799" y="0"/>
                  </a:lnTo>
                  <a:lnTo>
                    <a:pt x="0" y="0"/>
                  </a:lnTo>
                  <a:lnTo>
                    <a:pt x="0" y="845819"/>
                  </a:lnTo>
                  <a:lnTo>
                    <a:pt x="1447799" y="845819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16"/>
            <p:cNvSpPr/>
            <p:nvPr/>
          </p:nvSpPr>
          <p:spPr>
            <a:xfrm>
              <a:off x="3303910" y="3343655"/>
              <a:ext cx="1472565" cy="870585"/>
            </a:xfrm>
            <a:custGeom>
              <a:avLst/>
              <a:gdLst/>
              <a:ahLst/>
              <a:cxnLst/>
              <a:rect l="l" t="t" r="r" b="b"/>
              <a:pathLst>
                <a:path w="1472564" h="870585">
                  <a:moveTo>
                    <a:pt x="1472184" y="865632"/>
                  </a:moveTo>
                  <a:lnTo>
                    <a:pt x="1472184" y="4572"/>
                  </a:lnTo>
                  <a:lnTo>
                    <a:pt x="1467612" y="0"/>
                  </a:lnTo>
                  <a:lnTo>
                    <a:pt x="6096" y="0"/>
                  </a:lnTo>
                  <a:lnTo>
                    <a:pt x="0" y="4572"/>
                  </a:lnTo>
                  <a:lnTo>
                    <a:pt x="0" y="865632"/>
                  </a:lnTo>
                  <a:lnTo>
                    <a:pt x="6096" y="870204"/>
                  </a:lnTo>
                  <a:lnTo>
                    <a:pt x="12192" y="87020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1447800" y="24384"/>
                  </a:lnTo>
                  <a:lnTo>
                    <a:pt x="1447800" y="12192"/>
                  </a:lnTo>
                  <a:lnTo>
                    <a:pt x="1459992" y="24384"/>
                  </a:lnTo>
                  <a:lnTo>
                    <a:pt x="1459992" y="870204"/>
                  </a:lnTo>
                  <a:lnTo>
                    <a:pt x="1467612" y="870204"/>
                  </a:lnTo>
                  <a:lnTo>
                    <a:pt x="1472184" y="865632"/>
                  </a:lnTo>
                  <a:close/>
                </a:path>
                <a:path w="1472564" h="87058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1472564" h="870585">
                  <a:moveTo>
                    <a:pt x="24384" y="845820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845820"/>
                  </a:lnTo>
                  <a:lnTo>
                    <a:pt x="24384" y="845820"/>
                  </a:lnTo>
                  <a:close/>
                </a:path>
                <a:path w="1472564" h="870585">
                  <a:moveTo>
                    <a:pt x="1459992" y="845820"/>
                  </a:moveTo>
                  <a:lnTo>
                    <a:pt x="12192" y="845820"/>
                  </a:lnTo>
                  <a:lnTo>
                    <a:pt x="24384" y="858012"/>
                  </a:lnTo>
                  <a:lnTo>
                    <a:pt x="24384" y="870204"/>
                  </a:lnTo>
                  <a:lnTo>
                    <a:pt x="1447800" y="870204"/>
                  </a:lnTo>
                  <a:lnTo>
                    <a:pt x="1447800" y="858012"/>
                  </a:lnTo>
                  <a:lnTo>
                    <a:pt x="1459992" y="845820"/>
                  </a:lnTo>
                  <a:close/>
                </a:path>
                <a:path w="1472564" h="870585">
                  <a:moveTo>
                    <a:pt x="24384" y="870204"/>
                  </a:moveTo>
                  <a:lnTo>
                    <a:pt x="24384" y="858012"/>
                  </a:lnTo>
                  <a:lnTo>
                    <a:pt x="12192" y="845820"/>
                  </a:lnTo>
                  <a:lnTo>
                    <a:pt x="12192" y="870204"/>
                  </a:lnTo>
                  <a:lnTo>
                    <a:pt x="24384" y="870204"/>
                  </a:lnTo>
                  <a:close/>
                </a:path>
                <a:path w="1472564" h="870585">
                  <a:moveTo>
                    <a:pt x="1459992" y="24384"/>
                  </a:moveTo>
                  <a:lnTo>
                    <a:pt x="1447800" y="12192"/>
                  </a:lnTo>
                  <a:lnTo>
                    <a:pt x="1447800" y="24384"/>
                  </a:lnTo>
                  <a:lnTo>
                    <a:pt x="1459992" y="24384"/>
                  </a:lnTo>
                  <a:close/>
                </a:path>
                <a:path w="1472564" h="870585">
                  <a:moveTo>
                    <a:pt x="1459992" y="845820"/>
                  </a:moveTo>
                  <a:lnTo>
                    <a:pt x="1459992" y="24384"/>
                  </a:lnTo>
                  <a:lnTo>
                    <a:pt x="1447800" y="24384"/>
                  </a:lnTo>
                  <a:lnTo>
                    <a:pt x="1447800" y="845820"/>
                  </a:lnTo>
                  <a:lnTo>
                    <a:pt x="1459992" y="845820"/>
                  </a:lnTo>
                  <a:close/>
                </a:path>
                <a:path w="1472564" h="870585">
                  <a:moveTo>
                    <a:pt x="1459992" y="870204"/>
                  </a:moveTo>
                  <a:lnTo>
                    <a:pt x="1459992" y="845820"/>
                  </a:lnTo>
                  <a:lnTo>
                    <a:pt x="1447800" y="858012"/>
                  </a:lnTo>
                  <a:lnTo>
                    <a:pt x="1447800" y="870204"/>
                  </a:lnTo>
                  <a:lnTo>
                    <a:pt x="1459992" y="870204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9" name="object 17"/>
          <p:cNvSpPr txBox="1"/>
          <p:nvPr/>
        </p:nvSpPr>
        <p:spPr>
          <a:xfrm>
            <a:off x="2277203" y="3319348"/>
            <a:ext cx="449439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1/2</a:t>
            </a:r>
            <a:endParaRPr sz="2178" dirty="0">
              <a:latin typeface="Calibri"/>
              <a:cs typeface="Calibri"/>
            </a:endParaRPr>
          </a:p>
        </p:txBody>
      </p:sp>
      <p:grpSp>
        <p:nvGrpSpPr>
          <p:cNvPr id="40" name="object 18"/>
          <p:cNvGrpSpPr/>
          <p:nvPr/>
        </p:nvGrpSpPr>
        <p:grpSpPr>
          <a:xfrm>
            <a:off x="4590348" y="3158756"/>
            <a:ext cx="1465895" cy="797248"/>
            <a:chOff x="7059046" y="3335791"/>
            <a:chExt cx="1472565" cy="878449"/>
          </a:xfrm>
        </p:grpSpPr>
        <p:sp>
          <p:nvSpPr>
            <p:cNvPr id="41" name="object 19"/>
            <p:cNvSpPr/>
            <p:nvPr/>
          </p:nvSpPr>
          <p:spPr>
            <a:xfrm>
              <a:off x="7071428" y="3335791"/>
              <a:ext cx="1447800" cy="845819"/>
            </a:xfrm>
            <a:custGeom>
              <a:avLst/>
              <a:gdLst/>
              <a:ahLst/>
              <a:cxnLst/>
              <a:rect l="l" t="t" r="r" b="b"/>
              <a:pathLst>
                <a:path w="1447800" h="845820">
                  <a:moveTo>
                    <a:pt x="1447799" y="845819"/>
                  </a:moveTo>
                  <a:lnTo>
                    <a:pt x="1447799" y="0"/>
                  </a:lnTo>
                  <a:lnTo>
                    <a:pt x="0" y="0"/>
                  </a:lnTo>
                  <a:lnTo>
                    <a:pt x="0" y="845819"/>
                  </a:lnTo>
                  <a:lnTo>
                    <a:pt x="1447799" y="845819"/>
                  </a:lnTo>
                  <a:close/>
                </a:path>
              </a:pathLst>
            </a:custGeom>
            <a:solidFill>
              <a:srgbClr val="5D7299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42" name="object 20"/>
            <p:cNvSpPr/>
            <p:nvPr/>
          </p:nvSpPr>
          <p:spPr>
            <a:xfrm>
              <a:off x="7059046" y="3343655"/>
              <a:ext cx="1472565" cy="870585"/>
            </a:xfrm>
            <a:custGeom>
              <a:avLst/>
              <a:gdLst/>
              <a:ahLst/>
              <a:cxnLst/>
              <a:rect l="l" t="t" r="r" b="b"/>
              <a:pathLst>
                <a:path w="1472565" h="870585">
                  <a:moveTo>
                    <a:pt x="1472184" y="865632"/>
                  </a:moveTo>
                  <a:lnTo>
                    <a:pt x="1472184" y="4572"/>
                  </a:lnTo>
                  <a:lnTo>
                    <a:pt x="1467612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865632"/>
                  </a:lnTo>
                  <a:lnTo>
                    <a:pt x="4572" y="870204"/>
                  </a:lnTo>
                  <a:lnTo>
                    <a:pt x="12192" y="87020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1447800" y="24384"/>
                  </a:lnTo>
                  <a:lnTo>
                    <a:pt x="1447800" y="12192"/>
                  </a:lnTo>
                  <a:lnTo>
                    <a:pt x="1459992" y="24384"/>
                  </a:lnTo>
                  <a:lnTo>
                    <a:pt x="1459992" y="870204"/>
                  </a:lnTo>
                  <a:lnTo>
                    <a:pt x="1467612" y="870204"/>
                  </a:lnTo>
                  <a:lnTo>
                    <a:pt x="1472184" y="865632"/>
                  </a:lnTo>
                  <a:close/>
                </a:path>
                <a:path w="1472565" h="87058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1472565" h="870585">
                  <a:moveTo>
                    <a:pt x="24384" y="845820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845820"/>
                  </a:lnTo>
                  <a:lnTo>
                    <a:pt x="24384" y="845820"/>
                  </a:lnTo>
                  <a:close/>
                </a:path>
                <a:path w="1472565" h="870585">
                  <a:moveTo>
                    <a:pt x="1459992" y="845820"/>
                  </a:moveTo>
                  <a:lnTo>
                    <a:pt x="12192" y="845820"/>
                  </a:lnTo>
                  <a:lnTo>
                    <a:pt x="24384" y="858012"/>
                  </a:lnTo>
                  <a:lnTo>
                    <a:pt x="24384" y="870204"/>
                  </a:lnTo>
                  <a:lnTo>
                    <a:pt x="1447800" y="870204"/>
                  </a:lnTo>
                  <a:lnTo>
                    <a:pt x="1447800" y="858012"/>
                  </a:lnTo>
                  <a:lnTo>
                    <a:pt x="1459992" y="845820"/>
                  </a:lnTo>
                  <a:close/>
                </a:path>
                <a:path w="1472565" h="870585">
                  <a:moveTo>
                    <a:pt x="24384" y="870204"/>
                  </a:moveTo>
                  <a:lnTo>
                    <a:pt x="24384" y="858012"/>
                  </a:lnTo>
                  <a:lnTo>
                    <a:pt x="12192" y="845820"/>
                  </a:lnTo>
                  <a:lnTo>
                    <a:pt x="12192" y="870204"/>
                  </a:lnTo>
                  <a:lnTo>
                    <a:pt x="24384" y="870204"/>
                  </a:lnTo>
                  <a:close/>
                </a:path>
                <a:path w="1472565" h="870585">
                  <a:moveTo>
                    <a:pt x="1459992" y="24384"/>
                  </a:moveTo>
                  <a:lnTo>
                    <a:pt x="1447800" y="12192"/>
                  </a:lnTo>
                  <a:lnTo>
                    <a:pt x="1447800" y="24384"/>
                  </a:lnTo>
                  <a:lnTo>
                    <a:pt x="1459992" y="24384"/>
                  </a:lnTo>
                  <a:close/>
                </a:path>
                <a:path w="1472565" h="870585">
                  <a:moveTo>
                    <a:pt x="1459992" y="845820"/>
                  </a:moveTo>
                  <a:lnTo>
                    <a:pt x="1459992" y="24384"/>
                  </a:lnTo>
                  <a:lnTo>
                    <a:pt x="1447800" y="24384"/>
                  </a:lnTo>
                  <a:lnTo>
                    <a:pt x="1447800" y="845820"/>
                  </a:lnTo>
                  <a:lnTo>
                    <a:pt x="1459992" y="845820"/>
                  </a:lnTo>
                  <a:close/>
                </a:path>
                <a:path w="1472565" h="870585">
                  <a:moveTo>
                    <a:pt x="1459992" y="870204"/>
                  </a:moveTo>
                  <a:lnTo>
                    <a:pt x="1459992" y="845820"/>
                  </a:lnTo>
                  <a:lnTo>
                    <a:pt x="1447800" y="858012"/>
                  </a:lnTo>
                  <a:lnTo>
                    <a:pt x="1447800" y="870204"/>
                  </a:lnTo>
                  <a:lnTo>
                    <a:pt x="1459992" y="870204"/>
                  </a:lnTo>
                  <a:close/>
                </a:path>
              </a:pathLst>
            </a:custGeom>
            <a:solidFill>
              <a:srgbClr val="41526F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3" name="object 21"/>
          <p:cNvSpPr txBox="1"/>
          <p:nvPr/>
        </p:nvSpPr>
        <p:spPr>
          <a:xfrm>
            <a:off x="5155103" y="3387550"/>
            <a:ext cx="449439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23" dirty="0">
                <a:solidFill>
                  <a:srgbClr val="FFFFFF"/>
                </a:solidFill>
                <a:latin typeface="Calibri"/>
                <a:cs typeface="Calibri"/>
              </a:rPr>
              <a:t>1/2</a:t>
            </a:r>
            <a:endParaRPr sz="2178">
              <a:latin typeface="Calibri"/>
              <a:cs typeface="Calibri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849840" y="5002320"/>
            <a:ext cx="3253539" cy="12690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-1729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Entre</a:t>
            </a:r>
            <a:r>
              <a:rPr sz="1634" spc="-82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organisations</a:t>
            </a:r>
            <a:r>
              <a:rPr sz="1634" spc="-77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syndicales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représentées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ou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aux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périmètre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retenu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pour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calcul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du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contingent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en</a:t>
            </a:r>
            <a:r>
              <a:rPr sz="1634" b="1" spc="-64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fonction</a:t>
            </a:r>
            <a:r>
              <a:rPr sz="1634" b="1" spc="-41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du</a:t>
            </a:r>
            <a:r>
              <a:rPr sz="1634" b="1" spc="-64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nombre</a:t>
            </a:r>
            <a:r>
              <a:rPr sz="1634" b="1" spc="-9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de</a:t>
            </a:r>
            <a:r>
              <a:rPr sz="1634" b="1" spc="-6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sièges</a:t>
            </a:r>
            <a:r>
              <a:rPr sz="1634" b="1" spc="-77" dirty="0">
                <a:latin typeface="Times New Roman"/>
                <a:cs typeface="Times New Roman"/>
              </a:rPr>
              <a:t> </a:t>
            </a:r>
            <a:r>
              <a:rPr sz="1634" b="1" spc="-18" dirty="0">
                <a:latin typeface="Calibri"/>
                <a:cs typeface="Calibri"/>
              </a:rPr>
              <a:t>qu’elles</a:t>
            </a:r>
            <a:r>
              <a:rPr sz="1634" b="1" spc="-59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détiennent</a:t>
            </a:r>
            <a:r>
              <a:rPr sz="1634" spc="-9" dirty="0">
                <a:latin typeface="Calibri"/>
                <a:cs typeface="Calibri"/>
              </a:rPr>
              <a:t>.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45" name="object 29"/>
          <p:cNvSpPr txBox="1"/>
          <p:nvPr/>
        </p:nvSpPr>
        <p:spPr>
          <a:xfrm>
            <a:off x="4359783" y="5002953"/>
            <a:ext cx="4483519" cy="12690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Entre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toutes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organisations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syndicales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ayant</a:t>
            </a:r>
            <a:r>
              <a:rPr sz="1634" spc="-7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présenté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leur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candidature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à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l’élection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ou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des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CST</a:t>
            </a:r>
            <a:r>
              <a:rPr sz="1634" spc="-64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périmètre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retenu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pour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le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calcul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du</a:t>
            </a:r>
            <a:r>
              <a:rPr sz="1634" spc="-68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contingent</a:t>
            </a:r>
            <a:r>
              <a:rPr sz="1634" spc="-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proportionnellement</a:t>
            </a:r>
            <a:r>
              <a:rPr sz="1634" spc="-54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au</a:t>
            </a:r>
            <a:r>
              <a:rPr sz="1634" b="1" spc="-68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nombre</a:t>
            </a:r>
            <a:r>
              <a:rPr sz="1634" b="1" spc="-54" dirty="0">
                <a:latin typeface="Times New Roman"/>
                <a:cs typeface="Times New Roman"/>
              </a:rPr>
              <a:t> </a:t>
            </a:r>
            <a:r>
              <a:rPr sz="1634" b="1" spc="-32" dirty="0">
                <a:latin typeface="Calibri"/>
                <a:cs typeface="Calibri"/>
              </a:rPr>
              <a:t>de</a:t>
            </a:r>
            <a:r>
              <a:rPr sz="1634" b="1" spc="-32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voix</a:t>
            </a:r>
            <a:r>
              <a:rPr sz="1634" b="1" spc="-77" dirty="0">
                <a:latin typeface="Times New Roman"/>
                <a:cs typeface="Times New Roman"/>
              </a:rPr>
              <a:t> </a:t>
            </a:r>
            <a:r>
              <a:rPr sz="1634" b="1" spc="-18" dirty="0">
                <a:latin typeface="Calibri"/>
                <a:cs typeface="Calibri"/>
              </a:rPr>
              <a:t>qu’elles</a:t>
            </a:r>
            <a:r>
              <a:rPr sz="1634" b="1" spc="-59" dirty="0">
                <a:latin typeface="Times New Roman"/>
                <a:cs typeface="Times New Roman"/>
              </a:rPr>
              <a:t> </a:t>
            </a:r>
            <a:r>
              <a:rPr sz="1634" b="1" dirty="0">
                <a:latin typeface="Calibri"/>
                <a:cs typeface="Calibri"/>
              </a:rPr>
              <a:t>ont</a:t>
            </a:r>
            <a:r>
              <a:rPr sz="1634" b="1" spc="-64" dirty="0">
                <a:latin typeface="Times New Roman"/>
                <a:cs typeface="Times New Roman"/>
              </a:rPr>
              <a:t> </a:t>
            </a:r>
            <a:r>
              <a:rPr sz="1634" b="1" spc="-9" dirty="0">
                <a:latin typeface="Calibri"/>
                <a:cs typeface="Calibri"/>
              </a:rPr>
              <a:t>obtenues.</a:t>
            </a:r>
            <a:endParaRPr sz="1634" b="1" dirty="0">
              <a:latin typeface="Calibri"/>
              <a:cs typeface="Calibri"/>
            </a:endParaRPr>
          </a:p>
        </p:txBody>
      </p:sp>
      <p:sp>
        <p:nvSpPr>
          <p:cNvPr id="46" name="object 13"/>
          <p:cNvSpPr txBox="1"/>
          <p:nvPr/>
        </p:nvSpPr>
        <p:spPr>
          <a:xfrm>
            <a:off x="3417053" y="2589056"/>
            <a:ext cx="1286307" cy="34679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2178" spc="-9" dirty="0">
                <a:solidFill>
                  <a:srgbClr val="FFFFFF"/>
                </a:solidFill>
                <a:latin typeface="Calibri"/>
                <a:cs typeface="Calibri"/>
              </a:rPr>
              <a:t>Répartition</a:t>
            </a:r>
            <a:endParaRPr sz="2178" dirty="0">
              <a:latin typeface="Calibri"/>
              <a:cs typeface="Calibri"/>
            </a:endParaRPr>
          </a:p>
        </p:txBody>
      </p:sp>
      <p:sp>
        <p:nvSpPr>
          <p:cNvPr id="47" name="object 5"/>
          <p:cNvSpPr txBox="1">
            <a:spLocks/>
          </p:cNvSpPr>
          <p:nvPr/>
        </p:nvSpPr>
        <p:spPr>
          <a:xfrm>
            <a:off x="702470" y="432234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La décharge d’activité syndicale</a:t>
            </a:r>
            <a:r>
              <a:rPr lang="fr-FR" sz="1600" spc="-9" dirty="0" smtClean="0">
                <a:solidFill>
                  <a:schemeClr val="bg1"/>
                </a:solidFill>
              </a:rPr>
              <a:t/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289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object 11"/>
          <p:cNvGrpSpPr/>
          <p:nvPr/>
        </p:nvGrpSpPr>
        <p:grpSpPr>
          <a:xfrm>
            <a:off x="2780859" y="2802083"/>
            <a:ext cx="3166177" cy="2627906"/>
            <a:chOff x="4567306" y="2836164"/>
            <a:chExt cx="2304415" cy="3345179"/>
          </a:xfrm>
        </p:grpSpPr>
        <p:sp>
          <p:nvSpPr>
            <p:cNvPr id="16" name="object 12"/>
            <p:cNvSpPr/>
            <p:nvPr/>
          </p:nvSpPr>
          <p:spPr>
            <a:xfrm>
              <a:off x="4579497" y="2848355"/>
              <a:ext cx="2280285" cy="3321050"/>
            </a:xfrm>
            <a:custGeom>
              <a:avLst/>
              <a:gdLst/>
              <a:ahLst/>
              <a:cxnLst/>
              <a:rect l="l" t="t" r="r" b="b"/>
              <a:pathLst>
                <a:path w="2280284" h="3321050">
                  <a:moveTo>
                    <a:pt x="2279903" y="3320795"/>
                  </a:moveTo>
                  <a:lnTo>
                    <a:pt x="2279903" y="0"/>
                  </a:lnTo>
                  <a:lnTo>
                    <a:pt x="0" y="0"/>
                  </a:lnTo>
                  <a:lnTo>
                    <a:pt x="0" y="3320795"/>
                  </a:lnTo>
                  <a:lnTo>
                    <a:pt x="2279903" y="3320795"/>
                  </a:lnTo>
                  <a:close/>
                </a:path>
              </a:pathLst>
            </a:custGeom>
            <a:solidFill>
              <a:srgbClr val="8683C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3"/>
            <p:cNvSpPr/>
            <p:nvPr/>
          </p:nvSpPr>
          <p:spPr>
            <a:xfrm>
              <a:off x="4567306" y="2836164"/>
              <a:ext cx="2304415" cy="3345179"/>
            </a:xfrm>
            <a:custGeom>
              <a:avLst/>
              <a:gdLst/>
              <a:ahLst/>
              <a:cxnLst/>
              <a:rect l="l" t="t" r="r" b="b"/>
              <a:pathLst>
                <a:path w="2304415" h="3345179">
                  <a:moveTo>
                    <a:pt x="2304288" y="3340608"/>
                  </a:moveTo>
                  <a:lnTo>
                    <a:pt x="2304288" y="6096"/>
                  </a:lnTo>
                  <a:lnTo>
                    <a:pt x="2298192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3340608"/>
                  </a:lnTo>
                  <a:lnTo>
                    <a:pt x="4572" y="3345180"/>
                  </a:lnTo>
                  <a:lnTo>
                    <a:pt x="12192" y="3345180"/>
                  </a:ln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lnTo>
                    <a:pt x="2278380" y="25908"/>
                  </a:lnTo>
                  <a:lnTo>
                    <a:pt x="2278380" y="12192"/>
                  </a:lnTo>
                  <a:lnTo>
                    <a:pt x="2292096" y="25908"/>
                  </a:lnTo>
                  <a:lnTo>
                    <a:pt x="2292096" y="3345180"/>
                  </a:lnTo>
                  <a:lnTo>
                    <a:pt x="2298192" y="3345180"/>
                  </a:lnTo>
                  <a:lnTo>
                    <a:pt x="2304288" y="3340608"/>
                  </a:lnTo>
                  <a:close/>
                </a:path>
                <a:path w="2304415" h="3345179">
                  <a:moveTo>
                    <a:pt x="24384" y="25908"/>
                  </a:move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close/>
                </a:path>
                <a:path w="2304415" h="3345179">
                  <a:moveTo>
                    <a:pt x="24384" y="3320796"/>
                  </a:moveTo>
                  <a:lnTo>
                    <a:pt x="24384" y="25908"/>
                  </a:lnTo>
                  <a:lnTo>
                    <a:pt x="12192" y="25908"/>
                  </a:lnTo>
                  <a:lnTo>
                    <a:pt x="12192" y="3320796"/>
                  </a:lnTo>
                  <a:lnTo>
                    <a:pt x="24384" y="3320796"/>
                  </a:lnTo>
                  <a:close/>
                </a:path>
                <a:path w="2304415" h="3345179">
                  <a:moveTo>
                    <a:pt x="2292096" y="3320796"/>
                  </a:moveTo>
                  <a:lnTo>
                    <a:pt x="12192" y="3320796"/>
                  </a:lnTo>
                  <a:lnTo>
                    <a:pt x="24384" y="3332988"/>
                  </a:lnTo>
                  <a:lnTo>
                    <a:pt x="24384" y="3345180"/>
                  </a:lnTo>
                  <a:lnTo>
                    <a:pt x="2278380" y="3345180"/>
                  </a:lnTo>
                  <a:lnTo>
                    <a:pt x="2278380" y="3332988"/>
                  </a:lnTo>
                  <a:lnTo>
                    <a:pt x="2292096" y="3320796"/>
                  </a:lnTo>
                  <a:close/>
                </a:path>
                <a:path w="2304415" h="3345179">
                  <a:moveTo>
                    <a:pt x="24384" y="3345180"/>
                  </a:moveTo>
                  <a:lnTo>
                    <a:pt x="24384" y="3332988"/>
                  </a:lnTo>
                  <a:lnTo>
                    <a:pt x="12192" y="3320796"/>
                  </a:lnTo>
                  <a:lnTo>
                    <a:pt x="12192" y="3345180"/>
                  </a:lnTo>
                  <a:lnTo>
                    <a:pt x="24384" y="3345180"/>
                  </a:lnTo>
                  <a:close/>
                </a:path>
                <a:path w="2304415" h="3345179">
                  <a:moveTo>
                    <a:pt x="2292096" y="25908"/>
                  </a:moveTo>
                  <a:lnTo>
                    <a:pt x="2278380" y="12192"/>
                  </a:lnTo>
                  <a:lnTo>
                    <a:pt x="2278380" y="25908"/>
                  </a:lnTo>
                  <a:lnTo>
                    <a:pt x="2292096" y="25908"/>
                  </a:lnTo>
                  <a:close/>
                </a:path>
                <a:path w="2304415" h="3345179">
                  <a:moveTo>
                    <a:pt x="2292096" y="3320796"/>
                  </a:moveTo>
                  <a:lnTo>
                    <a:pt x="2292096" y="25908"/>
                  </a:lnTo>
                  <a:lnTo>
                    <a:pt x="2278380" y="25908"/>
                  </a:lnTo>
                  <a:lnTo>
                    <a:pt x="2278380" y="3320796"/>
                  </a:lnTo>
                  <a:lnTo>
                    <a:pt x="2292096" y="3320796"/>
                  </a:lnTo>
                  <a:close/>
                </a:path>
                <a:path w="2304415" h="3345179">
                  <a:moveTo>
                    <a:pt x="2292096" y="3345180"/>
                  </a:moveTo>
                  <a:lnTo>
                    <a:pt x="2292096" y="3320796"/>
                  </a:lnTo>
                  <a:lnTo>
                    <a:pt x="2278380" y="3332988"/>
                  </a:lnTo>
                  <a:lnTo>
                    <a:pt x="2278380" y="3345180"/>
                  </a:lnTo>
                  <a:lnTo>
                    <a:pt x="2292096" y="3345180"/>
                  </a:lnTo>
                  <a:close/>
                </a:path>
              </a:pathLst>
            </a:custGeom>
            <a:solidFill>
              <a:srgbClr val="615F9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3" name="object 3"/>
          <p:cNvSpPr txBox="1"/>
          <p:nvPr/>
        </p:nvSpPr>
        <p:spPr>
          <a:xfrm>
            <a:off x="3227753" y="1260950"/>
            <a:ext cx="5438567" cy="29094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6">
              <a:spcBef>
                <a:spcPts val="91"/>
              </a:spcBef>
              <a:tabLst>
                <a:tab pos="322166" algn="l"/>
              </a:tabLst>
            </a:pPr>
            <a:r>
              <a:rPr sz="1815" dirty="0">
                <a:latin typeface="Calibri"/>
                <a:cs typeface="Calibri"/>
              </a:rPr>
              <a:t>Les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DAS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: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la</a:t>
            </a:r>
            <a:r>
              <a:rPr sz="1815" spc="-6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prise</a:t>
            </a:r>
            <a:r>
              <a:rPr sz="1815" spc="-54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en</a:t>
            </a:r>
            <a:r>
              <a:rPr sz="1815" spc="-73" dirty="0">
                <a:latin typeface="Times New Roman"/>
                <a:cs typeface="Times New Roman"/>
              </a:rPr>
              <a:t> </a:t>
            </a:r>
            <a:r>
              <a:rPr sz="1815" spc="-9" dirty="0">
                <a:latin typeface="Calibri"/>
                <a:cs typeface="Calibri"/>
              </a:rPr>
              <a:t>charge</a:t>
            </a:r>
            <a:r>
              <a:rPr sz="1815" spc="-86" dirty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par</a:t>
            </a:r>
            <a:r>
              <a:rPr sz="1815" spc="-68" dirty="0">
                <a:latin typeface="Times New Roman"/>
                <a:cs typeface="Times New Roman"/>
              </a:rPr>
              <a:t> </a:t>
            </a:r>
            <a:r>
              <a:rPr sz="1815" dirty="0" smtClean="0">
                <a:latin typeface="Calibri"/>
                <a:cs typeface="Calibri"/>
              </a:rPr>
              <a:t>le</a:t>
            </a:r>
            <a:r>
              <a:rPr sz="1815" spc="-59" dirty="0" smtClean="0">
                <a:latin typeface="Times New Roman"/>
                <a:cs typeface="Times New Roman"/>
              </a:rPr>
              <a:t> </a:t>
            </a:r>
            <a:r>
              <a:rPr lang="fr-FR" sz="1815" spc="-9" dirty="0" smtClean="0">
                <a:latin typeface="Calibri"/>
                <a:cs typeface="Calibri"/>
              </a:rPr>
              <a:t>C</a:t>
            </a:r>
            <a:r>
              <a:rPr sz="1815" spc="-9" dirty="0" smtClean="0">
                <a:latin typeface="Calibri"/>
                <a:cs typeface="Calibri"/>
              </a:rPr>
              <a:t>entre</a:t>
            </a:r>
            <a:r>
              <a:rPr sz="1815" spc="-59" dirty="0" smtClean="0">
                <a:latin typeface="Times New Roman"/>
                <a:cs typeface="Times New Roman"/>
              </a:rPr>
              <a:t> </a:t>
            </a:r>
            <a:r>
              <a:rPr sz="1815" dirty="0">
                <a:latin typeface="Calibri"/>
                <a:cs typeface="Calibri"/>
              </a:rPr>
              <a:t>de</a:t>
            </a:r>
            <a:r>
              <a:rPr sz="1815" spc="-77" dirty="0">
                <a:latin typeface="Times New Roman"/>
                <a:cs typeface="Times New Roman"/>
              </a:rPr>
              <a:t> </a:t>
            </a:r>
            <a:r>
              <a:rPr lang="fr-FR" sz="1815" spc="-77" dirty="0" smtClean="0">
                <a:latin typeface="Times New Roman"/>
                <a:cs typeface="Times New Roman"/>
              </a:rPr>
              <a:t>G</a:t>
            </a:r>
            <a:r>
              <a:rPr sz="1815" spc="-9" dirty="0" err="1" smtClean="0">
                <a:latin typeface="Calibri"/>
                <a:cs typeface="Calibri"/>
              </a:rPr>
              <a:t>estion</a:t>
            </a:r>
            <a:endParaRPr sz="1815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7753" y="1775256"/>
            <a:ext cx="5674275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105319" marR="4611" indent="-2094369">
              <a:spcBef>
                <a:spcPts val="91"/>
              </a:spcBef>
            </a:pPr>
            <a:r>
              <a:rPr sz="1634" dirty="0">
                <a:latin typeface="Calibri"/>
                <a:cs typeface="Calibri"/>
              </a:rPr>
              <a:t>Pour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les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collectivités</a:t>
            </a:r>
            <a:r>
              <a:rPr sz="1634" spc="-18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et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établissements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spc="-18" dirty="0">
                <a:latin typeface="Calibri"/>
                <a:cs typeface="Calibri"/>
              </a:rPr>
              <a:t>obligatoirement</a:t>
            </a:r>
            <a:r>
              <a:rPr sz="1634" spc="-36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affiliés</a:t>
            </a:r>
            <a:r>
              <a:rPr sz="1634" spc="-41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à</a:t>
            </a:r>
            <a:r>
              <a:rPr sz="1634" spc="-45" dirty="0">
                <a:latin typeface="Times New Roman"/>
                <a:cs typeface="Times New Roman"/>
              </a:rPr>
              <a:t> </a:t>
            </a:r>
            <a:r>
              <a:rPr sz="1634" spc="-23" dirty="0">
                <a:latin typeface="Calibri"/>
                <a:cs typeface="Calibri"/>
              </a:rPr>
              <a:t>un</a:t>
            </a:r>
            <a:r>
              <a:rPr sz="1634" spc="-23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centre</a:t>
            </a:r>
            <a:r>
              <a:rPr sz="1634" spc="-50" dirty="0">
                <a:latin typeface="Times New Roman"/>
                <a:cs typeface="Times New Roman"/>
              </a:rPr>
              <a:t> </a:t>
            </a:r>
            <a:r>
              <a:rPr sz="1634" dirty="0">
                <a:latin typeface="Calibri"/>
                <a:cs typeface="Calibri"/>
              </a:rPr>
              <a:t>de</a:t>
            </a:r>
            <a:r>
              <a:rPr sz="1634" spc="-59" dirty="0">
                <a:latin typeface="Times New Roman"/>
                <a:cs typeface="Times New Roman"/>
              </a:rPr>
              <a:t> </a:t>
            </a:r>
            <a:r>
              <a:rPr sz="1634" spc="-9" dirty="0">
                <a:latin typeface="Calibri"/>
                <a:cs typeface="Calibri"/>
              </a:rPr>
              <a:t>gestion</a:t>
            </a:r>
            <a:endParaRPr sz="1634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41774" y="2792506"/>
            <a:ext cx="3166177" cy="2627906"/>
            <a:chOff x="4567306" y="2836164"/>
            <a:chExt cx="2304415" cy="3345179"/>
          </a:xfrm>
        </p:grpSpPr>
        <p:sp>
          <p:nvSpPr>
            <p:cNvPr id="12" name="object 12"/>
            <p:cNvSpPr/>
            <p:nvPr/>
          </p:nvSpPr>
          <p:spPr>
            <a:xfrm>
              <a:off x="4579497" y="2848355"/>
              <a:ext cx="2280285" cy="3321050"/>
            </a:xfrm>
            <a:custGeom>
              <a:avLst/>
              <a:gdLst/>
              <a:ahLst/>
              <a:cxnLst/>
              <a:rect l="l" t="t" r="r" b="b"/>
              <a:pathLst>
                <a:path w="2280284" h="3321050">
                  <a:moveTo>
                    <a:pt x="2279903" y="3320795"/>
                  </a:moveTo>
                  <a:lnTo>
                    <a:pt x="2279903" y="0"/>
                  </a:lnTo>
                  <a:lnTo>
                    <a:pt x="0" y="0"/>
                  </a:lnTo>
                  <a:lnTo>
                    <a:pt x="0" y="3320795"/>
                  </a:lnTo>
                  <a:lnTo>
                    <a:pt x="2279903" y="3320795"/>
                  </a:lnTo>
                  <a:close/>
                </a:path>
              </a:pathLst>
            </a:custGeom>
            <a:solidFill>
              <a:srgbClr val="8683C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7306" y="2836164"/>
              <a:ext cx="2304415" cy="3345179"/>
            </a:xfrm>
            <a:custGeom>
              <a:avLst/>
              <a:gdLst/>
              <a:ahLst/>
              <a:cxnLst/>
              <a:rect l="l" t="t" r="r" b="b"/>
              <a:pathLst>
                <a:path w="2304415" h="3345179">
                  <a:moveTo>
                    <a:pt x="2304288" y="3340608"/>
                  </a:moveTo>
                  <a:lnTo>
                    <a:pt x="2304288" y="6096"/>
                  </a:lnTo>
                  <a:lnTo>
                    <a:pt x="2298192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3340608"/>
                  </a:lnTo>
                  <a:lnTo>
                    <a:pt x="4572" y="3345180"/>
                  </a:lnTo>
                  <a:lnTo>
                    <a:pt x="12192" y="3345180"/>
                  </a:ln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lnTo>
                    <a:pt x="2278380" y="25908"/>
                  </a:lnTo>
                  <a:lnTo>
                    <a:pt x="2278380" y="12192"/>
                  </a:lnTo>
                  <a:lnTo>
                    <a:pt x="2292096" y="25908"/>
                  </a:lnTo>
                  <a:lnTo>
                    <a:pt x="2292096" y="3345180"/>
                  </a:lnTo>
                  <a:lnTo>
                    <a:pt x="2298192" y="3345180"/>
                  </a:lnTo>
                  <a:lnTo>
                    <a:pt x="2304288" y="3340608"/>
                  </a:lnTo>
                  <a:close/>
                </a:path>
                <a:path w="2304415" h="3345179">
                  <a:moveTo>
                    <a:pt x="24384" y="25908"/>
                  </a:move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close/>
                </a:path>
                <a:path w="2304415" h="3345179">
                  <a:moveTo>
                    <a:pt x="24384" y="3320796"/>
                  </a:moveTo>
                  <a:lnTo>
                    <a:pt x="24384" y="25908"/>
                  </a:lnTo>
                  <a:lnTo>
                    <a:pt x="12192" y="25908"/>
                  </a:lnTo>
                  <a:lnTo>
                    <a:pt x="12192" y="3320796"/>
                  </a:lnTo>
                  <a:lnTo>
                    <a:pt x="24384" y="3320796"/>
                  </a:lnTo>
                  <a:close/>
                </a:path>
                <a:path w="2304415" h="3345179">
                  <a:moveTo>
                    <a:pt x="2292096" y="3320796"/>
                  </a:moveTo>
                  <a:lnTo>
                    <a:pt x="12192" y="3320796"/>
                  </a:lnTo>
                  <a:lnTo>
                    <a:pt x="24384" y="3332988"/>
                  </a:lnTo>
                  <a:lnTo>
                    <a:pt x="24384" y="3345180"/>
                  </a:lnTo>
                  <a:lnTo>
                    <a:pt x="2278380" y="3345180"/>
                  </a:lnTo>
                  <a:lnTo>
                    <a:pt x="2278380" y="3332988"/>
                  </a:lnTo>
                  <a:lnTo>
                    <a:pt x="2292096" y="3320796"/>
                  </a:lnTo>
                  <a:close/>
                </a:path>
                <a:path w="2304415" h="3345179">
                  <a:moveTo>
                    <a:pt x="24384" y="3345180"/>
                  </a:moveTo>
                  <a:lnTo>
                    <a:pt x="24384" y="3332988"/>
                  </a:lnTo>
                  <a:lnTo>
                    <a:pt x="12192" y="3320796"/>
                  </a:lnTo>
                  <a:lnTo>
                    <a:pt x="12192" y="3345180"/>
                  </a:lnTo>
                  <a:lnTo>
                    <a:pt x="24384" y="3345180"/>
                  </a:lnTo>
                  <a:close/>
                </a:path>
                <a:path w="2304415" h="3345179">
                  <a:moveTo>
                    <a:pt x="2292096" y="25908"/>
                  </a:moveTo>
                  <a:lnTo>
                    <a:pt x="2278380" y="12192"/>
                  </a:lnTo>
                  <a:lnTo>
                    <a:pt x="2278380" y="25908"/>
                  </a:lnTo>
                  <a:lnTo>
                    <a:pt x="2292096" y="25908"/>
                  </a:lnTo>
                  <a:close/>
                </a:path>
                <a:path w="2304415" h="3345179">
                  <a:moveTo>
                    <a:pt x="2292096" y="3320796"/>
                  </a:moveTo>
                  <a:lnTo>
                    <a:pt x="2292096" y="25908"/>
                  </a:lnTo>
                  <a:lnTo>
                    <a:pt x="2278380" y="25908"/>
                  </a:lnTo>
                  <a:lnTo>
                    <a:pt x="2278380" y="3320796"/>
                  </a:lnTo>
                  <a:lnTo>
                    <a:pt x="2292096" y="3320796"/>
                  </a:lnTo>
                  <a:close/>
                </a:path>
                <a:path w="2304415" h="3345179">
                  <a:moveTo>
                    <a:pt x="2292096" y="3345180"/>
                  </a:moveTo>
                  <a:lnTo>
                    <a:pt x="2292096" y="3320796"/>
                  </a:lnTo>
                  <a:lnTo>
                    <a:pt x="2278380" y="3332988"/>
                  </a:lnTo>
                  <a:lnTo>
                    <a:pt x="2278380" y="3345180"/>
                  </a:lnTo>
                  <a:lnTo>
                    <a:pt x="2292096" y="3345180"/>
                  </a:lnTo>
                  <a:close/>
                </a:path>
              </a:pathLst>
            </a:custGeom>
            <a:solidFill>
              <a:srgbClr val="615F9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39340" y="3337040"/>
            <a:ext cx="2520828" cy="15205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729" algn="ctr">
              <a:spcBef>
                <a:spcPts val="91"/>
              </a:spcBef>
            </a:pP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va</a:t>
            </a:r>
            <a:r>
              <a:rPr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rembourser</a:t>
            </a:r>
            <a:r>
              <a:rPr sz="1634" b="1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rémunérations</a:t>
            </a:r>
            <a:r>
              <a:rPr sz="1634" b="1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supportées</a:t>
            </a:r>
            <a:r>
              <a:rPr sz="1634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sz="1634" b="1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r>
              <a:rPr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collectivités</a:t>
            </a:r>
            <a:r>
              <a:rPr sz="1634" b="1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établissements</a:t>
            </a:r>
            <a:r>
              <a:rPr sz="1634" b="1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18" dirty="0">
                <a:solidFill>
                  <a:srgbClr val="FFFFFF"/>
                </a:solidFill>
                <a:latin typeface="Calibri"/>
                <a:cs typeface="Calibri"/>
              </a:rPr>
              <a:t>dont</a:t>
            </a:r>
            <a:r>
              <a:rPr sz="1634" b="1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certains</a:t>
            </a:r>
            <a:r>
              <a:rPr sz="1634" b="1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agents</a:t>
            </a:r>
            <a:r>
              <a:rPr sz="1634" b="1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bénéficient</a:t>
            </a:r>
            <a:r>
              <a:rPr sz="1634" b="1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décharges</a:t>
            </a:r>
            <a:r>
              <a:rPr sz="1634" b="1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634" b="1" dirty="0">
              <a:latin typeface="Calibri"/>
              <a:cs typeface="Calibri"/>
            </a:endParaRPr>
          </a:p>
        </p:txBody>
      </p:sp>
      <p:sp>
        <p:nvSpPr>
          <p:cNvPr id="26" name="object 12"/>
          <p:cNvSpPr/>
          <p:nvPr/>
        </p:nvSpPr>
        <p:spPr>
          <a:xfrm>
            <a:off x="815426" y="133931"/>
            <a:ext cx="3015215" cy="802383"/>
          </a:xfrm>
          <a:custGeom>
            <a:avLst/>
            <a:gdLst/>
            <a:ahLst/>
            <a:cxnLst/>
            <a:rect l="l" t="t" r="r" b="b"/>
            <a:pathLst>
              <a:path w="3322320" h="1394460">
                <a:moveTo>
                  <a:pt x="3322319" y="1162811"/>
                </a:moveTo>
                <a:lnTo>
                  <a:pt x="3322319" y="231647"/>
                </a:lnTo>
                <a:lnTo>
                  <a:pt x="3317616" y="184939"/>
                </a:lnTo>
                <a:lnTo>
                  <a:pt x="3304127" y="141446"/>
                </a:lnTo>
                <a:lnTo>
                  <a:pt x="3282779" y="102096"/>
                </a:lnTo>
                <a:lnTo>
                  <a:pt x="3254501" y="67817"/>
                </a:lnTo>
                <a:lnTo>
                  <a:pt x="3220223" y="39540"/>
                </a:lnTo>
                <a:lnTo>
                  <a:pt x="3180873" y="18192"/>
                </a:lnTo>
                <a:lnTo>
                  <a:pt x="3137380" y="4702"/>
                </a:lnTo>
                <a:lnTo>
                  <a:pt x="3090671" y="0"/>
                </a:lnTo>
                <a:lnTo>
                  <a:pt x="233171" y="0"/>
                </a:lnTo>
                <a:lnTo>
                  <a:pt x="185960" y="4702"/>
                </a:lnTo>
                <a:lnTo>
                  <a:pt x="142089" y="18192"/>
                </a:lnTo>
                <a:lnTo>
                  <a:pt x="102468" y="39540"/>
                </a:lnTo>
                <a:lnTo>
                  <a:pt x="68008" y="67817"/>
                </a:lnTo>
                <a:lnTo>
                  <a:pt x="39621" y="102096"/>
                </a:lnTo>
                <a:lnTo>
                  <a:pt x="18216" y="141446"/>
                </a:lnTo>
                <a:lnTo>
                  <a:pt x="4705" y="184939"/>
                </a:lnTo>
                <a:lnTo>
                  <a:pt x="0" y="231647"/>
                </a:lnTo>
                <a:lnTo>
                  <a:pt x="0" y="1162811"/>
                </a:lnTo>
                <a:lnTo>
                  <a:pt x="4705" y="1209520"/>
                </a:lnTo>
                <a:lnTo>
                  <a:pt x="18216" y="1253013"/>
                </a:lnTo>
                <a:lnTo>
                  <a:pt x="39621" y="1292363"/>
                </a:lnTo>
                <a:lnTo>
                  <a:pt x="68008" y="1326641"/>
                </a:lnTo>
                <a:lnTo>
                  <a:pt x="102468" y="1354919"/>
                </a:lnTo>
                <a:lnTo>
                  <a:pt x="142089" y="1376267"/>
                </a:lnTo>
                <a:lnTo>
                  <a:pt x="185960" y="1389757"/>
                </a:lnTo>
                <a:lnTo>
                  <a:pt x="233171" y="1394459"/>
                </a:lnTo>
                <a:lnTo>
                  <a:pt x="3090671" y="1394459"/>
                </a:lnTo>
                <a:lnTo>
                  <a:pt x="3137380" y="1389757"/>
                </a:lnTo>
                <a:lnTo>
                  <a:pt x="3180873" y="1376267"/>
                </a:lnTo>
                <a:lnTo>
                  <a:pt x="3220223" y="1354919"/>
                </a:lnTo>
                <a:lnTo>
                  <a:pt x="3254501" y="1326641"/>
                </a:lnTo>
                <a:lnTo>
                  <a:pt x="3282779" y="1292363"/>
                </a:lnTo>
                <a:lnTo>
                  <a:pt x="3304127" y="1253013"/>
                </a:lnTo>
                <a:lnTo>
                  <a:pt x="3317616" y="1209520"/>
                </a:lnTo>
                <a:lnTo>
                  <a:pt x="3322319" y="1162811"/>
                </a:lnTo>
                <a:close/>
              </a:path>
            </a:pathLst>
          </a:custGeom>
          <a:solidFill>
            <a:srgbClr val="6F8082"/>
          </a:solidFill>
        </p:spPr>
        <p:txBody>
          <a:bodyPr wrap="square" lIns="0" tIns="0" rIns="0" bIns="0" rtlCol="0"/>
          <a:lstStyle/>
          <a:p>
            <a:endParaRPr sz="1600" b="1">
              <a:solidFill>
                <a:schemeClr val="bg1"/>
              </a:solidFill>
            </a:endParaRPr>
          </a:p>
        </p:txBody>
      </p:sp>
      <p:sp>
        <p:nvSpPr>
          <p:cNvPr id="19" name="object 5"/>
          <p:cNvSpPr txBox="1">
            <a:spLocks/>
          </p:cNvSpPr>
          <p:nvPr/>
        </p:nvSpPr>
        <p:spPr>
          <a:xfrm>
            <a:off x="702470" y="432234"/>
            <a:ext cx="3027087" cy="504081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bg1"/>
                </a:solidFill>
              </a:rPr>
              <a:t>La décharge d’activité syndicale</a:t>
            </a:r>
            <a:r>
              <a:rPr lang="fr-FR" sz="1600" spc="-9" dirty="0" smtClean="0">
                <a:solidFill>
                  <a:schemeClr val="bg1"/>
                </a:solidFill>
              </a:rPr>
              <a:t/>
            </a:r>
            <a:br>
              <a:rPr lang="fr-FR" sz="1600" spc="-9" dirty="0" smtClean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0" name="object 5"/>
          <p:cNvSpPr txBox="1">
            <a:spLocks/>
          </p:cNvSpPr>
          <p:nvPr/>
        </p:nvSpPr>
        <p:spPr>
          <a:xfrm>
            <a:off x="2909536" y="5849082"/>
            <a:ext cx="8188107" cy="750302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4377" algn="ctr">
              <a:lnSpc>
                <a:spcPct val="100000"/>
              </a:lnSpc>
              <a:spcBef>
                <a:spcPts val="91"/>
              </a:spcBef>
            </a:pPr>
            <a:r>
              <a:rPr lang="fr-FR" sz="1600" dirty="0" smtClean="0">
                <a:solidFill>
                  <a:schemeClr val="tx1"/>
                </a:solidFill>
              </a:rPr>
              <a:t>NOUS AVONS BESOIN POUR LES ELECTIONS PROFESSIONNELLES ET LE CALCUL DU CONTINGENT DES ASA art 17 ET DES DAS D’UNE LISTE ELCTORALE FIABLE ET CONSOLIDEE</a:t>
            </a:r>
            <a:r>
              <a:rPr lang="fr-FR" sz="1600" spc="-9" dirty="0" smtClean="0">
                <a:solidFill>
                  <a:schemeClr val="tx1"/>
                </a:solidFill>
              </a:rPr>
              <a:t/>
            </a:r>
            <a:br>
              <a:rPr lang="fr-FR" sz="1600" spc="-9" dirty="0" smtClean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7609" y="3394603"/>
            <a:ext cx="3030771" cy="134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471" marR="129097" lvl="0" algn="ctr"/>
            <a:r>
              <a:rPr lang="fr-FR" sz="1634" b="1" dirty="0">
                <a:solidFill>
                  <a:srgbClr val="FFFFFF"/>
                </a:solidFill>
                <a:cs typeface="Calibri"/>
              </a:rPr>
              <a:t>Le</a:t>
            </a:r>
            <a:r>
              <a:rPr lang="fr-FR" sz="1634" b="1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centre</a:t>
            </a:r>
            <a:r>
              <a:rPr lang="fr-FR"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de Gestion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va</a:t>
            </a:r>
            <a:r>
              <a:rPr lang="fr-FR" sz="1634" b="1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répartir</a:t>
            </a:r>
            <a:r>
              <a:rPr lang="fr-FR" sz="1634" b="1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les</a:t>
            </a:r>
            <a:r>
              <a:rPr lang="fr-FR" sz="1634" b="1" spc="-8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heures</a:t>
            </a:r>
            <a:r>
              <a:rPr lang="fr-FR" sz="1634" b="1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entre</a:t>
            </a:r>
            <a:r>
              <a:rPr lang="fr-FR" sz="1634" b="1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23" dirty="0">
                <a:solidFill>
                  <a:srgbClr val="FFFFFF"/>
                </a:solidFill>
                <a:cs typeface="Calibri"/>
              </a:rPr>
              <a:t>les</a:t>
            </a:r>
            <a:r>
              <a:rPr lang="fr-FR"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organisations</a:t>
            </a:r>
            <a:r>
              <a:rPr lang="fr-FR" sz="1634" b="1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syndicales</a:t>
            </a:r>
            <a:r>
              <a:rPr lang="fr-FR" sz="1634" b="1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selon</a:t>
            </a:r>
            <a:r>
              <a:rPr lang="fr-FR" sz="1634" b="1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23" dirty="0">
                <a:solidFill>
                  <a:srgbClr val="FFFFFF"/>
                </a:solidFill>
                <a:cs typeface="Calibri"/>
              </a:rPr>
              <a:t>les</a:t>
            </a:r>
            <a:r>
              <a:rPr lang="fr-FR" sz="1634" b="1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critères</a:t>
            </a:r>
            <a:r>
              <a:rPr lang="fr-FR"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de</a:t>
            </a:r>
            <a:r>
              <a:rPr lang="fr-FR" sz="1634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l'article</a:t>
            </a:r>
            <a:r>
              <a:rPr lang="fr-FR" sz="1634" b="1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13</a:t>
            </a:r>
            <a:r>
              <a:rPr lang="fr-FR" sz="1634" b="1" spc="-8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du</a:t>
            </a:r>
            <a:r>
              <a:rPr lang="fr-FR" sz="1634" b="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dirty="0">
                <a:solidFill>
                  <a:srgbClr val="FFFFFF"/>
                </a:solidFill>
                <a:cs typeface="Calibri"/>
              </a:rPr>
              <a:t>décret</a:t>
            </a:r>
            <a:r>
              <a:rPr lang="fr-FR" sz="1634" b="1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1634" b="1" spc="-9" dirty="0">
                <a:solidFill>
                  <a:srgbClr val="FFFFFF"/>
                </a:solidFill>
                <a:cs typeface="Calibri"/>
              </a:rPr>
              <a:t>85-</a:t>
            </a:r>
            <a:r>
              <a:rPr lang="fr-FR" sz="1634" b="1" spc="-23" dirty="0">
                <a:solidFill>
                  <a:srgbClr val="FFFFFF"/>
                </a:solidFill>
                <a:cs typeface="Calibri"/>
              </a:rPr>
              <a:t>397</a:t>
            </a:r>
            <a:endParaRPr lang="fr-FR" sz="1634" b="1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1830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1989" y="1837508"/>
            <a:ext cx="7868920" cy="3979817"/>
          </a:xfrm>
        </p:spPr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8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917" y="1982631"/>
            <a:ext cx="95069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Pour l’exercice du droit syndical, le droit de la fonction publique territoriale accorde un certain nombre d’avantages matériels et de facilités statutaires, aux syndicats, à leurs responsables et à leurs membres. </a:t>
            </a:r>
            <a:endParaRPr lang="fr-FR" dirty="0"/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* </a:t>
            </a: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L</a:t>
            </a: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es </a:t>
            </a: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locaux syndicaux et </a:t>
            </a: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équipements ;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dirty="0" smtClean="0"/>
              <a:t>* </a:t>
            </a:r>
            <a:r>
              <a:rPr lang="fr-FR" dirty="0">
                <a:solidFill>
                  <a:prstClr val="black"/>
                </a:solidFill>
                <a:latin typeface="Calibri corps"/>
              </a:rPr>
              <a:t>L</a:t>
            </a: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’affichage et la distribution </a:t>
            </a: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des documents d’origine syndicale </a:t>
            </a: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defRPr/>
            </a:pP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* Les </a:t>
            </a: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réunions syndicales </a:t>
            </a:r>
            <a:r>
              <a:rPr lang="fr-FR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;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1189038" y="320675"/>
            <a:ext cx="9012237" cy="1192213"/>
          </a:xfrm>
        </p:spPr>
        <p:txBody>
          <a:bodyPr>
            <a:normAutofit/>
          </a:bodyPr>
          <a:lstStyle/>
          <a:p>
            <a:r>
              <a:rPr lang="fr-FR" dirty="0" smtClean="0"/>
              <a:t>Principes généraux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3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Principes généraux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290917" y="1982631"/>
            <a:ext cx="95069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Pour l’exercice du droit syndical, le droit de la fonction publique territoriale accorde un certain nombre d’avantages matériels et de facilités statutaires, aux syndicats, à leurs responsables et à leurs membres. </a:t>
            </a:r>
            <a:endParaRPr lang="fr-FR" dirty="0"/>
          </a:p>
          <a:p>
            <a:pPr lvl="0">
              <a:defRPr/>
            </a:pPr>
            <a:endParaRPr lang="fr-FR" dirty="0">
              <a:solidFill>
                <a:prstClr val="black"/>
              </a:solidFill>
              <a:latin typeface="Calibri corps"/>
              <a:ea typeface="DejaVu Sans"/>
              <a:cs typeface="DejaVu Sa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* Les </a:t>
            </a:r>
            <a:r>
              <a:rPr lang="fr-FR" b="1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locaux syndicaux et </a:t>
            </a:r>
            <a:r>
              <a:rPr lang="fr-FR" b="1" dirty="0" smtClean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équipements ;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defRPr/>
            </a:pPr>
            <a:endParaRPr lang="fr-FR" dirty="0" smtClean="0">
              <a:solidFill>
                <a:prstClr val="black"/>
              </a:solidFill>
              <a:latin typeface="Calibri corps"/>
            </a:endParaRPr>
          </a:p>
        </p:txBody>
      </p:sp>
    </p:spTree>
    <p:extLst>
      <p:ext uri="{BB962C8B-B14F-4D97-AF65-F5344CB8AC3E}">
        <p14:creationId xmlns:p14="http://schemas.microsoft.com/office/powerpoint/2010/main" val="569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450" y="1407753"/>
            <a:ext cx="5330620" cy="5295197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000" b="0" dirty="0">
                <a:solidFill>
                  <a:schemeClr val="tx1"/>
                </a:solidFill>
              </a:rPr>
              <a:t>Les collectivités employant au moins 50 agents doivent mettre à la disposition des organisations syndicales représentatives, sur leur demande, des locaux à usage de bureaux. </a:t>
            </a:r>
            <a:endParaRPr lang="fr-FR" sz="2000" b="0" dirty="0" smtClean="0">
              <a:solidFill>
                <a:schemeClr val="tx1"/>
              </a:solidFill>
            </a:endParaRPr>
          </a:p>
          <a:p>
            <a:pPr algn="just"/>
            <a:endParaRPr lang="fr-FR" sz="2000" b="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0" dirty="0" smtClean="0">
                <a:solidFill>
                  <a:schemeClr val="tx1"/>
                </a:solidFill>
              </a:rPr>
              <a:t>Sont </a:t>
            </a:r>
            <a:r>
              <a:rPr lang="fr-FR" sz="2000" b="0" dirty="0">
                <a:solidFill>
                  <a:schemeClr val="tx1"/>
                </a:solidFill>
              </a:rPr>
              <a:t>considérées comme représentatives les organisations syndicales représentées au Comité </a:t>
            </a:r>
            <a:r>
              <a:rPr lang="fr-FR" sz="2000" b="0" dirty="0" smtClean="0">
                <a:solidFill>
                  <a:schemeClr val="tx1"/>
                </a:solidFill>
              </a:rPr>
              <a:t>Social Territorial (CST</a:t>
            </a:r>
            <a:r>
              <a:rPr lang="fr-FR" sz="2000" b="0" dirty="0">
                <a:solidFill>
                  <a:schemeClr val="tx1"/>
                </a:solidFill>
              </a:rPr>
              <a:t>) local ou au Conseil supérieur de la fonction publique territoriale (CSFPT</a:t>
            </a:r>
            <a:r>
              <a:rPr lang="fr-FR" sz="2000" b="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fr-FR" sz="2000" b="0" dirty="0" smtClean="0">
              <a:solidFill>
                <a:schemeClr val="tx1"/>
              </a:solidFill>
            </a:endParaRPr>
          </a:p>
          <a:p>
            <a:pPr algn="just"/>
            <a:r>
              <a:rPr lang="fr-FR" sz="2000" b="0" dirty="0">
                <a:solidFill>
                  <a:schemeClr val="tx1"/>
                </a:solidFill>
              </a:rPr>
              <a:t>Les locaux mis à disposition des organisations syndicales sont normalement situés dans l'enceinte des bâtiments administratifs, ou à défaut, le plus près possible du lieu de travail des agents. Ils doivent comporter les équipements indispensables à l’exercice de l’activité syndicale (mobilier, téléphone…).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37407"/>
              </p:ext>
            </p:extLst>
          </p:nvPr>
        </p:nvGraphicFramePr>
        <p:xfrm>
          <a:off x="6932211" y="1407753"/>
          <a:ext cx="4947039" cy="38029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606">
                  <a:extLst>
                    <a:ext uri="{9D8B030D-6E8A-4147-A177-3AD203B41FA5}">
                      <a16:colId xmlns:a16="http://schemas.microsoft.com/office/drawing/2014/main" val="4292329365"/>
                    </a:ext>
                  </a:extLst>
                </a:gridCol>
                <a:gridCol w="2245479">
                  <a:extLst>
                    <a:ext uri="{9D8B030D-6E8A-4147-A177-3AD203B41FA5}">
                      <a16:colId xmlns:a16="http://schemas.microsoft.com/office/drawing/2014/main" val="2174098119"/>
                    </a:ext>
                  </a:extLst>
                </a:gridCol>
                <a:gridCol w="1602954">
                  <a:extLst>
                    <a:ext uri="{9D8B030D-6E8A-4147-A177-3AD203B41FA5}">
                      <a16:colId xmlns:a16="http://schemas.microsoft.com/office/drawing/2014/main" val="3220750107"/>
                    </a:ext>
                  </a:extLst>
                </a:gridCol>
              </a:tblGrid>
              <a:tr h="570865">
                <a:tc>
                  <a:txBody>
                    <a:bodyPr/>
                    <a:lstStyle/>
                    <a:p>
                      <a:pPr algn="l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23215" algn="l">
                        <a:spcAft>
                          <a:spcPts val="0"/>
                        </a:spcAft>
                      </a:pP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A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l">
                        <a:spcBef>
                          <a:spcPts val="895"/>
                        </a:spcBef>
                        <a:spcAft>
                          <a:spcPts val="0"/>
                        </a:spcAft>
                      </a:pP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OBLIGATION</a:t>
                      </a:r>
                      <a:r>
                        <a:rPr lang="fr-FR" sz="1100" b="1" spc="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fr-FR" sz="1100" b="1" spc="-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collectivité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2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marR="1270" algn="l">
                        <a:spcAft>
                          <a:spcPts val="0"/>
                        </a:spcAft>
                      </a:pP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l’établissement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A4"/>
                    </a:solidFill>
                  </a:tcPr>
                </a:tc>
                <a:tc>
                  <a:txBody>
                    <a:bodyPr/>
                    <a:lstStyle/>
                    <a:p>
                      <a:pPr marL="327025" algn="l">
                        <a:lnSpc>
                          <a:spcPts val="1335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Possibilité</a:t>
                      </a:r>
                      <a:r>
                        <a:rPr lang="fr-FR" sz="1100" b="1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fr-FR" sz="1100" b="1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choix</a:t>
                      </a:r>
                      <a:r>
                        <a:rPr lang="fr-FR" sz="1100" b="1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2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59410" algn="l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l’autorité</a:t>
                      </a:r>
                      <a:r>
                        <a:rPr lang="fr-FR" sz="1100" b="1" spc="-3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territoriale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7301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310515" indent="-163195" algn="l">
                        <a:lnSpc>
                          <a:spcPct val="98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Moins</a:t>
                      </a:r>
                      <a:r>
                        <a:rPr lang="fr-FR" sz="1100" b="1" spc="-65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100" b="1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" algn="l">
                        <a:spcAft>
                          <a:spcPts val="0"/>
                        </a:spcAft>
                      </a:pPr>
                      <a:r>
                        <a:rPr lang="fr-FR" sz="1100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Aucune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66675" indent="-190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la mesure du possible, attribution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d’un</a:t>
                      </a:r>
                      <a:r>
                        <a:rPr lang="fr-FR" sz="11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local,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 </a:t>
                      </a:r>
                      <a:r>
                        <a:rPr lang="fr-FR" sz="1100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distinct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19443"/>
                  </a:ext>
                </a:extLst>
              </a:tr>
              <a:tr h="12084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6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8455" indent="-245745" algn="l">
                        <a:lnSpc>
                          <a:spcPct val="98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</a:t>
                      </a:r>
                      <a:r>
                        <a:rPr lang="fr-FR" sz="1100" b="1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fr-FR" sz="1100" b="1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fr-FR" sz="1100" b="1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fr-FR" sz="1100" b="1" baseline="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Mettre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fr-FR" sz="1100" b="1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fr-FR" sz="11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</a:t>
                      </a:r>
                      <a:r>
                        <a:rPr lang="fr-FR" sz="1100" b="1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organisations syndicales :</a:t>
                      </a:r>
                    </a:p>
                    <a:p>
                      <a:pPr marL="0" marR="73025" lvl="0" indent="0" algn="l">
                        <a:lnSpc>
                          <a:spcPct val="98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  <a:tabLst>
                          <a:tab pos="270510" algn="l"/>
                        </a:tabLst>
                      </a:pPr>
                      <a:endParaRPr lang="fr-FR" sz="1100" spc="0" dirty="0" smtClean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0" marR="73025" lvl="0" indent="0" algn="l">
                        <a:lnSpc>
                          <a:spcPct val="98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  <a:tabLst>
                          <a:tab pos="270510" algn="l"/>
                        </a:tabLst>
                      </a:pPr>
                      <a:r>
                        <a:rPr lang="fr-FR" sz="1100" spc="0" dirty="0" smtClean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représentatives</a:t>
                      </a:r>
                      <a:r>
                        <a:rPr lang="fr-FR" sz="1100" spc="-65" dirty="0" smtClean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(présentes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au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CST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local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ou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au </a:t>
                      </a:r>
                      <a:r>
                        <a:rPr lang="fr-FR" sz="1100" spc="-10" dirty="0" smtClean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CSFPT)</a:t>
                      </a:r>
                      <a:r>
                        <a:rPr lang="fr-FR" sz="1100" spc="0" baseline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b="1" u="sng" spc="-25" dirty="0" smtClean="0">
                          <a:effectLst/>
                          <a:uFill>
                            <a:solidFill>
                              <a:srgbClr val="221F1F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fr-FR" sz="1100" b="0" u="none" spc="0" baseline="0" dirty="0"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spc="0" dirty="0" smtClean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ayant</a:t>
                      </a:r>
                      <a:r>
                        <a:rPr lang="fr-FR" sz="1100" spc="-65" dirty="0" smtClean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une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section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syndicale</a:t>
                      </a:r>
                      <a:r>
                        <a:rPr lang="fr-FR" sz="1100" spc="-6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dans</a:t>
                      </a:r>
                      <a:r>
                        <a:rPr lang="fr-FR" sz="1100" spc="-65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la collectivité ou établissement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fr-FR" sz="1100" spc="-4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fr-FR" sz="1100" spc="-5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mesure</a:t>
                      </a:r>
                      <a:r>
                        <a:rPr lang="fr-FR" sz="1100" spc="-4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fr-FR" sz="1100" spc="-5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possible, mettre un local distinct à disposition de chacune des organisations syndicales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01614"/>
                  </a:ext>
                </a:extLst>
              </a:tr>
              <a:tr h="12230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0980" marR="209550" algn="l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fr-FR" sz="1100" b="1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partir</a:t>
                      </a:r>
                      <a:r>
                        <a:rPr lang="fr-FR" sz="1100" b="1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</a:t>
                      </a:r>
                      <a:r>
                        <a:rPr lang="fr-FR" sz="1100" b="1" spc="-4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spc="-1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239395" algn="l">
                        <a:lnSpc>
                          <a:spcPct val="96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Mettre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fr-FR" sz="1100" b="1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</a:t>
                      </a:r>
                      <a:r>
                        <a:rPr lang="fr-FR" sz="1100" b="1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OBLIGATOIREMENT</a:t>
                      </a:r>
                      <a:r>
                        <a:rPr lang="fr-FR" sz="1100" b="1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distinct</a:t>
                      </a:r>
                      <a:r>
                        <a:rPr lang="fr-FR" sz="1100" b="1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à disposition des organisations syndicales :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242570" lvl="0" indent="0" algn="l">
                        <a:lnSpc>
                          <a:spcPct val="97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  <a:tabLst>
                          <a:tab pos="270510" algn="l"/>
                        </a:tabLst>
                      </a:pPr>
                      <a:endParaRPr lang="fr-FR" sz="1100" spc="0" dirty="0" smtClean="0">
                        <a:solidFill>
                          <a:srgbClr val="221F1F"/>
                        </a:solidFill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0" marR="242570" lvl="0" indent="0" algn="l">
                        <a:lnSpc>
                          <a:spcPct val="97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SzPts val="1100"/>
                        <a:buFont typeface="Symbol" panose="05050102010706020507" pitchFamily="18" charset="2"/>
                        <a:buNone/>
                        <a:tabLst>
                          <a:tab pos="270510" algn="l"/>
                        </a:tabLst>
                      </a:pPr>
                      <a:r>
                        <a:rPr lang="fr-FR" sz="1100" spc="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représentatives</a:t>
                      </a:r>
                      <a:r>
                        <a:rPr lang="fr-FR" sz="1100" spc="-65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(présentes</a:t>
                      </a:r>
                      <a:r>
                        <a:rPr lang="fr-FR" sz="11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au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CST</a:t>
                      </a:r>
                      <a:r>
                        <a:rPr lang="fr-FR" sz="11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local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ou au CSFPT)</a:t>
                      </a:r>
                      <a:endParaRPr lang="fr-FR" sz="1100" spc="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66675" algn="l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fr-FR" sz="1100" spc="-25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fr-FR" sz="1100" spc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spc="0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ayant</a:t>
                      </a:r>
                      <a:r>
                        <a:rPr lang="fr-FR" sz="1100" spc="-65" dirty="0" smtClean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une</a:t>
                      </a:r>
                      <a:r>
                        <a:rPr lang="fr-FR" sz="11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section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syndicale</a:t>
                      </a:r>
                      <a:r>
                        <a:rPr lang="fr-FR" sz="1100" spc="-6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dans</a:t>
                      </a:r>
                      <a:r>
                        <a:rPr lang="fr-FR" sz="1100" spc="-65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fr-FR" sz="1100" spc="0" dirty="0">
                          <a:solidFill>
                            <a:srgbClr val="221F1F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la collectivité ou établissement</a:t>
                      </a:r>
                      <a:endParaRPr lang="fr-FR" sz="1100" spc="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622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17705" y="429572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 corps"/>
                <a:ea typeface="DejaVu Sans"/>
                <a:cs typeface="DejaVu Sans"/>
              </a:rPr>
              <a:t>* Les locaux syndicaux et équipements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8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839" y="1180317"/>
            <a:ext cx="4742781" cy="47553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70284" y="2011074"/>
            <a:ext cx="1264984" cy="732651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11527" marR="4611" indent="-1729" algn="ctr">
              <a:lnSpc>
                <a:spcPts val="1760"/>
              </a:lnSpc>
              <a:spcBef>
                <a:spcPts val="313"/>
              </a:spcBef>
            </a:pP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fonctionnaires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titulaires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149" y="2095841"/>
            <a:ext cx="1264984" cy="732651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10950" marR="4611" indent="-1729" algn="ctr">
              <a:lnSpc>
                <a:spcPts val="1760"/>
              </a:lnSpc>
              <a:spcBef>
                <a:spcPts val="313"/>
              </a:spcBef>
            </a:pP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fonctionnaires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stagiaires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405" y="4427722"/>
            <a:ext cx="1345090" cy="501818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176932" marR="4611" indent="-165982">
              <a:lnSpc>
                <a:spcPts val="1760"/>
              </a:lnSpc>
              <a:spcBef>
                <a:spcPts val="313"/>
              </a:spcBef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contractuels</a:t>
            </a:r>
            <a:r>
              <a:rPr sz="1634" spc="-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6756" y="4417411"/>
            <a:ext cx="1345090" cy="501818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220157" marR="4611" indent="-209205">
              <a:lnSpc>
                <a:spcPts val="1760"/>
              </a:lnSpc>
              <a:spcBef>
                <a:spcPts val="313"/>
              </a:spcBef>
            </a:pP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contractuels</a:t>
            </a:r>
            <a:r>
              <a:rPr sz="1634" spc="-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2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34" spc="-2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droit</a:t>
            </a:r>
            <a:r>
              <a:rPr sz="1634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18" dirty="0">
                <a:solidFill>
                  <a:srgbClr val="FFFFFF"/>
                </a:solidFill>
                <a:latin typeface="Calibri"/>
                <a:cs typeface="Calibri"/>
              </a:rPr>
              <a:t>privé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57432" y="2046766"/>
            <a:ext cx="1361227" cy="640848"/>
          </a:xfrm>
          <a:custGeom>
            <a:avLst/>
            <a:gdLst/>
            <a:ahLst/>
            <a:cxnLst/>
            <a:rect l="l" t="t" r="r" b="b"/>
            <a:pathLst>
              <a:path w="1499870" h="706120">
                <a:moveTo>
                  <a:pt x="1499615" y="586739"/>
                </a:moveTo>
                <a:lnTo>
                  <a:pt x="1499615" y="117347"/>
                </a:lnTo>
                <a:lnTo>
                  <a:pt x="1490495" y="71366"/>
                </a:lnTo>
                <a:lnTo>
                  <a:pt x="1465516" y="34099"/>
                </a:lnTo>
                <a:lnTo>
                  <a:pt x="1428249" y="9120"/>
                </a:lnTo>
                <a:lnTo>
                  <a:pt x="1382267" y="0"/>
                </a:lnTo>
                <a:lnTo>
                  <a:pt x="117347" y="0"/>
                </a:lnTo>
                <a:lnTo>
                  <a:pt x="71366" y="9120"/>
                </a:lnTo>
                <a:lnTo>
                  <a:pt x="34099" y="34099"/>
                </a:lnTo>
                <a:lnTo>
                  <a:pt x="9120" y="71366"/>
                </a:lnTo>
                <a:lnTo>
                  <a:pt x="0" y="117347"/>
                </a:lnTo>
                <a:lnTo>
                  <a:pt x="0" y="586739"/>
                </a:lnTo>
                <a:lnTo>
                  <a:pt x="9120" y="632960"/>
                </a:lnTo>
                <a:lnTo>
                  <a:pt x="34099" y="670750"/>
                </a:lnTo>
                <a:lnTo>
                  <a:pt x="71366" y="696253"/>
                </a:lnTo>
                <a:lnTo>
                  <a:pt x="117347" y="705611"/>
                </a:lnTo>
                <a:lnTo>
                  <a:pt x="1382267" y="705611"/>
                </a:lnTo>
                <a:lnTo>
                  <a:pt x="1428249" y="696253"/>
                </a:lnTo>
                <a:lnTo>
                  <a:pt x="1465516" y="670750"/>
                </a:lnTo>
                <a:lnTo>
                  <a:pt x="1490495" y="632960"/>
                </a:lnTo>
                <a:lnTo>
                  <a:pt x="1499615" y="586739"/>
                </a:lnTo>
                <a:close/>
              </a:path>
            </a:pathLst>
          </a:custGeom>
          <a:solidFill>
            <a:srgbClr val="CEDEE2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5" name="object 15"/>
          <p:cNvSpPr txBox="1"/>
          <p:nvPr/>
        </p:nvSpPr>
        <p:spPr>
          <a:xfrm>
            <a:off x="9753380" y="2094712"/>
            <a:ext cx="970493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>
              <a:spcBef>
                <a:spcPts val="91"/>
              </a:spcBef>
            </a:pPr>
            <a:r>
              <a:rPr sz="1634" b="1" dirty="0">
                <a:solidFill>
                  <a:srgbClr val="191A1F"/>
                </a:solidFill>
                <a:latin typeface="Calibri"/>
                <a:cs typeface="Calibri"/>
              </a:rPr>
              <a:t>sont</a:t>
            </a:r>
            <a:r>
              <a:rPr sz="1634" spc="-82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191A1F"/>
                </a:solidFill>
                <a:latin typeface="Calibri"/>
                <a:cs typeface="Calibri"/>
              </a:rPr>
              <a:t>exclus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44709" y="2472768"/>
            <a:ext cx="2650415" cy="1936376"/>
          </a:xfrm>
          <a:custGeom>
            <a:avLst/>
            <a:gdLst/>
            <a:ahLst/>
            <a:cxnLst/>
            <a:rect l="l" t="t" r="r" b="b"/>
            <a:pathLst>
              <a:path w="2920365" h="2133600">
                <a:moveTo>
                  <a:pt x="2919983" y="1066799"/>
                </a:moveTo>
                <a:lnTo>
                  <a:pt x="2918929" y="1025839"/>
                </a:lnTo>
                <a:lnTo>
                  <a:pt x="2915791" y="985272"/>
                </a:lnTo>
                <a:lnTo>
                  <a:pt x="2910607" y="945126"/>
                </a:lnTo>
                <a:lnTo>
                  <a:pt x="2903415" y="905428"/>
                </a:lnTo>
                <a:lnTo>
                  <a:pt x="2894252" y="866207"/>
                </a:lnTo>
                <a:lnTo>
                  <a:pt x="2883157" y="827488"/>
                </a:lnTo>
                <a:lnTo>
                  <a:pt x="2870168" y="789301"/>
                </a:lnTo>
                <a:lnTo>
                  <a:pt x="2855322" y="751672"/>
                </a:lnTo>
                <a:lnTo>
                  <a:pt x="2838657" y="714628"/>
                </a:lnTo>
                <a:lnTo>
                  <a:pt x="2820211" y="678199"/>
                </a:lnTo>
                <a:lnTo>
                  <a:pt x="2800022" y="642409"/>
                </a:lnTo>
                <a:lnTo>
                  <a:pt x="2778128" y="607289"/>
                </a:lnTo>
                <a:lnTo>
                  <a:pt x="2754566" y="572864"/>
                </a:lnTo>
                <a:lnTo>
                  <a:pt x="2729374" y="539162"/>
                </a:lnTo>
                <a:lnTo>
                  <a:pt x="2702591" y="506211"/>
                </a:lnTo>
                <a:lnTo>
                  <a:pt x="2674254" y="474039"/>
                </a:lnTo>
                <a:lnTo>
                  <a:pt x="2644400" y="442672"/>
                </a:lnTo>
                <a:lnTo>
                  <a:pt x="2613068" y="412138"/>
                </a:lnTo>
                <a:lnTo>
                  <a:pt x="2580296" y="382465"/>
                </a:lnTo>
                <a:lnTo>
                  <a:pt x="2546121" y="353681"/>
                </a:lnTo>
                <a:lnTo>
                  <a:pt x="2510581" y="325812"/>
                </a:lnTo>
                <a:lnTo>
                  <a:pt x="2473714" y="298886"/>
                </a:lnTo>
                <a:lnTo>
                  <a:pt x="2435558" y="272931"/>
                </a:lnTo>
                <a:lnTo>
                  <a:pt x="2396151" y="247974"/>
                </a:lnTo>
                <a:lnTo>
                  <a:pt x="2355530" y="224042"/>
                </a:lnTo>
                <a:lnTo>
                  <a:pt x="2313734" y="201164"/>
                </a:lnTo>
                <a:lnTo>
                  <a:pt x="2270800" y="179367"/>
                </a:lnTo>
                <a:lnTo>
                  <a:pt x="2226766" y="158677"/>
                </a:lnTo>
                <a:lnTo>
                  <a:pt x="2181670" y="139123"/>
                </a:lnTo>
                <a:lnTo>
                  <a:pt x="2135549" y="120732"/>
                </a:lnTo>
                <a:lnTo>
                  <a:pt x="2088442" y="103532"/>
                </a:lnTo>
                <a:lnTo>
                  <a:pt x="2040387" y="87550"/>
                </a:lnTo>
                <a:lnTo>
                  <a:pt x="1991421" y="72813"/>
                </a:lnTo>
                <a:lnTo>
                  <a:pt x="1941581" y="59350"/>
                </a:lnTo>
                <a:lnTo>
                  <a:pt x="1890907" y="47187"/>
                </a:lnTo>
                <a:lnTo>
                  <a:pt x="1839436" y="36352"/>
                </a:lnTo>
                <a:lnTo>
                  <a:pt x="1787205" y="26872"/>
                </a:lnTo>
                <a:lnTo>
                  <a:pt x="1734253" y="18776"/>
                </a:lnTo>
                <a:lnTo>
                  <a:pt x="1680616" y="12090"/>
                </a:lnTo>
                <a:lnTo>
                  <a:pt x="1626334" y="6841"/>
                </a:lnTo>
                <a:lnTo>
                  <a:pt x="1571444" y="3059"/>
                </a:lnTo>
                <a:lnTo>
                  <a:pt x="1515984" y="769"/>
                </a:lnTo>
                <a:lnTo>
                  <a:pt x="1459991" y="0"/>
                </a:lnTo>
                <a:lnTo>
                  <a:pt x="1403999" y="769"/>
                </a:lnTo>
                <a:lnTo>
                  <a:pt x="1348539" y="3059"/>
                </a:lnTo>
                <a:lnTo>
                  <a:pt x="1293648" y="6841"/>
                </a:lnTo>
                <a:lnTo>
                  <a:pt x="1239366" y="12090"/>
                </a:lnTo>
                <a:lnTo>
                  <a:pt x="1185730" y="18776"/>
                </a:lnTo>
                <a:lnTo>
                  <a:pt x="1132778" y="26872"/>
                </a:lnTo>
                <a:lnTo>
                  <a:pt x="1080547" y="36352"/>
                </a:lnTo>
                <a:lnTo>
                  <a:pt x="1029076" y="47187"/>
                </a:lnTo>
                <a:lnTo>
                  <a:pt x="978401" y="59350"/>
                </a:lnTo>
                <a:lnTo>
                  <a:pt x="928562" y="72813"/>
                </a:lnTo>
                <a:lnTo>
                  <a:pt x="879596" y="87550"/>
                </a:lnTo>
                <a:lnTo>
                  <a:pt x="831541" y="103532"/>
                </a:lnTo>
                <a:lnTo>
                  <a:pt x="784434" y="120732"/>
                </a:lnTo>
                <a:lnTo>
                  <a:pt x="738313" y="139123"/>
                </a:lnTo>
                <a:lnTo>
                  <a:pt x="693217" y="158677"/>
                </a:lnTo>
                <a:lnTo>
                  <a:pt x="649183" y="179367"/>
                </a:lnTo>
                <a:lnTo>
                  <a:pt x="606249" y="201164"/>
                </a:lnTo>
                <a:lnTo>
                  <a:pt x="564453" y="224042"/>
                </a:lnTo>
                <a:lnTo>
                  <a:pt x="523832" y="247974"/>
                </a:lnTo>
                <a:lnTo>
                  <a:pt x="484425" y="272931"/>
                </a:lnTo>
                <a:lnTo>
                  <a:pt x="446269" y="298886"/>
                </a:lnTo>
                <a:lnTo>
                  <a:pt x="409402" y="325812"/>
                </a:lnTo>
                <a:lnTo>
                  <a:pt x="373862" y="353681"/>
                </a:lnTo>
                <a:lnTo>
                  <a:pt x="339687" y="382465"/>
                </a:lnTo>
                <a:lnTo>
                  <a:pt x="306915" y="412138"/>
                </a:lnTo>
                <a:lnTo>
                  <a:pt x="275583" y="442672"/>
                </a:lnTo>
                <a:lnTo>
                  <a:pt x="245729" y="474039"/>
                </a:lnTo>
                <a:lnTo>
                  <a:pt x="217392" y="506211"/>
                </a:lnTo>
                <a:lnTo>
                  <a:pt x="190608" y="539162"/>
                </a:lnTo>
                <a:lnTo>
                  <a:pt x="165417" y="572864"/>
                </a:lnTo>
                <a:lnTo>
                  <a:pt x="141855" y="607289"/>
                </a:lnTo>
                <a:lnTo>
                  <a:pt x="119961" y="642409"/>
                </a:lnTo>
                <a:lnTo>
                  <a:pt x="99771" y="678199"/>
                </a:lnTo>
                <a:lnTo>
                  <a:pt x="81326" y="714628"/>
                </a:lnTo>
                <a:lnTo>
                  <a:pt x="64661" y="751672"/>
                </a:lnTo>
                <a:lnTo>
                  <a:pt x="49815" y="789301"/>
                </a:lnTo>
                <a:lnTo>
                  <a:pt x="36826" y="827488"/>
                </a:lnTo>
                <a:lnTo>
                  <a:pt x="25731" y="866207"/>
                </a:lnTo>
                <a:lnTo>
                  <a:pt x="16568" y="905428"/>
                </a:lnTo>
                <a:lnTo>
                  <a:pt x="9376" y="945126"/>
                </a:lnTo>
                <a:lnTo>
                  <a:pt x="4192" y="985272"/>
                </a:lnTo>
                <a:lnTo>
                  <a:pt x="1054" y="1025839"/>
                </a:lnTo>
                <a:lnTo>
                  <a:pt x="0" y="1066799"/>
                </a:lnTo>
                <a:lnTo>
                  <a:pt x="1054" y="1107658"/>
                </a:lnTo>
                <a:lnTo>
                  <a:pt x="4192" y="1148134"/>
                </a:lnTo>
                <a:lnTo>
                  <a:pt x="9376" y="1188197"/>
                </a:lnTo>
                <a:lnTo>
                  <a:pt x="16568" y="1227821"/>
                </a:lnTo>
                <a:lnTo>
                  <a:pt x="25731" y="1266977"/>
                </a:lnTo>
                <a:lnTo>
                  <a:pt x="36826" y="1305638"/>
                </a:lnTo>
                <a:lnTo>
                  <a:pt x="49815" y="1343776"/>
                </a:lnTo>
                <a:lnTo>
                  <a:pt x="64661" y="1381364"/>
                </a:lnTo>
                <a:lnTo>
                  <a:pt x="81326" y="1418372"/>
                </a:lnTo>
                <a:lnTo>
                  <a:pt x="99771" y="1454774"/>
                </a:lnTo>
                <a:lnTo>
                  <a:pt x="119961" y="1490542"/>
                </a:lnTo>
                <a:lnTo>
                  <a:pt x="141855" y="1525647"/>
                </a:lnTo>
                <a:lnTo>
                  <a:pt x="165417" y="1560062"/>
                </a:lnTo>
                <a:lnTo>
                  <a:pt x="190608" y="1593760"/>
                </a:lnTo>
                <a:lnTo>
                  <a:pt x="217392" y="1626711"/>
                </a:lnTo>
                <a:lnTo>
                  <a:pt x="245729" y="1658890"/>
                </a:lnTo>
                <a:lnTo>
                  <a:pt x="275583" y="1690266"/>
                </a:lnTo>
                <a:lnTo>
                  <a:pt x="306915" y="1720814"/>
                </a:lnTo>
                <a:lnTo>
                  <a:pt x="339687" y="1750504"/>
                </a:lnTo>
                <a:lnTo>
                  <a:pt x="373862" y="1779310"/>
                </a:lnTo>
                <a:lnTo>
                  <a:pt x="409402" y="1807203"/>
                </a:lnTo>
                <a:lnTo>
                  <a:pt x="446269" y="1834155"/>
                </a:lnTo>
                <a:lnTo>
                  <a:pt x="484425" y="1860139"/>
                </a:lnTo>
                <a:lnTo>
                  <a:pt x="523832" y="1885127"/>
                </a:lnTo>
                <a:lnTo>
                  <a:pt x="564453" y="1909091"/>
                </a:lnTo>
                <a:lnTo>
                  <a:pt x="606249" y="1932003"/>
                </a:lnTo>
                <a:lnTo>
                  <a:pt x="649183" y="1953835"/>
                </a:lnTo>
                <a:lnTo>
                  <a:pt x="693217" y="1974560"/>
                </a:lnTo>
                <a:lnTo>
                  <a:pt x="738313" y="1994149"/>
                </a:lnTo>
                <a:lnTo>
                  <a:pt x="784434" y="2012575"/>
                </a:lnTo>
                <a:lnTo>
                  <a:pt x="831541" y="2029810"/>
                </a:lnTo>
                <a:lnTo>
                  <a:pt x="879596" y="2045826"/>
                </a:lnTo>
                <a:lnTo>
                  <a:pt x="928562" y="2060596"/>
                </a:lnTo>
                <a:lnTo>
                  <a:pt x="978401" y="2074091"/>
                </a:lnTo>
                <a:lnTo>
                  <a:pt x="1029076" y="2086283"/>
                </a:lnTo>
                <a:lnTo>
                  <a:pt x="1080547" y="2097146"/>
                </a:lnTo>
                <a:lnTo>
                  <a:pt x="1132778" y="2106650"/>
                </a:lnTo>
                <a:lnTo>
                  <a:pt x="1185730" y="2114769"/>
                </a:lnTo>
                <a:lnTo>
                  <a:pt x="1239366" y="2121474"/>
                </a:lnTo>
                <a:lnTo>
                  <a:pt x="1293648" y="2126737"/>
                </a:lnTo>
                <a:lnTo>
                  <a:pt x="1348539" y="2130531"/>
                </a:lnTo>
                <a:lnTo>
                  <a:pt x="1403999" y="2132828"/>
                </a:lnTo>
                <a:lnTo>
                  <a:pt x="1459991" y="2133599"/>
                </a:lnTo>
                <a:lnTo>
                  <a:pt x="1515984" y="2132828"/>
                </a:lnTo>
                <a:lnTo>
                  <a:pt x="1571444" y="2130531"/>
                </a:lnTo>
                <a:lnTo>
                  <a:pt x="1626334" y="2126737"/>
                </a:lnTo>
                <a:lnTo>
                  <a:pt x="1680616" y="2121474"/>
                </a:lnTo>
                <a:lnTo>
                  <a:pt x="1734253" y="2114769"/>
                </a:lnTo>
                <a:lnTo>
                  <a:pt x="1787205" y="2106650"/>
                </a:lnTo>
                <a:lnTo>
                  <a:pt x="1839436" y="2097146"/>
                </a:lnTo>
                <a:lnTo>
                  <a:pt x="1890907" y="2086283"/>
                </a:lnTo>
                <a:lnTo>
                  <a:pt x="1941581" y="2074091"/>
                </a:lnTo>
                <a:lnTo>
                  <a:pt x="1991421" y="2060596"/>
                </a:lnTo>
                <a:lnTo>
                  <a:pt x="2040387" y="2045826"/>
                </a:lnTo>
                <a:lnTo>
                  <a:pt x="2088442" y="2029810"/>
                </a:lnTo>
                <a:lnTo>
                  <a:pt x="2135549" y="2012575"/>
                </a:lnTo>
                <a:lnTo>
                  <a:pt x="2181670" y="1994149"/>
                </a:lnTo>
                <a:lnTo>
                  <a:pt x="2226766" y="1974560"/>
                </a:lnTo>
                <a:lnTo>
                  <a:pt x="2270800" y="1953835"/>
                </a:lnTo>
                <a:lnTo>
                  <a:pt x="2313734" y="1932003"/>
                </a:lnTo>
                <a:lnTo>
                  <a:pt x="2355530" y="1909091"/>
                </a:lnTo>
                <a:lnTo>
                  <a:pt x="2396151" y="1885127"/>
                </a:lnTo>
                <a:lnTo>
                  <a:pt x="2435558" y="1860139"/>
                </a:lnTo>
                <a:lnTo>
                  <a:pt x="2473714" y="1834155"/>
                </a:lnTo>
                <a:lnTo>
                  <a:pt x="2510581" y="1807203"/>
                </a:lnTo>
                <a:lnTo>
                  <a:pt x="2546121" y="1779310"/>
                </a:lnTo>
                <a:lnTo>
                  <a:pt x="2580296" y="1750504"/>
                </a:lnTo>
                <a:lnTo>
                  <a:pt x="2613068" y="1720814"/>
                </a:lnTo>
                <a:lnTo>
                  <a:pt x="2644400" y="1690266"/>
                </a:lnTo>
                <a:lnTo>
                  <a:pt x="2674254" y="1658890"/>
                </a:lnTo>
                <a:lnTo>
                  <a:pt x="2702591" y="1626711"/>
                </a:lnTo>
                <a:lnTo>
                  <a:pt x="2729374" y="1593760"/>
                </a:lnTo>
                <a:lnTo>
                  <a:pt x="2754566" y="1560062"/>
                </a:lnTo>
                <a:lnTo>
                  <a:pt x="2778128" y="1525647"/>
                </a:lnTo>
                <a:lnTo>
                  <a:pt x="2800022" y="1490542"/>
                </a:lnTo>
                <a:lnTo>
                  <a:pt x="2820211" y="1454774"/>
                </a:lnTo>
                <a:lnTo>
                  <a:pt x="2838657" y="1418372"/>
                </a:lnTo>
                <a:lnTo>
                  <a:pt x="2855322" y="1381364"/>
                </a:lnTo>
                <a:lnTo>
                  <a:pt x="2870168" y="1343776"/>
                </a:lnTo>
                <a:lnTo>
                  <a:pt x="2883157" y="1305638"/>
                </a:lnTo>
                <a:lnTo>
                  <a:pt x="2894252" y="1266977"/>
                </a:lnTo>
                <a:lnTo>
                  <a:pt x="2903415" y="1227821"/>
                </a:lnTo>
                <a:lnTo>
                  <a:pt x="2910607" y="1188197"/>
                </a:lnTo>
                <a:lnTo>
                  <a:pt x="2915791" y="1148134"/>
                </a:lnTo>
                <a:lnTo>
                  <a:pt x="2918929" y="1107658"/>
                </a:lnTo>
                <a:lnTo>
                  <a:pt x="2919983" y="1066799"/>
                </a:lnTo>
                <a:close/>
              </a:path>
            </a:pathLst>
          </a:custGeom>
          <a:solidFill>
            <a:srgbClr val="83ABB5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17" name="object 17"/>
          <p:cNvSpPr txBox="1"/>
          <p:nvPr/>
        </p:nvSpPr>
        <p:spPr>
          <a:xfrm>
            <a:off x="9424196" y="2793191"/>
            <a:ext cx="1693752" cy="12690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1634" spc="-6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fonctionnaires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634" spc="-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634" spc="-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disposition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34" spc="-3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détachés</a:t>
            </a:r>
            <a:r>
              <a:rPr sz="1634" spc="-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auprès</a:t>
            </a:r>
            <a:r>
              <a:rPr sz="1634" spc="-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FFFFFF"/>
                </a:solidFill>
                <a:latin typeface="Calibri"/>
                <a:cs typeface="Calibri"/>
              </a:rPr>
              <a:t>d'une</a:t>
            </a:r>
            <a:r>
              <a:rPr sz="1634" spc="-6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18" dirty="0">
                <a:solidFill>
                  <a:srgbClr val="FFFFFF"/>
                </a:solidFill>
                <a:latin typeface="Calibri"/>
                <a:cs typeface="Calibri"/>
              </a:rPr>
              <a:t>autre</a:t>
            </a:r>
            <a:r>
              <a:rPr sz="1634"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22046" y="5916154"/>
            <a:ext cx="3777663" cy="838520"/>
          </a:xfrm>
          <a:custGeom>
            <a:avLst/>
            <a:gdLst/>
            <a:ahLst/>
            <a:cxnLst/>
            <a:rect l="l" t="t" r="r" b="b"/>
            <a:pathLst>
              <a:path w="4162425" h="923925">
                <a:moveTo>
                  <a:pt x="4162043" y="923543"/>
                </a:moveTo>
                <a:lnTo>
                  <a:pt x="4162043" y="0"/>
                </a:lnTo>
                <a:lnTo>
                  <a:pt x="0" y="0"/>
                </a:lnTo>
                <a:lnTo>
                  <a:pt x="0" y="923543"/>
                </a:lnTo>
                <a:lnTo>
                  <a:pt x="4162043" y="923543"/>
                </a:lnTo>
                <a:close/>
              </a:path>
            </a:pathLst>
          </a:custGeom>
          <a:solidFill>
            <a:srgbClr val="EFE6F4"/>
          </a:solidFill>
        </p:spPr>
        <p:txBody>
          <a:bodyPr wrap="square" lIns="0" tIns="0" rIns="0" bIns="0" rtlCol="0"/>
          <a:lstStyle/>
          <a:p>
            <a:endParaRPr sz="1634" dirty="0"/>
          </a:p>
        </p:txBody>
      </p:sp>
      <p:sp>
        <p:nvSpPr>
          <p:cNvPr id="25" name="object 25"/>
          <p:cNvSpPr txBox="1"/>
          <p:nvPr/>
        </p:nvSpPr>
        <p:spPr>
          <a:xfrm>
            <a:off x="1310163" y="486859"/>
            <a:ext cx="4911250" cy="26311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271450" indent="-259923">
              <a:spcBef>
                <a:spcPts val="91"/>
              </a:spcBef>
              <a:buFont typeface="Arial MT"/>
              <a:buChar char="•"/>
              <a:tabLst>
                <a:tab pos="271450" algn="l"/>
              </a:tabLst>
            </a:pPr>
            <a:r>
              <a:rPr sz="1634" u="heavy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Pour</a:t>
            </a:r>
            <a:r>
              <a:rPr sz="1634" u="heavy" spc="-54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9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déterminer</a:t>
            </a:r>
            <a:r>
              <a:rPr sz="1634" u="heavy" spc="-45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le</a:t>
            </a:r>
            <a:r>
              <a:rPr sz="1634" u="heavy" spc="-59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nombre</a:t>
            </a:r>
            <a:r>
              <a:rPr sz="1634" u="heavy" spc="-50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des</a:t>
            </a:r>
            <a:r>
              <a:rPr sz="1634" u="heavy" spc="-59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18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effectifs</a:t>
            </a:r>
            <a:r>
              <a:rPr sz="1634" u="heavy" spc="-54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du</a:t>
            </a:r>
            <a:r>
              <a:rPr sz="1634" u="heavy" spc="-59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34" u="heavy" spc="-9" dirty="0">
                <a:solidFill>
                  <a:srgbClr val="191A1F"/>
                </a:solidFill>
                <a:uFill>
                  <a:solidFill>
                    <a:srgbClr val="191A1F"/>
                  </a:solidFill>
                </a:uFill>
                <a:latin typeface="Calibri"/>
                <a:cs typeface="Calibri"/>
              </a:rPr>
              <a:t>personnel</a:t>
            </a:r>
            <a:r>
              <a:rPr sz="1634" spc="-45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45" dirty="0">
                <a:solidFill>
                  <a:srgbClr val="191A1F"/>
                </a:solidFill>
                <a:latin typeface="Calibri"/>
                <a:cs typeface="Calibri"/>
              </a:rPr>
              <a:t>: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13159" y="5935710"/>
            <a:ext cx="3449171" cy="76607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0950" marR="4611" algn="ctr">
              <a:spcBef>
                <a:spcPts val="91"/>
              </a:spcBef>
            </a:pP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Y</a:t>
            </a:r>
            <a:r>
              <a:rPr sz="1634" spc="-8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compris</a:t>
            </a:r>
            <a:r>
              <a:rPr sz="1634" spc="-6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les</a:t>
            </a:r>
            <a:r>
              <a:rPr sz="1634" spc="-77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191A1F"/>
                </a:solidFill>
                <a:latin typeface="Calibri"/>
                <a:cs typeface="Calibri"/>
              </a:rPr>
              <a:t>fonctionnaires</a:t>
            </a:r>
            <a:r>
              <a:rPr sz="1634" spc="-73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accueillis</a:t>
            </a:r>
            <a:r>
              <a:rPr sz="1634"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191A1F"/>
                </a:solidFill>
                <a:latin typeface="Calibri"/>
                <a:cs typeface="Calibri"/>
              </a:rPr>
              <a:t>en</a:t>
            </a:r>
            <a:r>
              <a:rPr sz="1634" spc="-23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191A1F"/>
                </a:solidFill>
                <a:latin typeface="Calibri"/>
                <a:cs typeface="Calibri"/>
              </a:rPr>
              <a:t>détachement</a:t>
            </a:r>
            <a:r>
              <a:rPr sz="1634" spc="-45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ou</a:t>
            </a:r>
            <a:r>
              <a:rPr sz="1634" spc="-3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mis</a:t>
            </a:r>
            <a:r>
              <a:rPr sz="1634" spc="-45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à</a:t>
            </a:r>
            <a:r>
              <a:rPr sz="1634"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191A1F"/>
                </a:solidFill>
                <a:latin typeface="Calibri"/>
                <a:cs typeface="Calibri"/>
              </a:rPr>
              <a:t>disposition</a:t>
            </a:r>
            <a:r>
              <a:rPr sz="1634" spc="-3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de</a:t>
            </a:r>
            <a:r>
              <a:rPr sz="1634" spc="-50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23" dirty="0">
                <a:solidFill>
                  <a:srgbClr val="191A1F"/>
                </a:solidFill>
                <a:latin typeface="Calibri"/>
                <a:cs typeface="Calibri"/>
              </a:rPr>
              <a:t>la</a:t>
            </a:r>
            <a:r>
              <a:rPr sz="1634" spc="-23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191A1F"/>
                </a:solidFill>
                <a:latin typeface="Calibri"/>
                <a:cs typeface="Calibri"/>
              </a:rPr>
              <a:t>collectivité</a:t>
            </a:r>
            <a:r>
              <a:rPr sz="1634" spc="-36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par</a:t>
            </a:r>
            <a:r>
              <a:rPr sz="1634" spc="-77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un</a:t>
            </a:r>
            <a:r>
              <a:rPr sz="1634" spc="-54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dirty="0">
                <a:solidFill>
                  <a:srgbClr val="191A1F"/>
                </a:solidFill>
                <a:latin typeface="Calibri"/>
                <a:cs typeface="Calibri"/>
              </a:rPr>
              <a:t>autre</a:t>
            </a:r>
            <a:r>
              <a:rPr sz="1634" spc="-59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spc="-9" dirty="0">
                <a:solidFill>
                  <a:srgbClr val="191A1F"/>
                </a:solidFill>
                <a:latin typeface="Calibri"/>
                <a:cs typeface="Calibri"/>
              </a:rPr>
              <a:t>organisme</a:t>
            </a:r>
            <a:endParaRPr sz="1634" dirty="0"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97071" y="3029447"/>
            <a:ext cx="1347782" cy="111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object 13"/>
          <p:cNvSpPr txBox="1"/>
          <p:nvPr/>
        </p:nvSpPr>
        <p:spPr>
          <a:xfrm>
            <a:off x="4592248" y="3223564"/>
            <a:ext cx="937068" cy="51459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85296">
              <a:spcBef>
                <a:spcPts val="91"/>
              </a:spcBef>
            </a:pPr>
            <a:r>
              <a:rPr sz="1634" b="1" dirty="0">
                <a:solidFill>
                  <a:srgbClr val="191A1F"/>
                </a:solidFill>
                <a:latin typeface="Calibri"/>
                <a:cs typeface="Calibri"/>
              </a:rPr>
              <a:t>sont</a:t>
            </a:r>
            <a:r>
              <a:rPr sz="1634" spc="-82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b="1" spc="-18" dirty="0">
                <a:solidFill>
                  <a:srgbClr val="191A1F"/>
                </a:solidFill>
                <a:latin typeface="Calibri"/>
                <a:cs typeface="Calibri"/>
              </a:rPr>
              <a:t>pris</a:t>
            </a:r>
            <a:r>
              <a:rPr sz="1634" spc="-18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b="1" dirty="0">
                <a:solidFill>
                  <a:srgbClr val="191A1F"/>
                </a:solidFill>
                <a:latin typeface="Calibri"/>
                <a:cs typeface="Calibri"/>
              </a:rPr>
              <a:t>en</a:t>
            </a:r>
            <a:r>
              <a:rPr sz="1634" spc="-41" dirty="0">
                <a:solidFill>
                  <a:srgbClr val="191A1F"/>
                </a:solidFill>
                <a:latin typeface="Times New Roman"/>
                <a:cs typeface="Times New Roman"/>
              </a:rPr>
              <a:t> </a:t>
            </a:r>
            <a:r>
              <a:rPr sz="1634" b="1" spc="-9" dirty="0">
                <a:solidFill>
                  <a:srgbClr val="191A1F"/>
                </a:solidFill>
                <a:latin typeface="Calibri"/>
                <a:cs typeface="Calibri"/>
              </a:rPr>
              <a:t>compte</a:t>
            </a:r>
            <a:endParaRPr sz="163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2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4936436" y="2027643"/>
            <a:ext cx="3223967" cy="3037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bject 8"/>
          <p:cNvSpPr txBox="1"/>
          <p:nvPr/>
        </p:nvSpPr>
        <p:spPr>
          <a:xfrm>
            <a:off x="7101814" y="1300093"/>
            <a:ext cx="1244813" cy="290123"/>
          </a:xfrm>
          <a:prstGeom prst="rect">
            <a:avLst/>
          </a:prstGeom>
        </p:spPr>
        <p:txBody>
          <a:bodyPr vert="horz" wrap="square" lIns="0" tIns="43223" rIns="0" bIns="0" rtlCol="0">
            <a:spAutoFit/>
          </a:bodyPr>
          <a:lstStyle/>
          <a:p>
            <a:pPr marL="87025" marR="4611" indent="-76075">
              <a:lnSpc>
                <a:spcPts val="1960"/>
              </a:lnSpc>
              <a:spcBef>
                <a:spcPts val="340"/>
              </a:spcBef>
            </a:pPr>
            <a:r>
              <a:rPr lang="fr-FR" sz="1600" b="1" spc="-9" dirty="0">
                <a:cs typeface="Calibri"/>
              </a:rPr>
              <a:t>M</a:t>
            </a:r>
            <a:r>
              <a:rPr sz="1600" b="1" spc="-9" dirty="0" err="1" smtClean="0">
                <a:cs typeface="Calibri"/>
              </a:rPr>
              <a:t>obilier</a:t>
            </a:r>
            <a:endParaRPr sz="1600" b="1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27836" y="2212388"/>
            <a:ext cx="1646064" cy="300707"/>
          </a:xfrm>
          <a:prstGeom prst="rect">
            <a:avLst/>
          </a:prstGeom>
        </p:spPr>
        <p:txBody>
          <a:bodyPr vert="horz" wrap="square" lIns="0" tIns="43799" rIns="0" bIns="0" rtlCol="0">
            <a:spAutoFit/>
          </a:bodyPr>
          <a:lstStyle/>
          <a:p>
            <a:pPr marL="11527" marR="4611" indent="408039">
              <a:lnSpc>
                <a:spcPts val="1951"/>
              </a:lnSpc>
              <a:spcBef>
                <a:spcPts val="345"/>
              </a:spcBef>
            </a:pPr>
            <a:r>
              <a:rPr lang="fr-FR" sz="1600" b="1" spc="-103" dirty="0" err="1" smtClean="0">
                <a:cs typeface="Tahoma"/>
              </a:rPr>
              <a:t>O</a:t>
            </a:r>
            <a:r>
              <a:rPr sz="1600" b="1" spc="-103" dirty="0" err="1" smtClean="0">
                <a:cs typeface="Tahoma"/>
              </a:rPr>
              <a:t>rdinateur</a:t>
            </a:r>
            <a:endParaRPr sz="1600" dirty="0"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1637" y="4320259"/>
            <a:ext cx="1064431" cy="557188"/>
          </a:xfrm>
          <a:prstGeom prst="rect">
            <a:avLst/>
          </a:prstGeom>
        </p:spPr>
        <p:txBody>
          <a:bodyPr vert="horz" wrap="square" lIns="0" tIns="43799" rIns="0" bIns="0" rtlCol="0">
            <a:spAutoFit/>
          </a:bodyPr>
          <a:lstStyle/>
          <a:p>
            <a:pPr marL="11527" marR="4611" indent="377494">
              <a:lnSpc>
                <a:spcPts val="1951"/>
              </a:lnSpc>
              <a:spcBef>
                <a:spcPts val="345"/>
              </a:spcBef>
            </a:pPr>
            <a:r>
              <a:rPr sz="1600" spc="-23" dirty="0" smtClean="0">
                <a:cs typeface="Times New Roman"/>
              </a:rPr>
              <a:t> </a:t>
            </a:r>
            <a:r>
              <a:rPr sz="1600" b="1" spc="-113" dirty="0">
                <a:cs typeface="Tahoma"/>
              </a:rPr>
              <a:t>téléphone</a:t>
            </a:r>
            <a:endParaRPr sz="1600" dirty="0"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2839" y="4275608"/>
            <a:ext cx="1254611" cy="483933"/>
          </a:xfrm>
          <a:prstGeom prst="rect">
            <a:avLst/>
          </a:prstGeom>
        </p:spPr>
        <p:txBody>
          <a:bodyPr vert="horz" wrap="square" lIns="0" tIns="40341" rIns="0" bIns="0" rtlCol="0">
            <a:spAutoFit/>
          </a:bodyPr>
          <a:lstStyle/>
          <a:p>
            <a:pPr marL="10950" marR="4611" indent="-1153" algn="ctr">
              <a:lnSpc>
                <a:spcPct val="89700"/>
              </a:lnSpc>
              <a:spcBef>
                <a:spcPts val="318"/>
              </a:spcBef>
            </a:pPr>
            <a:r>
              <a:rPr sz="1600" spc="-23" dirty="0" smtClean="0">
                <a:cs typeface="Times New Roman"/>
              </a:rPr>
              <a:t> </a:t>
            </a:r>
            <a:r>
              <a:rPr sz="1600" b="1" spc="-127" dirty="0">
                <a:cs typeface="Tahoma"/>
              </a:rPr>
              <a:t>connexion</a:t>
            </a:r>
            <a:r>
              <a:rPr sz="1600" spc="-54" dirty="0">
                <a:cs typeface="Times New Roman"/>
              </a:rPr>
              <a:t> </a:t>
            </a:r>
            <a:r>
              <a:rPr sz="1600" b="1" spc="-82" dirty="0">
                <a:cs typeface="Tahoma"/>
              </a:rPr>
              <a:t>à</a:t>
            </a:r>
            <a:r>
              <a:rPr sz="1600" spc="-82" dirty="0">
                <a:cs typeface="Times New Roman"/>
              </a:rPr>
              <a:t> </a:t>
            </a:r>
            <a:r>
              <a:rPr sz="1600" b="1" spc="-9" dirty="0">
                <a:cs typeface="Tahoma"/>
              </a:rPr>
              <a:t>internet</a:t>
            </a:r>
            <a:endParaRPr sz="1600" dirty="0"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83745" y="899838"/>
            <a:ext cx="1251729" cy="483352"/>
          </a:xfrm>
          <a:prstGeom prst="rect">
            <a:avLst/>
          </a:prstGeom>
        </p:spPr>
        <p:txBody>
          <a:bodyPr vert="horz" wrap="square" lIns="0" tIns="39765" rIns="0" bIns="0" rtlCol="0">
            <a:spAutoFit/>
          </a:bodyPr>
          <a:lstStyle/>
          <a:p>
            <a:pPr marL="10950" marR="4611" indent="1153" algn="ctr">
              <a:lnSpc>
                <a:spcPct val="89900"/>
              </a:lnSpc>
              <a:spcBef>
                <a:spcPts val="313"/>
              </a:spcBef>
            </a:pPr>
            <a:r>
              <a:rPr lang="fr-FR" sz="1600" b="1" spc="-123" dirty="0" err="1" smtClean="0">
                <a:cs typeface="Tahoma"/>
              </a:rPr>
              <a:t>M</a:t>
            </a:r>
            <a:r>
              <a:rPr sz="1600" b="1" spc="-123" dirty="0" err="1" smtClean="0">
                <a:cs typeface="Tahoma"/>
              </a:rPr>
              <a:t>oyens</a:t>
            </a:r>
            <a:r>
              <a:rPr sz="1600" spc="-123" dirty="0" smtClean="0">
                <a:cs typeface="Times New Roman"/>
              </a:rPr>
              <a:t> </a:t>
            </a:r>
            <a:r>
              <a:rPr sz="1600" b="1" spc="-23" dirty="0">
                <a:cs typeface="Tahoma"/>
              </a:rPr>
              <a:t>de</a:t>
            </a:r>
            <a:r>
              <a:rPr sz="1600" spc="-23" dirty="0">
                <a:cs typeface="Times New Roman"/>
              </a:rPr>
              <a:t> </a:t>
            </a:r>
            <a:r>
              <a:rPr sz="1600" b="1" spc="-109" dirty="0">
                <a:cs typeface="Tahoma"/>
              </a:rPr>
              <a:t>reprographi</a:t>
            </a:r>
            <a:r>
              <a:rPr sz="1600" spc="-109" dirty="0">
                <a:cs typeface="Times New Roman"/>
              </a:rPr>
              <a:t> </a:t>
            </a:r>
            <a:r>
              <a:rPr sz="1600" b="1" spc="-45" dirty="0">
                <a:cs typeface="Tahoma"/>
              </a:rPr>
              <a:t>e</a:t>
            </a:r>
            <a:endParaRPr sz="1600" dirty="0"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2382" y="169446"/>
            <a:ext cx="1931190" cy="12690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algn="ctr">
              <a:spcBef>
                <a:spcPts val="91"/>
              </a:spcBef>
            </a:pPr>
            <a:r>
              <a:rPr sz="1600" dirty="0">
                <a:solidFill>
                  <a:srgbClr val="191A1F"/>
                </a:solidFill>
                <a:cs typeface="Calibri"/>
              </a:rPr>
              <a:t>Les</a:t>
            </a:r>
            <a:r>
              <a:rPr sz="1600" spc="-77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191A1F"/>
                </a:solidFill>
                <a:cs typeface="Calibri"/>
              </a:rPr>
              <a:t>locaux</a:t>
            </a:r>
            <a:r>
              <a:rPr sz="1600" spc="-68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9" dirty="0">
                <a:solidFill>
                  <a:srgbClr val="191A1F"/>
                </a:solidFill>
                <a:cs typeface="Calibri"/>
              </a:rPr>
              <a:t>comportent</a:t>
            </a:r>
            <a:r>
              <a:rPr sz="1600" spc="-9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191A1F"/>
                </a:solidFill>
                <a:cs typeface="Calibri"/>
              </a:rPr>
              <a:t>les</a:t>
            </a:r>
            <a:r>
              <a:rPr sz="1600" spc="-54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9" dirty="0">
                <a:solidFill>
                  <a:srgbClr val="191A1F"/>
                </a:solidFill>
                <a:cs typeface="Calibri"/>
              </a:rPr>
              <a:t>équipements</a:t>
            </a:r>
            <a:r>
              <a:rPr sz="1600" spc="-9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9" dirty="0">
                <a:solidFill>
                  <a:srgbClr val="191A1F"/>
                </a:solidFill>
                <a:cs typeface="Calibri"/>
              </a:rPr>
              <a:t>indispensables</a:t>
            </a:r>
            <a:r>
              <a:rPr sz="1600" spc="-5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45" dirty="0">
                <a:solidFill>
                  <a:srgbClr val="191A1F"/>
                </a:solidFill>
                <a:cs typeface="Calibri"/>
              </a:rPr>
              <a:t>à</a:t>
            </a:r>
            <a:r>
              <a:rPr sz="1600" spc="-45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18" dirty="0">
                <a:solidFill>
                  <a:srgbClr val="191A1F"/>
                </a:solidFill>
                <a:cs typeface="Calibri"/>
              </a:rPr>
              <a:t>l'exercice</a:t>
            </a:r>
            <a:r>
              <a:rPr sz="1600" spc="-18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dirty="0">
                <a:solidFill>
                  <a:srgbClr val="191A1F"/>
                </a:solidFill>
                <a:cs typeface="Calibri"/>
              </a:rPr>
              <a:t>de</a:t>
            </a:r>
            <a:r>
              <a:rPr sz="1600" spc="-41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9" dirty="0">
                <a:solidFill>
                  <a:srgbClr val="191A1F"/>
                </a:solidFill>
                <a:cs typeface="Calibri"/>
              </a:rPr>
              <a:t>l'activité</a:t>
            </a:r>
            <a:r>
              <a:rPr sz="1600" spc="-9" dirty="0">
                <a:solidFill>
                  <a:srgbClr val="191A1F"/>
                </a:solidFill>
                <a:cs typeface="Times New Roman"/>
              </a:rPr>
              <a:t> </a:t>
            </a:r>
            <a:r>
              <a:rPr sz="1600" spc="-9" dirty="0">
                <a:solidFill>
                  <a:srgbClr val="191A1F"/>
                </a:solidFill>
                <a:cs typeface="Calibri"/>
              </a:rPr>
              <a:t>syndicale</a:t>
            </a:r>
            <a:endParaRPr sz="1600" dirty="0"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79518" y="1230100"/>
            <a:ext cx="5708424" cy="4876797"/>
            <a:chOff x="3972337" y="1953512"/>
            <a:chExt cx="4326496" cy="3633154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2337" y="2190005"/>
              <a:ext cx="932713" cy="990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228" y="1953512"/>
              <a:ext cx="1136605" cy="11355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771" y="4670742"/>
              <a:ext cx="824603" cy="8745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316" y="4670742"/>
              <a:ext cx="915924" cy="91592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712522"/>
            <a:ext cx="6096000" cy="176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0613" marR="775158" lvl="0" indent="-576" algn="ctr">
              <a:spcBef>
                <a:spcPts val="91"/>
              </a:spcBef>
            </a:pPr>
            <a:r>
              <a:rPr lang="fr-FR" sz="2178" dirty="0" smtClean="0">
                <a:solidFill>
                  <a:prstClr val="black"/>
                </a:solidFill>
                <a:cs typeface="Calibri"/>
              </a:rPr>
              <a:t>A défaut, doit</a:t>
            </a:r>
            <a:r>
              <a:rPr lang="fr-FR" sz="2178" spc="-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9" dirty="0">
                <a:solidFill>
                  <a:prstClr val="black"/>
                </a:solidFill>
                <a:cs typeface="Calibri"/>
              </a:rPr>
              <a:t>verser</a:t>
            </a:r>
            <a:r>
              <a:rPr lang="fr-FR" sz="2178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23" dirty="0">
                <a:solidFill>
                  <a:prstClr val="black"/>
                </a:solidFill>
                <a:cs typeface="Calibri"/>
              </a:rPr>
              <a:t>une</a:t>
            </a:r>
            <a:r>
              <a:rPr lang="fr-FR"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u="heavy" spc="-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subvention</a:t>
            </a:r>
            <a:r>
              <a:rPr lang="fr-FR" sz="2178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aux</a:t>
            </a:r>
            <a:r>
              <a:rPr lang="fr-FR" sz="2178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b="1" spc="-23" dirty="0">
                <a:solidFill>
                  <a:prstClr val="black"/>
                </a:solidFill>
                <a:cs typeface="Calibri"/>
              </a:rPr>
              <a:t>OS</a:t>
            </a:r>
            <a:r>
              <a:rPr lang="fr-FR"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b="1" spc="-18" dirty="0">
                <a:solidFill>
                  <a:prstClr val="black"/>
                </a:solidFill>
                <a:cs typeface="Calibri"/>
              </a:rPr>
              <a:t>représentatives</a:t>
            </a:r>
            <a:r>
              <a:rPr lang="fr-FR" sz="2178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pour</a:t>
            </a:r>
            <a:r>
              <a:rPr lang="fr-FR" sz="2178" spc="-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18" dirty="0">
                <a:solidFill>
                  <a:prstClr val="black"/>
                </a:solidFill>
                <a:cs typeface="Calibri"/>
              </a:rPr>
              <a:t>leur</a:t>
            </a:r>
            <a:r>
              <a:rPr lang="fr-FR" sz="2178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18" dirty="0">
                <a:solidFill>
                  <a:prstClr val="black"/>
                </a:solidFill>
                <a:cs typeface="Calibri"/>
              </a:rPr>
              <a:t>permettant</a:t>
            </a:r>
            <a:r>
              <a:rPr lang="fr-FR" sz="2178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de</a:t>
            </a:r>
            <a:r>
              <a:rPr lang="fr-FR" sz="2178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louer</a:t>
            </a:r>
            <a:r>
              <a:rPr lang="fr-FR" sz="2178" spc="-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23" dirty="0">
                <a:solidFill>
                  <a:prstClr val="black"/>
                </a:solidFill>
                <a:cs typeface="Calibri"/>
              </a:rPr>
              <a:t>et</a:t>
            </a:r>
            <a:r>
              <a:rPr lang="fr-FR" sz="2178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d'équiper</a:t>
            </a:r>
            <a:r>
              <a:rPr lang="fr-FR" sz="2178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dirty="0">
                <a:solidFill>
                  <a:prstClr val="black"/>
                </a:solidFill>
                <a:cs typeface="Calibri"/>
              </a:rPr>
              <a:t>un</a:t>
            </a:r>
            <a:r>
              <a:rPr lang="fr-FR" sz="2178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fr-FR" sz="2178" spc="-18" dirty="0">
                <a:solidFill>
                  <a:prstClr val="black"/>
                </a:solidFill>
                <a:cs typeface="Calibri"/>
              </a:rPr>
              <a:t>local</a:t>
            </a:r>
            <a:endParaRPr lang="fr-FR" sz="2178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9068586" y="2725827"/>
            <a:ext cx="2862192" cy="3084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400" b="0" dirty="0" smtClean="0">
              <a:solidFill>
                <a:schemeClr val="tx1"/>
              </a:solidFill>
            </a:endParaRPr>
          </a:p>
          <a:p>
            <a:pPr algn="just"/>
            <a:r>
              <a:rPr lang="fr-FR" sz="1400" b="0" dirty="0" smtClean="0">
                <a:solidFill>
                  <a:schemeClr val="tx1"/>
                </a:solidFill>
              </a:rPr>
              <a:t>Les conditions d'utilisation par les organisations syndicales, au sein d'une collectivité ou d'un établissement, des technologies de l'information et de la communication (TIC) </a:t>
            </a:r>
            <a:r>
              <a:rPr lang="fr-FR" sz="1400" b="0" u="sng" dirty="0" smtClean="0">
                <a:solidFill>
                  <a:schemeClr val="tx1"/>
                </a:solidFill>
              </a:rPr>
              <a:t>ainsi que de certaines données à caractère personnel contenues dans les traitements automatisés relatifs à la gestion des ressources humaines</a:t>
            </a:r>
            <a:r>
              <a:rPr lang="fr-FR" sz="1400" b="0" dirty="0" smtClean="0">
                <a:solidFill>
                  <a:schemeClr val="tx1"/>
                </a:solidFill>
              </a:rPr>
              <a:t>, sont :</a:t>
            </a:r>
          </a:p>
          <a:p>
            <a:pPr algn="just"/>
            <a:r>
              <a:rPr lang="fr-FR" sz="1400" b="0" dirty="0" smtClean="0">
                <a:solidFill>
                  <a:schemeClr val="tx1"/>
                </a:solidFill>
              </a:rPr>
              <a:t>- fixées par décision de l'autorité territoriale, </a:t>
            </a:r>
          </a:p>
          <a:p>
            <a:pPr algn="just"/>
            <a:r>
              <a:rPr lang="fr-FR" sz="1400" b="0" dirty="0" smtClean="0">
                <a:solidFill>
                  <a:schemeClr val="tx1"/>
                </a:solidFill>
              </a:rPr>
              <a:t>- après avis du comité social territorial, </a:t>
            </a:r>
          </a:p>
          <a:p>
            <a:pPr algn="just"/>
            <a:endParaRPr lang="fr-FR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TITRAGES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 LIBRES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AGES TITRAGES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3229</Words>
  <Application>Microsoft Office PowerPoint</Application>
  <PresentationFormat>Grand écran</PresentationFormat>
  <Paragraphs>463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45</vt:i4>
      </vt:variant>
    </vt:vector>
  </HeadingPairs>
  <TitlesOfParts>
    <vt:vector size="57" baseType="lpstr">
      <vt:lpstr>Arial</vt:lpstr>
      <vt:lpstr>Arial MT</vt:lpstr>
      <vt:lpstr>Calibri</vt:lpstr>
      <vt:lpstr>Calibri corps</vt:lpstr>
      <vt:lpstr>DejaVu Sans</vt:lpstr>
      <vt:lpstr>Symbol</vt:lpstr>
      <vt:lpstr>Tahoma</vt:lpstr>
      <vt:lpstr>Times New Roman</vt:lpstr>
      <vt:lpstr>PAGES TITRAGES</vt:lpstr>
      <vt:lpstr>PAGES LIBRES</vt:lpstr>
      <vt:lpstr>Thème Office</vt:lpstr>
      <vt:lpstr>1_PAGES TITRAGES</vt:lpstr>
      <vt:lpstr>Présentation PowerPoint</vt:lpstr>
      <vt:lpstr>Références règlementaires</vt:lpstr>
      <vt:lpstr>La codification 2025</vt:lpstr>
      <vt:lpstr>Présentation PowerPoint</vt:lpstr>
      <vt:lpstr>Principes généraux</vt:lpstr>
      <vt:lpstr>Principes généraux</vt:lpstr>
      <vt:lpstr>Présentation PowerPoint</vt:lpstr>
      <vt:lpstr>Présentation PowerPoint</vt:lpstr>
      <vt:lpstr>Présentation PowerPoint</vt:lpstr>
      <vt:lpstr>Principes généraux</vt:lpstr>
      <vt:lpstr>Présentation PowerPoint</vt:lpstr>
      <vt:lpstr>Principes généraux</vt:lpstr>
      <vt:lpstr>Réunions syndicales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temps syndical</vt:lpstr>
      <vt:lpstr>Présentation PowerPoint</vt:lpstr>
      <vt:lpstr>Les autorisations d’absence  pour mandat syndical (hors contingent) </vt:lpstr>
      <vt:lpstr>Les autorisations d’absence  pour mandat syndical (hors contingent) </vt:lpstr>
      <vt:lpstr>Présentation PowerPoint</vt:lpstr>
      <vt:lpstr>Les autorisations d’absence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MERCI DE VOTRE ATTENTION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BRETON Laurie</dc:creator>
  <cp:lastModifiedBy>Aurélien BELIN</cp:lastModifiedBy>
  <cp:revision>129</cp:revision>
  <cp:lastPrinted>2023-04-04T14:59:47Z</cp:lastPrinted>
  <dcterms:created xsi:type="dcterms:W3CDTF">2022-05-05T14:56:37Z</dcterms:created>
  <dcterms:modified xsi:type="dcterms:W3CDTF">2025-12-11T10:50:16Z</dcterms:modified>
</cp:coreProperties>
</file>