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28" r:id="rId2"/>
    <p:sldMasterId id="2147483696" r:id="rId3"/>
  </p:sldMasterIdLst>
  <p:handoutMasterIdLst>
    <p:handoutMasterId r:id="rId11"/>
  </p:handoutMasterIdLst>
  <p:sldIdLst>
    <p:sldId id="269" r:id="rId4"/>
    <p:sldId id="469" r:id="rId5"/>
    <p:sldId id="465" r:id="rId6"/>
    <p:sldId id="467" r:id="rId7"/>
    <p:sldId id="470" r:id="rId8"/>
    <p:sldId id="466" r:id="rId9"/>
    <p:sldId id="471" r:id="rId10"/>
  </p:sldIdLst>
  <p:sldSz cx="12192000" cy="6858000"/>
  <p:notesSz cx="6745288" cy="98821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3979" autoAdjust="0"/>
  </p:normalViewPr>
  <p:slideViewPr>
    <p:cSldViewPr snapToGrid="0">
      <p:cViewPr varScale="1">
        <p:scale>
          <a:sx n="87" d="100"/>
          <a:sy n="87" d="100"/>
        </p:scale>
        <p:origin x="389"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2958" cy="49582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20769" y="0"/>
            <a:ext cx="2922958" cy="495826"/>
          </a:xfrm>
          <a:prstGeom prst="rect">
            <a:avLst/>
          </a:prstGeom>
        </p:spPr>
        <p:txBody>
          <a:bodyPr vert="horz" lIns="91440" tIns="45720" rIns="91440" bIns="45720" rtlCol="0"/>
          <a:lstStyle>
            <a:lvl1pPr algn="r">
              <a:defRPr sz="1200"/>
            </a:lvl1pPr>
          </a:lstStyle>
          <a:p>
            <a:fld id="{FD0B1A47-3472-4EA2-AA2E-009A64A27897}" type="datetimeFigureOut">
              <a:rPr lang="fr-FR" smtClean="0"/>
              <a:t>27/05/2025</a:t>
            </a:fld>
            <a:endParaRPr lang="fr-FR"/>
          </a:p>
        </p:txBody>
      </p:sp>
      <p:sp>
        <p:nvSpPr>
          <p:cNvPr id="4" name="Espace réservé du pied de page 3"/>
          <p:cNvSpPr>
            <a:spLocks noGrp="1"/>
          </p:cNvSpPr>
          <p:nvPr>
            <p:ph type="ftr" sz="quarter" idx="2"/>
          </p:nvPr>
        </p:nvSpPr>
        <p:spPr>
          <a:xfrm>
            <a:off x="0" y="9386364"/>
            <a:ext cx="2922958" cy="49582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20769" y="9386364"/>
            <a:ext cx="2922958" cy="495825"/>
          </a:xfrm>
          <a:prstGeom prst="rect">
            <a:avLst/>
          </a:prstGeom>
        </p:spPr>
        <p:txBody>
          <a:bodyPr vert="horz" lIns="91440" tIns="45720" rIns="91440" bIns="45720" rtlCol="0" anchor="b"/>
          <a:lstStyle>
            <a:lvl1pPr algn="r">
              <a:defRPr sz="1200"/>
            </a:lvl1pPr>
          </a:lstStyle>
          <a:p>
            <a:fld id="{DFFFD3E7-1376-4848-AB36-9157AE398132}" type="slidenum">
              <a:rPr lang="fr-FR" smtClean="0"/>
              <a:t>‹N°›</a:t>
            </a:fld>
            <a:endParaRPr lang="fr-FR"/>
          </a:p>
        </p:txBody>
      </p:sp>
    </p:spTree>
    <p:extLst>
      <p:ext uri="{BB962C8B-B14F-4D97-AF65-F5344CB8AC3E}">
        <p14:creationId xmlns:p14="http://schemas.microsoft.com/office/powerpoint/2010/main" val="8714072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4744720" y="1899919"/>
            <a:ext cx="4947920" cy="1341121"/>
          </a:xfrm>
          <a:prstGeom prst="rect">
            <a:avLst/>
          </a:prstGeom>
        </p:spPr>
        <p:txBody>
          <a:bodyPr anchor="b">
            <a:normAutofit/>
          </a:bodyPr>
          <a:lstStyle>
            <a:lvl1pPr algn="r">
              <a:defRPr sz="8800"/>
            </a:lvl1pPr>
          </a:lstStyle>
          <a:p>
            <a:r>
              <a:rPr lang="fr-FR" dirty="0" smtClean="0"/>
              <a:t>CDG 10</a:t>
            </a:r>
            <a:endParaRPr lang="fr-FR" dirty="0"/>
          </a:p>
        </p:txBody>
      </p:sp>
      <p:sp>
        <p:nvSpPr>
          <p:cNvPr id="3" name="Sous-titre 2"/>
          <p:cNvSpPr>
            <a:spLocks noGrp="1"/>
          </p:cNvSpPr>
          <p:nvPr>
            <p:ph type="subTitle" idx="1"/>
          </p:nvPr>
        </p:nvSpPr>
        <p:spPr>
          <a:xfrm>
            <a:off x="2429164" y="3602038"/>
            <a:ext cx="7263476" cy="1655762"/>
          </a:xfrm>
          <a:prstGeom prst="rect">
            <a:avLst/>
          </a:prstGeom>
        </p:spPr>
        <p:txBody>
          <a:bodyPr>
            <a:normAutofit/>
          </a:bodyPr>
          <a:lstStyle>
            <a:lvl1pPr marL="0" indent="0" algn="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Modifier le style des sous-titres du masque</a:t>
            </a:r>
            <a:endParaRPr lang="fr-FR" dirty="0"/>
          </a:p>
        </p:txBody>
      </p:sp>
    </p:spTree>
    <p:extLst>
      <p:ext uri="{BB962C8B-B14F-4D97-AF65-F5344CB8AC3E}">
        <p14:creationId xmlns:p14="http://schemas.microsoft.com/office/powerpoint/2010/main" val="20879266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098010" y="421957"/>
            <a:ext cx="8946738" cy="933450"/>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1098011" y="1681163"/>
            <a:ext cx="4378230" cy="7461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1098011" y="2505075"/>
            <a:ext cx="4378230" cy="406844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588000" y="1681163"/>
            <a:ext cx="4456748" cy="7461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5588000" y="2505075"/>
            <a:ext cx="4456748" cy="406844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5851501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1599902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4149336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51268" y="293925"/>
            <a:ext cx="6172200" cy="800100"/>
          </a:xfrm>
        </p:spPr>
        <p:txBody>
          <a:bodyPr anchor="b"/>
          <a:lstStyle>
            <a:lvl1pPr>
              <a:defRPr sz="3200"/>
            </a:lvl1pPr>
          </a:lstStyle>
          <a:p>
            <a:r>
              <a:rPr lang="fr-FR" dirty="0" smtClean="0"/>
              <a:t>Modifiez le style du titre</a:t>
            </a:r>
            <a:endParaRPr lang="fr-FR" dirty="0"/>
          </a:p>
        </p:txBody>
      </p:sp>
      <p:sp>
        <p:nvSpPr>
          <p:cNvPr id="3" name="Espace réservé pour une image  2"/>
          <p:cNvSpPr>
            <a:spLocks noGrp="1"/>
          </p:cNvSpPr>
          <p:nvPr>
            <p:ph type="pic" idx="1"/>
          </p:nvPr>
        </p:nvSpPr>
        <p:spPr>
          <a:xfrm>
            <a:off x="1251268" y="1300477"/>
            <a:ext cx="6172200" cy="52730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1866904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113280" y="3189605"/>
            <a:ext cx="7868920" cy="1325563"/>
          </a:xfrm>
          <a:prstGeom prst="rect">
            <a:avLst/>
          </a:prstGeom>
        </p:spPr>
        <p:txBody>
          <a:bodyPr anchor="ctr">
            <a:noAutofit/>
          </a:bodyPr>
          <a:lstStyle>
            <a:lvl1pPr algn="r">
              <a:defRPr sz="4800"/>
            </a:lvl1pPr>
          </a:lstStyle>
          <a:p>
            <a:r>
              <a:rPr lang="fr-FR" dirty="0" smtClean="0"/>
              <a:t>Modifiez le style du titre</a:t>
            </a:r>
            <a:endParaRPr lang="fr-FR" dirty="0"/>
          </a:p>
        </p:txBody>
      </p:sp>
    </p:spTree>
    <p:extLst>
      <p:ext uri="{BB962C8B-B14F-4D97-AF65-F5344CB8AC3E}">
        <p14:creationId xmlns:p14="http://schemas.microsoft.com/office/powerpoint/2010/main" val="10166875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3907502"/>
            <a:ext cx="9022116" cy="2950497"/>
          </a:xfrm>
          <a:prstGeom prst="rect">
            <a:avLst/>
          </a:prstGeom>
        </p:spPr>
      </p:pic>
      <p:sp>
        <p:nvSpPr>
          <p:cNvPr id="17" name="bg object 17"/>
          <p:cNvSpPr/>
          <p:nvPr/>
        </p:nvSpPr>
        <p:spPr>
          <a:xfrm>
            <a:off x="0" y="3933444"/>
            <a:ext cx="8963025" cy="2924810"/>
          </a:xfrm>
          <a:custGeom>
            <a:avLst/>
            <a:gdLst/>
            <a:ahLst/>
            <a:cxnLst/>
            <a:rect l="l" t="t" r="r" b="b"/>
            <a:pathLst>
              <a:path w="8963025" h="2924809">
                <a:moveTo>
                  <a:pt x="0" y="0"/>
                </a:moveTo>
                <a:lnTo>
                  <a:pt x="0" y="2924555"/>
                </a:lnTo>
                <a:lnTo>
                  <a:pt x="8962644" y="2924555"/>
                </a:lnTo>
                <a:lnTo>
                  <a:pt x="8723757" y="2726181"/>
                </a:lnTo>
                <a:lnTo>
                  <a:pt x="180936" y="2726181"/>
                </a:lnTo>
                <a:lnTo>
                  <a:pt x="180936" y="304799"/>
                </a:lnTo>
                <a:lnTo>
                  <a:pt x="0" y="0"/>
                </a:lnTo>
                <a:close/>
              </a:path>
            </a:pathLst>
          </a:custGeom>
          <a:solidFill>
            <a:srgbClr val="00355D"/>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7162750" y="0"/>
            <a:ext cx="5029249" cy="262521"/>
          </a:xfrm>
          <a:prstGeom prst="rect">
            <a:avLst/>
          </a:prstGeom>
        </p:spPr>
      </p:pic>
      <p:sp>
        <p:nvSpPr>
          <p:cNvPr id="19" name="bg object 19"/>
          <p:cNvSpPr/>
          <p:nvPr/>
        </p:nvSpPr>
        <p:spPr>
          <a:xfrm>
            <a:off x="7216139" y="0"/>
            <a:ext cx="4975860" cy="195580"/>
          </a:xfrm>
          <a:custGeom>
            <a:avLst/>
            <a:gdLst/>
            <a:ahLst/>
            <a:cxnLst/>
            <a:rect l="l" t="t" r="r" b="b"/>
            <a:pathLst>
              <a:path w="4975859" h="195580">
                <a:moveTo>
                  <a:pt x="4975859" y="0"/>
                </a:moveTo>
                <a:lnTo>
                  <a:pt x="0" y="0"/>
                </a:lnTo>
                <a:lnTo>
                  <a:pt x="314325" y="195072"/>
                </a:lnTo>
                <a:lnTo>
                  <a:pt x="4975859" y="195072"/>
                </a:lnTo>
                <a:lnTo>
                  <a:pt x="4975859" y="0"/>
                </a:lnTo>
                <a:close/>
              </a:path>
            </a:pathLst>
          </a:custGeom>
          <a:solidFill>
            <a:srgbClr val="00355D"/>
          </a:solidFill>
        </p:spPr>
        <p:txBody>
          <a:bodyPr wrap="square" lIns="0" tIns="0" rIns="0" bIns="0" rtlCol="0"/>
          <a:lstStyle/>
          <a:p>
            <a:endParaRPr/>
          </a:p>
        </p:txBody>
      </p:sp>
      <p:pic>
        <p:nvPicPr>
          <p:cNvPr id="20" name="bg object 20"/>
          <p:cNvPicPr/>
          <p:nvPr/>
        </p:nvPicPr>
        <p:blipFill>
          <a:blip r:embed="rId4" cstate="print"/>
          <a:stretch>
            <a:fillRect/>
          </a:stretch>
        </p:blipFill>
        <p:spPr>
          <a:xfrm>
            <a:off x="11073492" y="6030485"/>
            <a:ext cx="958379" cy="714716"/>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926945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355D"/>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0" y="3880098"/>
            <a:ext cx="9049512" cy="2977901"/>
          </a:xfrm>
          <a:prstGeom prst="rect">
            <a:avLst/>
          </a:prstGeom>
        </p:spPr>
      </p:pic>
      <p:sp>
        <p:nvSpPr>
          <p:cNvPr id="18" name="bg object 18"/>
          <p:cNvSpPr/>
          <p:nvPr/>
        </p:nvSpPr>
        <p:spPr>
          <a:xfrm>
            <a:off x="0" y="3933443"/>
            <a:ext cx="8963025" cy="2924810"/>
          </a:xfrm>
          <a:custGeom>
            <a:avLst/>
            <a:gdLst/>
            <a:ahLst/>
            <a:cxnLst/>
            <a:rect l="l" t="t" r="r" b="b"/>
            <a:pathLst>
              <a:path w="8963025" h="2924809">
                <a:moveTo>
                  <a:pt x="0" y="0"/>
                </a:moveTo>
                <a:lnTo>
                  <a:pt x="0" y="2924555"/>
                </a:lnTo>
                <a:lnTo>
                  <a:pt x="8962644" y="2924555"/>
                </a:lnTo>
                <a:lnTo>
                  <a:pt x="8723757" y="2726181"/>
                </a:lnTo>
                <a:lnTo>
                  <a:pt x="180936" y="2726181"/>
                </a:lnTo>
                <a:lnTo>
                  <a:pt x="180936" y="304799"/>
                </a:lnTo>
                <a:lnTo>
                  <a:pt x="0" y="0"/>
                </a:lnTo>
                <a:close/>
              </a:path>
            </a:pathLst>
          </a:custGeom>
          <a:solidFill>
            <a:srgbClr val="FFFFFF"/>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7135368" y="0"/>
            <a:ext cx="5056632" cy="271272"/>
          </a:xfrm>
          <a:prstGeom prst="rect">
            <a:avLst/>
          </a:prstGeom>
        </p:spPr>
      </p:pic>
      <p:sp>
        <p:nvSpPr>
          <p:cNvPr id="20" name="bg object 20"/>
          <p:cNvSpPr/>
          <p:nvPr/>
        </p:nvSpPr>
        <p:spPr>
          <a:xfrm>
            <a:off x="7216140" y="0"/>
            <a:ext cx="4975860" cy="195580"/>
          </a:xfrm>
          <a:custGeom>
            <a:avLst/>
            <a:gdLst/>
            <a:ahLst/>
            <a:cxnLst/>
            <a:rect l="l" t="t" r="r" b="b"/>
            <a:pathLst>
              <a:path w="4975859" h="195580">
                <a:moveTo>
                  <a:pt x="4975859" y="0"/>
                </a:moveTo>
                <a:lnTo>
                  <a:pt x="0" y="0"/>
                </a:lnTo>
                <a:lnTo>
                  <a:pt x="314325" y="195072"/>
                </a:lnTo>
                <a:lnTo>
                  <a:pt x="4975859" y="195072"/>
                </a:lnTo>
                <a:lnTo>
                  <a:pt x="4975859" y="0"/>
                </a:lnTo>
                <a:close/>
              </a:path>
            </a:pathLst>
          </a:custGeom>
          <a:solidFill>
            <a:srgbClr val="FFFFFF"/>
          </a:solidFill>
        </p:spPr>
        <p:txBody>
          <a:bodyPr wrap="square" lIns="0" tIns="0" rIns="0" bIns="0" rtlCol="0"/>
          <a:lstStyle/>
          <a:p>
            <a:endParaRPr/>
          </a:p>
        </p:txBody>
      </p:sp>
      <p:pic>
        <p:nvPicPr>
          <p:cNvPr id="21" name="bg object 21"/>
          <p:cNvPicPr/>
          <p:nvPr/>
        </p:nvPicPr>
        <p:blipFill>
          <a:blip r:embed="rId4" cstate="print"/>
          <a:stretch>
            <a:fillRect/>
          </a:stretch>
        </p:blipFill>
        <p:spPr>
          <a:xfrm>
            <a:off x="11061192" y="6021322"/>
            <a:ext cx="984503" cy="733044"/>
          </a:xfrm>
          <a:prstGeom prst="rect">
            <a:avLst/>
          </a:prstGeom>
        </p:spPr>
      </p:pic>
      <p:sp>
        <p:nvSpPr>
          <p:cNvPr id="22" name="bg object 22"/>
          <p:cNvSpPr/>
          <p:nvPr/>
        </p:nvSpPr>
        <p:spPr>
          <a:xfrm>
            <a:off x="1629155" y="3162300"/>
            <a:ext cx="3295015" cy="96520"/>
          </a:xfrm>
          <a:custGeom>
            <a:avLst/>
            <a:gdLst/>
            <a:ahLst/>
            <a:cxnLst/>
            <a:rect l="l" t="t" r="r" b="b"/>
            <a:pathLst>
              <a:path w="3295015" h="96520">
                <a:moveTo>
                  <a:pt x="3294888" y="0"/>
                </a:moveTo>
                <a:lnTo>
                  <a:pt x="0" y="0"/>
                </a:lnTo>
                <a:lnTo>
                  <a:pt x="0" y="96012"/>
                </a:lnTo>
                <a:lnTo>
                  <a:pt x="3294888" y="96012"/>
                </a:lnTo>
                <a:lnTo>
                  <a:pt x="3294888" y="0"/>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rgbClr val="00355D"/>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1609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pour une image  6"/>
          <p:cNvSpPr>
            <a:spLocks noGrp="1"/>
          </p:cNvSpPr>
          <p:nvPr>
            <p:ph type="pic" sz="quarter" idx="10"/>
          </p:nvPr>
        </p:nvSpPr>
        <p:spPr>
          <a:xfrm>
            <a:off x="0" y="0"/>
            <a:ext cx="7620000" cy="6858000"/>
          </a:xfrm>
          <a:prstGeom prst="rect">
            <a:avLst/>
          </a:prstGeom>
        </p:spPr>
        <p:txBody>
          <a:bodyPr/>
          <a:lstStyle/>
          <a:p>
            <a:endParaRPr lang="fr-FR"/>
          </a:p>
        </p:txBody>
      </p:sp>
      <p:sp>
        <p:nvSpPr>
          <p:cNvPr id="2" name="Titre 1"/>
          <p:cNvSpPr>
            <a:spLocks noGrp="1"/>
          </p:cNvSpPr>
          <p:nvPr>
            <p:ph type="ctrTitle" hasCustomPrompt="1"/>
          </p:nvPr>
        </p:nvSpPr>
        <p:spPr>
          <a:xfrm>
            <a:off x="8044873" y="1907670"/>
            <a:ext cx="3786910" cy="1247054"/>
          </a:xfrm>
          <a:prstGeom prst="rect">
            <a:avLst/>
          </a:prstGeom>
        </p:spPr>
        <p:txBody>
          <a:bodyPr anchor="b">
            <a:normAutofit/>
          </a:bodyPr>
          <a:lstStyle>
            <a:lvl1pPr algn="l">
              <a:defRPr sz="4000">
                <a:solidFill>
                  <a:schemeClr val="accent2"/>
                </a:solidFill>
              </a:defRPr>
            </a:lvl1pPr>
          </a:lstStyle>
          <a:p>
            <a:r>
              <a:rPr lang="fr-FR" dirty="0" smtClean="0"/>
              <a:t>titre</a:t>
            </a:r>
            <a:endParaRPr lang="fr-FR" dirty="0"/>
          </a:p>
        </p:txBody>
      </p:sp>
      <p:sp>
        <p:nvSpPr>
          <p:cNvPr id="3" name="Sous-titre 2"/>
          <p:cNvSpPr>
            <a:spLocks noGrp="1"/>
          </p:cNvSpPr>
          <p:nvPr>
            <p:ph type="subTitle" idx="1"/>
          </p:nvPr>
        </p:nvSpPr>
        <p:spPr>
          <a:xfrm>
            <a:off x="8044873" y="3306473"/>
            <a:ext cx="3786910" cy="3279053"/>
          </a:xfrm>
          <a:prstGeom prst="rect">
            <a:avLst/>
          </a:prstGeom>
        </p:spPr>
        <p:txBody>
          <a:bodyPr>
            <a:normAutofit/>
          </a:bodyPr>
          <a:lstStyle>
            <a:lvl1pPr marL="0" indent="0" algn="l">
              <a:buNone/>
              <a:defRPr sz="2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Modifier le style des sous-titres du masque</a:t>
            </a:r>
            <a:endParaRPr lang="fr-FR" dirty="0"/>
          </a:p>
        </p:txBody>
      </p:sp>
    </p:spTree>
    <p:extLst>
      <p:ext uri="{BB962C8B-B14F-4D97-AF65-F5344CB8AC3E}">
        <p14:creationId xmlns:p14="http://schemas.microsoft.com/office/powerpoint/2010/main" val="4299074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1556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8810" y="456168"/>
            <a:ext cx="8736870" cy="1341120"/>
          </a:xfrm>
        </p:spPr>
        <p:txBody>
          <a:bodyPr anchor="ctr">
            <a:normAutofit/>
          </a:bodyPr>
          <a:lstStyle>
            <a:lvl1pPr algn="l">
              <a:defRPr sz="4800"/>
            </a:lvl1pPr>
          </a:lstStyle>
          <a:p>
            <a:r>
              <a:rPr lang="fr-FR" dirty="0" smtClean="0"/>
              <a:t>Modifiez le style du titre</a:t>
            </a:r>
            <a:endParaRPr lang="fr-FR" dirty="0"/>
          </a:p>
        </p:txBody>
      </p:sp>
      <p:sp>
        <p:nvSpPr>
          <p:cNvPr id="3" name="Sous-titre 2"/>
          <p:cNvSpPr>
            <a:spLocks noGrp="1"/>
          </p:cNvSpPr>
          <p:nvPr>
            <p:ph type="subTitle" idx="1"/>
          </p:nvPr>
        </p:nvSpPr>
        <p:spPr>
          <a:xfrm>
            <a:off x="1148810" y="2174239"/>
            <a:ext cx="8736870" cy="431800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Modifier le style des sous-titres du masque</a:t>
            </a:r>
            <a:endParaRPr lang="fr-FR" dirty="0"/>
          </a:p>
        </p:txBody>
      </p:sp>
      <p:sp>
        <p:nvSpPr>
          <p:cNvPr id="5" name="Espace réservé du pied de page 4"/>
          <p:cNvSpPr>
            <a:spLocks noGrp="1"/>
          </p:cNvSpPr>
          <p:nvPr>
            <p:ph type="ftr" sz="quarter" idx="11"/>
          </p:nvPr>
        </p:nvSpPr>
        <p:spPr>
          <a:xfrm rot="16200000">
            <a:off x="-2289887" y="3802695"/>
            <a:ext cx="5435915" cy="411163"/>
          </a:xfrm>
        </p:spPr>
        <p:txBody>
          <a:bodyPr/>
          <a:lstStyle/>
          <a:p>
            <a:endParaRPr lang="en-US" dirty="0"/>
          </a:p>
        </p:txBody>
      </p:sp>
      <p:sp>
        <p:nvSpPr>
          <p:cNvPr id="6" name="Espace réservé du numéro de diapositive 5"/>
          <p:cNvSpPr>
            <a:spLocks noGrp="1"/>
          </p:cNvSpPr>
          <p:nvPr>
            <p:ph type="sldNum" sz="quarter" idx="12"/>
          </p:nvPr>
        </p:nvSpPr>
        <p:spPr>
          <a:xfrm rot="16200000">
            <a:off x="1350" y="517445"/>
            <a:ext cx="853440"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0731851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4901195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138650" y="359968"/>
            <a:ext cx="9038366" cy="1031950"/>
          </a:xfrm>
        </p:spPr>
        <p:txBody>
          <a:bodyPr/>
          <a:lstStyle/>
          <a:p>
            <a:r>
              <a:rPr lang="fr-FR" dirty="0" smtClean="0"/>
              <a:t>Modifiez le style du titre</a:t>
            </a:r>
            <a:endParaRPr lang="fr-FR" dirty="0"/>
          </a:p>
        </p:txBody>
      </p:sp>
      <p:sp>
        <p:nvSpPr>
          <p:cNvPr id="3" name="Espace réservé du contenu 2"/>
          <p:cNvSpPr>
            <a:spLocks noGrp="1"/>
          </p:cNvSpPr>
          <p:nvPr>
            <p:ph sz="half" idx="1"/>
          </p:nvPr>
        </p:nvSpPr>
        <p:spPr>
          <a:xfrm>
            <a:off x="1138650" y="1825625"/>
            <a:ext cx="4388390" cy="474789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657833" y="1825624"/>
            <a:ext cx="4502764" cy="474789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0432785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6" cstate="print">
            <a:extLst>
              <a:ext uri="{28A0092B-C50C-407E-A947-70E740481C1C}">
                <a14:useLocalDpi xmlns:a14="http://schemas.microsoft.com/office/drawing/2010/main" val="0"/>
              </a:ext>
            </a:extLst>
          </a:blip>
          <a:srcRect l="29512"/>
          <a:stretch/>
        </p:blipFill>
        <p:spPr>
          <a:xfrm>
            <a:off x="0" y="0"/>
            <a:ext cx="7373353" cy="6858000"/>
          </a:xfrm>
          <a:prstGeom prst="rect">
            <a:avLst/>
          </a:prstGeom>
        </p:spPr>
      </p:pic>
      <p:sp>
        <p:nvSpPr>
          <p:cNvPr id="8" name="Rectangle avec coin arrondi 7"/>
          <p:cNvSpPr/>
          <p:nvPr userDrawn="1"/>
        </p:nvSpPr>
        <p:spPr>
          <a:xfrm>
            <a:off x="1791855" y="1468582"/>
            <a:ext cx="8478981" cy="4711555"/>
          </a:xfrm>
          <a:prstGeom prst="round1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le Placeholder 1"/>
          <p:cNvSpPr>
            <a:spLocks noGrp="1"/>
          </p:cNvSpPr>
          <p:nvPr>
            <p:ph type="title"/>
          </p:nvPr>
        </p:nvSpPr>
        <p:spPr>
          <a:xfrm>
            <a:off x="5972232" y="1888765"/>
            <a:ext cx="3720176" cy="1325562"/>
          </a:xfrm>
          <a:prstGeom prst="rect">
            <a:avLst/>
          </a:prstGeom>
        </p:spPr>
        <p:txBody>
          <a:bodyPr vert="horz" lIns="91440" tIns="45720" rIns="91440" bIns="45720" rtlCol="0" anchor="b">
            <a:normAutofit/>
          </a:bodyPr>
          <a:lstStyle/>
          <a:p>
            <a:r>
              <a:rPr lang="fr-FR" dirty="0" smtClean="0"/>
              <a:t>CDG 10</a:t>
            </a:r>
            <a:endParaRPr lang="en-US" dirty="0"/>
          </a:p>
        </p:txBody>
      </p:sp>
      <p:sp>
        <p:nvSpPr>
          <p:cNvPr id="10" name="Text Placeholder 2"/>
          <p:cNvSpPr>
            <a:spLocks noGrp="1"/>
          </p:cNvSpPr>
          <p:nvPr>
            <p:ph type="body" idx="1"/>
          </p:nvPr>
        </p:nvSpPr>
        <p:spPr>
          <a:xfrm>
            <a:off x="2687783" y="3634510"/>
            <a:ext cx="7004626" cy="1787235"/>
          </a:xfrm>
          <a:prstGeom prst="rect">
            <a:avLst/>
          </a:prstGeom>
        </p:spPr>
        <p:txBody>
          <a:bodyPr vert="horz" lIns="91440" tIns="45720" rIns="91440" bIns="45720" rtlCol="0">
            <a:normAutofit/>
          </a:bodyPr>
          <a:lstStyle/>
          <a:p>
            <a:pPr lvl="0"/>
            <a:r>
              <a:rPr lang="fr-FR" dirty="0" smtClean="0"/>
              <a:t>Thème du </a:t>
            </a:r>
            <a:r>
              <a:rPr lang="fr-FR" dirty="0" err="1" smtClean="0"/>
              <a:t>powerpoint</a:t>
            </a:r>
            <a:endParaRPr lang="fr-FR" dirty="0" smtClean="0"/>
          </a:p>
        </p:txBody>
      </p:sp>
      <p:pic>
        <p:nvPicPr>
          <p:cNvPr id="11" name="Imag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41690" y="1322"/>
            <a:ext cx="1673498" cy="1556972"/>
          </a:xfrm>
          <a:prstGeom prst="rect">
            <a:avLst/>
          </a:prstGeom>
        </p:spPr>
      </p:pic>
    </p:spTree>
    <p:extLst>
      <p:ext uri="{BB962C8B-B14F-4D97-AF65-F5344CB8AC3E}">
        <p14:creationId xmlns:p14="http://schemas.microsoft.com/office/powerpoint/2010/main" val="1525092557"/>
      </p:ext>
    </p:extLst>
  </p:cSld>
  <p:clrMap bg1="lt1" tx1="dk1" bg2="lt2" tx2="dk2" accent1="accent1" accent2="accent2" accent3="accent3" accent4="accent4" accent5="accent5" accent6="accent6" hlink="hlink" folHlink="folHlink"/>
  <p:sldLayoutIdLst>
    <p:sldLayoutId id="2147483722" r:id="rId1"/>
    <p:sldLayoutId id="2147483727" r:id="rId2"/>
    <p:sldLayoutId id="2147483732" r:id="rId3"/>
    <p:sldLayoutId id="2147483733"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8800" b="1" i="0" kern="1200">
          <a:solidFill>
            <a:schemeClr val="bg1"/>
          </a:solidFill>
          <a:latin typeface="+mn-lt"/>
          <a:ea typeface="+mj-ea"/>
          <a:cs typeface="+mj-cs"/>
        </a:defRPr>
      </a:lvl1pPr>
    </p:titleStyle>
    <p:bodyStyle>
      <a:lvl1pPr marL="0" indent="0" algn="r" defTabSz="914400" rtl="0" eaLnBrk="1" latinLnBrk="0" hangingPunct="1">
        <a:lnSpc>
          <a:spcPct val="90000"/>
        </a:lnSpc>
        <a:spcBef>
          <a:spcPts val="1000"/>
        </a:spcBef>
        <a:buFont typeface="Arial" panose="020B0604020202020204" pitchFamily="34" charset="0"/>
        <a:buNone/>
        <a:defRPr sz="36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1690" y="1322"/>
            <a:ext cx="1673498" cy="1556972"/>
          </a:xfrm>
          <a:prstGeom prst="rect">
            <a:avLst/>
          </a:prstGeom>
        </p:spPr>
      </p:pic>
    </p:spTree>
    <p:extLst>
      <p:ext uri="{BB962C8B-B14F-4D97-AF65-F5344CB8AC3E}">
        <p14:creationId xmlns:p14="http://schemas.microsoft.com/office/powerpoint/2010/main" val="719325995"/>
      </p:ext>
    </p:extLst>
  </p:cSld>
  <p:clrMap bg1="lt1" tx1="dk1" bg2="lt2" tx2="dk2" accent1="accent1" accent2="accent2" accent3="accent3" accent4="accent4" accent5="accent5" accent6="accent6" hlink="hlink" folHlink="folHlink"/>
  <p:sldLayoutIdLst>
    <p:sldLayoutId id="2147483729" r:id="rId1"/>
    <p:sldLayoutId id="2147483730" r:id="rId2"/>
  </p:sldLayoutIdLst>
  <p:timing>
    <p:tnLst>
      <p:par>
        <p:cTn id="1" dur="indefinite" restart="never" nodeType="tmRoot"/>
      </p:par>
    </p:tnLst>
  </p:timing>
  <p:txStyles>
    <p:titleStyle>
      <a:lvl1pPr algn="r" defTabSz="914400" rtl="0" eaLnBrk="1" latinLnBrk="0" hangingPunct="1">
        <a:lnSpc>
          <a:spcPct val="90000"/>
        </a:lnSpc>
        <a:spcBef>
          <a:spcPct val="0"/>
        </a:spcBef>
        <a:buNone/>
        <a:defRPr sz="8000" b="1" kern="1200">
          <a:solidFill>
            <a:schemeClr val="bg1"/>
          </a:solidFill>
          <a:latin typeface="+mn-lt"/>
          <a:ea typeface="+mj-ea"/>
          <a:cs typeface="+mj-cs"/>
        </a:defRPr>
      </a:lvl1pPr>
    </p:titleStyle>
    <p:bodyStyle>
      <a:lvl1pPr marL="0" indent="0" algn="r"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2320" y="0"/>
            <a:ext cx="81788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u titre 1"/>
          <p:cNvSpPr>
            <a:spLocks noGrp="1"/>
          </p:cNvSpPr>
          <p:nvPr>
            <p:ph type="title"/>
          </p:nvPr>
        </p:nvSpPr>
        <p:spPr>
          <a:xfrm>
            <a:off x="1189450" y="359029"/>
            <a:ext cx="9011190" cy="1191847"/>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1189450" y="1730472"/>
            <a:ext cx="9011190" cy="4836952"/>
          </a:xfrm>
          <a:prstGeom prst="rect">
            <a:avLst/>
          </a:prstGeom>
        </p:spPr>
        <p:txBody>
          <a:bodyPr vert="horz" lIns="91440" tIns="45720" rIns="91440" bIns="45720" rtlCol="0">
            <a:normAutofit/>
          </a:bodyPr>
          <a:lstStyle/>
          <a:p>
            <a:pPr lvl="0"/>
            <a:r>
              <a:rPr lang="fr-FR" dirty="0" smtClean="0"/>
              <a:t>Modifier les styles du texte du masque</a:t>
            </a:r>
          </a:p>
          <a:p>
            <a:pPr lvl="1"/>
            <a:r>
              <a:rPr lang="fr-FR" dirty="0" smtClean="0"/>
              <a:t>Deuxième niveau</a:t>
            </a:r>
          </a:p>
        </p:txBody>
      </p:sp>
      <p:sp>
        <p:nvSpPr>
          <p:cNvPr id="5" name="Espace réservé du pied de page 4"/>
          <p:cNvSpPr>
            <a:spLocks noGrp="1"/>
          </p:cNvSpPr>
          <p:nvPr>
            <p:ph type="ftr" sz="quarter" idx="3"/>
          </p:nvPr>
        </p:nvSpPr>
        <p:spPr>
          <a:xfrm rot="16200000">
            <a:off x="-2238281" y="3829654"/>
            <a:ext cx="5273042" cy="411163"/>
          </a:xfrm>
          <a:prstGeom prst="rect">
            <a:avLst/>
          </a:prstGeom>
        </p:spPr>
        <p:txBody>
          <a:bodyPr vert="horz" lIns="91440" tIns="45720" rIns="91440" bIns="45720" rtlCol="0" anchor="ctr"/>
          <a:lstStyle>
            <a:lvl1pPr algn="l">
              <a:defRPr sz="1400" b="1">
                <a:solidFill>
                  <a:schemeClr val="bg1"/>
                </a:solidFill>
              </a:defRPr>
            </a:lvl1pPr>
          </a:lstStyle>
          <a:p>
            <a:r>
              <a:rPr lang="en-US" dirty="0" smtClean="0"/>
              <a:t>CDG 10 – Nom du </a:t>
            </a:r>
            <a:r>
              <a:rPr lang="en-US" dirty="0" err="1" smtClean="0"/>
              <a:t>thème</a:t>
            </a:r>
            <a:endParaRPr lang="en-US" dirty="0"/>
          </a:p>
        </p:txBody>
      </p:sp>
      <p:sp>
        <p:nvSpPr>
          <p:cNvPr id="6" name="Espace réservé du numéro de diapositive 5"/>
          <p:cNvSpPr>
            <a:spLocks noGrp="1"/>
          </p:cNvSpPr>
          <p:nvPr>
            <p:ph type="sldNum" sz="quarter" idx="4"/>
          </p:nvPr>
        </p:nvSpPr>
        <p:spPr>
          <a:xfrm rot="16200000">
            <a:off x="-25781" y="603187"/>
            <a:ext cx="853440" cy="365125"/>
          </a:xfrm>
          <a:prstGeom prst="rect">
            <a:avLst/>
          </a:prstGeom>
        </p:spPr>
        <p:txBody>
          <a:bodyPr vert="horz" lIns="91440" tIns="45720" rIns="91440" bIns="45720" rtlCol="0" anchor="ctr"/>
          <a:lstStyle>
            <a:lvl1pPr algn="ctr">
              <a:defRPr sz="1800">
                <a:solidFill>
                  <a:schemeClr val="bg1"/>
                </a:solidFill>
              </a:defRPr>
            </a:lvl1pPr>
          </a:lstStyle>
          <a:p>
            <a:fld id="{4FAB73BC-B049-4115-A692-8D63A059BFB8}" type="slidenum">
              <a:rPr lang="en-US" smtClean="0"/>
              <a:pPr/>
              <a:t>‹N°›</a:t>
            </a:fld>
            <a:endParaRPr lang="en-US" dirty="0"/>
          </a:p>
        </p:txBody>
      </p:sp>
      <p:pic>
        <p:nvPicPr>
          <p:cNvPr id="12" name="Imag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41690" y="1322"/>
            <a:ext cx="1673498" cy="1556972"/>
          </a:xfrm>
          <a:prstGeom prst="rect">
            <a:avLst/>
          </a:prstGeom>
        </p:spPr>
      </p:pic>
    </p:spTree>
    <p:extLst>
      <p:ext uri="{BB962C8B-B14F-4D97-AF65-F5344CB8AC3E}">
        <p14:creationId xmlns:p14="http://schemas.microsoft.com/office/powerpoint/2010/main" val="15203259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 id="2147483701" r:id="rId4"/>
    <p:sldLayoutId id="2147483702" r:id="rId5"/>
    <p:sldLayoutId id="2147483703" r:id="rId6"/>
    <p:sldLayoutId id="2147483705" r:id="rId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b="1" kern="1200">
          <a:solidFill>
            <a:schemeClr val="accent2"/>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80026" y="1908879"/>
            <a:ext cx="7187609" cy="2862322"/>
          </a:xfrm>
          <a:prstGeom prst="rect">
            <a:avLst/>
          </a:prstGeom>
          <a:noFill/>
        </p:spPr>
        <p:txBody>
          <a:bodyPr wrap="square" rtlCol="0">
            <a:spAutoFit/>
          </a:bodyPr>
          <a:lstStyle/>
          <a:p>
            <a:pPr algn="ctr"/>
            <a:r>
              <a:rPr lang="fr-FR" sz="5000" b="1" spc="50" dirty="0" smtClean="0">
                <a:ln w="9525" cmpd="sng">
                  <a:solidFill>
                    <a:sysClr val="windowText" lastClr="000000"/>
                  </a:solidFill>
                  <a:prstDash val="solid"/>
                </a:ln>
                <a:solidFill>
                  <a:srgbClr val="70AD47">
                    <a:tint val="1000"/>
                  </a:srgbClr>
                </a:solidFill>
                <a:effectLst>
                  <a:glow rad="38100">
                    <a:schemeClr val="accent1">
                      <a:alpha val="40000"/>
                    </a:schemeClr>
                  </a:glow>
                </a:effectLst>
              </a:rPr>
              <a:t>Méthodologie pour la mise en œuvre d’un Règlement intérieur</a:t>
            </a:r>
          </a:p>
          <a:p>
            <a:pPr algn="ctr"/>
            <a:r>
              <a:rPr lang="fr-FR" sz="3000" b="1" i="1" spc="50" dirty="0" smtClean="0">
                <a:ln w="9525" cmpd="sng">
                  <a:solidFill>
                    <a:sysClr val="windowText" lastClr="000000"/>
                  </a:solidFill>
                  <a:prstDash val="solid"/>
                </a:ln>
                <a:solidFill>
                  <a:srgbClr val="70AD47">
                    <a:tint val="1000"/>
                  </a:srgbClr>
                </a:solidFill>
                <a:effectLst>
                  <a:glow rad="38100">
                    <a:schemeClr val="accent1">
                      <a:alpha val="40000"/>
                    </a:schemeClr>
                  </a:glow>
                </a:effectLst>
              </a:rPr>
              <a:t>Le 25 avril 2025</a:t>
            </a:r>
            <a:endParaRPr lang="fr-FR" sz="3000" b="1" i="1" spc="50" dirty="0">
              <a:ln w="9525" cmpd="sng">
                <a:solidFill>
                  <a:sysClr val="windowText" lastClr="000000"/>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8607622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solidFill>
              </a:rPr>
              <a:t>Des questions dont les réponses sont propres à chaque collectivité  </a:t>
            </a:r>
            <a:endParaRPr lang="fr-FR" dirty="0">
              <a:solidFill>
                <a:schemeClr val="tx1"/>
              </a:solidFill>
            </a:endParaRPr>
          </a:p>
        </p:txBody>
      </p:sp>
      <p:sp>
        <p:nvSpPr>
          <p:cNvPr id="3" name="Espace réservé du contenu 2"/>
          <p:cNvSpPr>
            <a:spLocks noGrp="1"/>
          </p:cNvSpPr>
          <p:nvPr>
            <p:ph idx="1"/>
          </p:nvPr>
        </p:nvSpPr>
        <p:spPr>
          <a:xfrm>
            <a:off x="1189450" y="1730472"/>
            <a:ext cx="9011190" cy="4836952"/>
          </a:xfrm>
        </p:spPr>
        <p:txBody>
          <a:bodyPr>
            <a:normAutofit/>
          </a:bodyPr>
          <a:lstStyle/>
          <a:p>
            <a:pPr algn="just">
              <a:lnSpc>
                <a:spcPct val="80000"/>
              </a:lnSpc>
            </a:pPr>
            <a:r>
              <a:rPr lang="fr-FR" sz="2200" b="0" dirty="0">
                <a:solidFill>
                  <a:prstClr val="black"/>
                </a:solidFill>
              </a:rPr>
              <a:t>Le RI est d’abord une compilations de certaines délibérations obligatoires comme celles relatives :</a:t>
            </a:r>
          </a:p>
          <a:p>
            <a:pPr algn="just">
              <a:lnSpc>
                <a:spcPct val="80000"/>
              </a:lnSpc>
            </a:pPr>
            <a:r>
              <a:rPr lang="fr-FR" sz="2200" b="0" dirty="0" smtClean="0">
                <a:solidFill>
                  <a:prstClr val="black"/>
                </a:solidFill>
              </a:rPr>
              <a:t>* Aux </a:t>
            </a:r>
            <a:r>
              <a:rPr lang="fr-FR" sz="2200" b="0" dirty="0">
                <a:solidFill>
                  <a:prstClr val="black"/>
                </a:solidFill>
              </a:rPr>
              <a:t>lignes Directrices de Gestion</a:t>
            </a:r>
          </a:p>
          <a:p>
            <a:pPr algn="just">
              <a:lnSpc>
                <a:spcPct val="80000"/>
              </a:lnSpc>
            </a:pPr>
            <a:r>
              <a:rPr lang="fr-FR" sz="2200" b="0" dirty="0" smtClean="0">
                <a:solidFill>
                  <a:prstClr val="black"/>
                </a:solidFill>
              </a:rPr>
              <a:t>* Au </a:t>
            </a:r>
            <a:r>
              <a:rPr lang="fr-FR" sz="2200" b="0" dirty="0">
                <a:solidFill>
                  <a:prstClr val="black"/>
                </a:solidFill>
              </a:rPr>
              <a:t>RISFEEP</a:t>
            </a:r>
          </a:p>
          <a:p>
            <a:pPr algn="just">
              <a:lnSpc>
                <a:spcPct val="80000"/>
              </a:lnSpc>
            </a:pPr>
            <a:r>
              <a:rPr lang="fr-FR" sz="2200" b="0" dirty="0" smtClean="0">
                <a:solidFill>
                  <a:prstClr val="black"/>
                </a:solidFill>
              </a:rPr>
              <a:t>* Au </a:t>
            </a:r>
            <a:r>
              <a:rPr lang="fr-FR" sz="2200" b="0" dirty="0">
                <a:solidFill>
                  <a:prstClr val="black"/>
                </a:solidFill>
              </a:rPr>
              <a:t>protocole </a:t>
            </a:r>
            <a:r>
              <a:rPr lang="fr-FR" sz="2200" b="0" dirty="0" smtClean="0">
                <a:solidFill>
                  <a:prstClr val="black"/>
                </a:solidFill>
              </a:rPr>
              <a:t>d’ARTT</a:t>
            </a:r>
            <a:endParaRPr lang="fr-FR" sz="2200" b="0" dirty="0">
              <a:solidFill>
                <a:prstClr val="black"/>
              </a:solidFill>
            </a:endParaRPr>
          </a:p>
          <a:p>
            <a:pPr algn="just">
              <a:lnSpc>
                <a:spcPct val="80000"/>
              </a:lnSpc>
            </a:pPr>
            <a:r>
              <a:rPr lang="fr-FR" sz="2200" b="0" dirty="0" smtClean="0">
                <a:solidFill>
                  <a:prstClr val="black"/>
                </a:solidFill>
              </a:rPr>
              <a:t>* Aux </a:t>
            </a:r>
            <a:r>
              <a:rPr lang="fr-FR" sz="2200" b="0" dirty="0">
                <a:solidFill>
                  <a:prstClr val="black"/>
                </a:solidFill>
              </a:rPr>
              <a:t>heures supplémentaires et complémentaires</a:t>
            </a:r>
          </a:p>
          <a:p>
            <a:pPr algn="just">
              <a:lnSpc>
                <a:spcPct val="80000"/>
              </a:lnSpc>
            </a:pPr>
            <a:r>
              <a:rPr lang="fr-FR" sz="2200" b="0" dirty="0" smtClean="0">
                <a:solidFill>
                  <a:prstClr val="black"/>
                </a:solidFill>
              </a:rPr>
              <a:t>* Aux </a:t>
            </a:r>
            <a:r>
              <a:rPr lang="fr-FR" sz="2200" b="0" dirty="0">
                <a:solidFill>
                  <a:prstClr val="black"/>
                </a:solidFill>
              </a:rPr>
              <a:t>astreintes et permanences</a:t>
            </a:r>
          </a:p>
          <a:p>
            <a:pPr algn="just">
              <a:lnSpc>
                <a:spcPct val="80000"/>
              </a:lnSpc>
            </a:pPr>
            <a:r>
              <a:rPr lang="fr-FR" sz="2200" b="0" dirty="0" smtClean="0">
                <a:solidFill>
                  <a:prstClr val="black"/>
                </a:solidFill>
              </a:rPr>
              <a:t>* A </a:t>
            </a:r>
            <a:r>
              <a:rPr lang="fr-FR" sz="2200" b="0" dirty="0">
                <a:solidFill>
                  <a:prstClr val="black"/>
                </a:solidFill>
              </a:rPr>
              <a:t>la journée de solidarité</a:t>
            </a:r>
          </a:p>
          <a:p>
            <a:pPr algn="just">
              <a:lnSpc>
                <a:spcPct val="80000"/>
              </a:lnSpc>
            </a:pPr>
            <a:r>
              <a:rPr lang="fr-FR" sz="2200" b="0" dirty="0" smtClean="0">
                <a:solidFill>
                  <a:prstClr val="black"/>
                </a:solidFill>
              </a:rPr>
              <a:t>* Aux </a:t>
            </a:r>
            <a:r>
              <a:rPr lang="fr-FR" sz="2200" b="0" dirty="0">
                <a:solidFill>
                  <a:prstClr val="black"/>
                </a:solidFill>
              </a:rPr>
              <a:t>modalités d’exercice du temps partiel </a:t>
            </a:r>
          </a:p>
          <a:p>
            <a:pPr algn="just">
              <a:lnSpc>
                <a:spcPct val="80000"/>
              </a:lnSpc>
            </a:pPr>
            <a:r>
              <a:rPr lang="fr-FR" sz="2200" b="0" dirty="0" smtClean="0">
                <a:solidFill>
                  <a:prstClr val="black"/>
                </a:solidFill>
              </a:rPr>
              <a:t>* Aux </a:t>
            </a:r>
            <a:r>
              <a:rPr lang="fr-FR" sz="2200" b="0" dirty="0">
                <a:solidFill>
                  <a:prstClr val="black"/>
                </a:solidFill>
              </a:rPr>
              <a:t>autorisations spéciales d’absence propres à la commune</a:t>
            </a:r>
          </a:p>
          <a:p>
            <a:pPr algn="just">
              <a:lnSpc>
                <a:spcPct val="80000"/>
              </a:lnSpc>
            </a:pPr>
            <a:r>
              <a:rPr lang="fr-FR" sz="2200" b="0" dirty="0" smtClean="0">
                <a:solidFill>
                  <a:prstClr val="black"/>
                </a:solidFill>
              </a:rPr>
              <a:t>* Au </a:t>
            </a:r>
            <a:r>
              <a:rPr lang="fr-FR" sz="2200" b="0" dirty="0">
                <a:solidFill>
                  <a:prstClr val="black"/>
                </a:solidFill>
              </a:rPr>
              <a:t>Compte Epargne </a:t>
            </a:r>
            <a:r>
              <a:rPr lang="fr-FR" sz="2200" b="0" dirty="0" smtClean="0">
                <a:solidFill>
                  <a:prstClr val="black"/>
                </a:solidFill>
              </a:rPr>
              <a:t>Temps</a:t>
            </a:r>
          </a:p>
          <a:p>
            <a:pPr algn="just">
              <a:lnSpc>
                <a:spcPct val="80000"/>
              </a:lnSpc>
            </a:pPr>
            <a:r>
              <a:rPr lang="fr-FR" sz="2200" b="0" dirty="0">
                <a:solidFill>
                  <a:prstClr val="black"/>
                </a:solidFill>
              </a:rPr>
              <a:t>* Au télétravail</a:t>
            </a:r>
          </a:p>
          <a:p>
            <a:endParaRPr lang="fr-FR" b="0" dirty="0">
              <a:solidFill>
                <a:schemeClr val="tx1"/>
              </a:solidFill>
            </a:endParaRPr>
          </a:p>
        </p:txBody>
      </p:sp>
    </p:spTree>
    <p:extLst>
      <p:ext uri="{BB962C8B-B14F-4D97-AF65-F5344CB8AC3E}">
        <p14:creationId xmlns:p14="http://schemas.microsoft.com/office/powerpoint/2010/main" val="1664795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9304" y="0"/>
            <a:ext cx="9011190" cy="1191847"/>
          </a:xfrm>
        </p:spPr>
        <p:txBody>
          <a:bodyPr>
            <a:normAutofit fontScale="90000"/>
          </a:bodyPr>
          <a:lstStyle/>
          <a:p>
            <a:r>
              <a:rPr lang="fr-FR" dirty="0" smtClean="0"/>
              <a:t>Un exemple : le régime indemnitaire en cas de Congé Longue Maladie</a:t>
            </a:r>
            <a:endParaRPr lang="fr-FR" dirty="0"/>
          </a:p>
        </p:txBody>
      </p:sp>
      <p:sp>
        <p:nvSpPr>
          <p:cNvPr id="4" name="Rectangle 3"/>
          <p:cNvSpPr/>
          <p:nvPr/>
        </p:nvSpPr>
        <p:spPr>
          <a:xfrm>
            <a:off x="1073994" y="1627034"/>
            <a:ext cx="10522260" cy="911660"/>
          </a:xfrm>
          <a:prstGeom prst="rect">
            <a:avLst/>
          </a:prstGeom>
        </p:spPr>
        <p:txBody>
          <a:bodyPr wrap="square">
            <a:spAutoFit/>
          </a:bodyPr>
          <a:lstStyle/>
          <a:p>
            <a:pPr algn="just">
              <a:lnSpc>
                <a:spcPct val="80000"/>
              </a:lnSpc>
            </a:pPr>
            <a:r>
              <a:rPr lang="fr-FR" sz="2200" dirty="0">
                <a:solidFill>
                  <a:prstClr val="black"/>
                </a:solidFill>
              </a:rPr>
              <a:t>Le décret n°2010-997 du 26 août 2010 prévoyait qu’en cas de placement en congé de longue maladie (CLM), de grave maladie (CGM) ou de longue durée (CLD), le versement du régime indemnitaire </a:t>
            </a:r>
            <a:r>
              <a:rPr lang="fr-FR" sz="2200" b="1" dirty="0">
                <a:solidFill>
                  <a:prstClr val="black"/>
                </a:solidFill>
              </a:rPr>
              <a:t>était suspendu</a:t>
            </a:r>
            <a:r>
              <a:rPr lang="fr-FR" sz="2200" dirty="0">
                <a:solidFill>
                  <a:prstClr val="black"/>
                </a:solidFill>
              </a:rPr>
              <a:t>. </a:t>
            </a:r>
            <a:endParaRPr lang="fr-FR" dirty="0"/>
          </a:p>
        </p:txBody>
      </p:sp>
      <p:sp>
        <p:nvSpPr>
          <p:cNvPr id="7" name="Rectangle 6"/>
          <p:cNvSpPr/>
          <p:nvPr/>
        </p:nvSpPr>
        <p:spPr>
          <a:xfrm>
            <a:off x="1124795" y="2973882"/>
            <a:ext cx="10471459" cy="1992790"/>
          </a:xfrm>
          <a:prstGeom prst="rect">
            <a:avLst/>
          </a:prstGeom>
        </p:spPr>
        <p:txBody>
          <a:bodyPr wrap="square">
            <a:spAutoFit/>
          </a:bodyPr>
          <a:lstStyle/>
          <a:p>
            <a:pPr algn="just">
              <a:lnSpc>
                <a:spcPct val="80000"/>
              </a:lnSpc>
            </a:pPr>
            <a:r>
              <a:rPr lang="fr-FR" sz="2200" dirty="0">
                <a:solidFill>
                  <a:prstClr val="black"/>
                </a:solidFill>
              </a:rPr>
              <a:t>Le décret n°2024-641 du 27 juin 2024 (entré en vigueur le 1er septembre 2024) est venu assouplir les règles de maintien et/ou de suspension du régime indemnitaire en cas de congé de longue maladie (CLM) pour les agents de l’Etat. </a:t>
            </a:r>
          </a:p>
          <a:p>
            <a:pPr algn="just">
              <a:lnSpc>
                <a:spcPct val="80000"/>
              </a:lnSpc>
            </a:pPr>
            <a:r>
              <a:rPr lang="fr-FR" sz="2200" dirty="0">
                <a:solidFill>
                  <a:prstClr val="black"/>
                </a:solidFill>
              </a:rPr>
              <a:t>Ce décret prévoit désormais, pour les agents de l’Etat, le maintien partiel du régime indemnitaire en cas de CLM dans les proportions suivantes : </a:t>
            </a:r>
          </a:p>
          <a:p>
            <a:pPr algn="just">
              <a:lnSpc>
                <a:spcPct val="80000"/>
              </a:lnSpc>
            </a:pPr>
            <a:r>
              <a:rPr lang="fr-FR" sz="2200" dirty="0">
                <a:solidFill>
                  <a:prstClr val="black"/>
                </a:solidFill>
              </a:rPr>
              <a:t>✓ 33 % la première année</a:t>
            </a:r>
          </a:p>
          <a:p>
            <a:pPr algn="just">
              <a:lnSpc>
                <a:spcPct val="80000"/>
              </a:lnSpc>
            </a:pPr>
            <a:r>
              <a:rPr lang="fr-FR" sz="2200" dirty="0">
                <a:solidFill>
                  <a:prstClr val="black"/>
                </a:solidFill>
              </a:rPr>
              <a:t>✓ 60 % la deuxième et troisième années. </a:t>
            </a:r>
          </a:p>
        </p:txBody>
      </p:sp>
      <p:sp>
        <p:nvSpPr>
          <p:cNvPr id="8" name="Espace réservé du contenu 4"/>
          <p:cNvSpPr>
            <a:spLocks noGrp="1"/>
          </p:cNvSpPr>
          <p:nvPr>
            <p:ph idx="1"/>
          </p:nvPr>
        </p:nvSpPr>
        <p:spPr>
          <a:xfrm>
            <a:off x="1124795" y="5277234"/>
            <a:ext cx="10420659" cy="1454589"/>
          </a:xfrm>
        </p:spPr>
        <p:txBody>
          <a:bodyPr>
            <a:normAutofit fontScale="77500" lnSpcReduction="20000"/>
          </a:bodyPr>
          <a:lstStyle/>
          <a:p>
            <a:pPr lvl="0" algn="just">
              <a:lnSpc>
                <a:spcPct val="100000"/>
              </a:lnSpc>
              <a:spcBef>
                <a:spcPts val="0"/>
              </a:spcBef>
            </a:pPr>
            <a:r>
              <a:rPr lang="fr-FR" sz="2900" b="0" dirty="0" smtClean="0">
                <a:solidFill>
                  <a:prstClr val="black"/>
                </a:solidFill>
              </a:rPr>
              <a:t>Au </a:t>
            </a:r>
            <a:r>
              <a:rPr lang="fr-FR" sz="2900" b="0" dirty="0">
                <a:solidFill>
                  <a:prstClr val="black"/>
                </a:solidFill>
              </a:rPr>
              <a:t>regard du principe de libre </a:t>
            </a:r>
            <a:r>
              <a:rPr lang="fr-FR" sz="2900" b="0" dirty="0" smtClean="0">
                <a:solidFill>
                  <a:prstClr val="black"/>
                </a:solidFill>
              </a:rPr>
              <a:t>administration</a:t>
            </a:r>
            <a:r>
              <a:rPr lang="fr-FR" sz="2900" b="0" dirty="0">
                <a:solidFill>
                  <a:prstClr val="black"/>
                </a:solidFill>
              </a:rPr>
              <a:t>, c’est </a:t>
            </a:r>
            <a:r>
              <a:rPr lang="fr-FR" sz="2900" dirty="0">
                <a:solidFill>
                  <a:prstClr val="black"/>
                </a:solidFill>
              </a:rPr>
              <a:t>la délibération </a:t>
            </a:r>
            <a:r>
              <a:rPr lang="fr-FR" sz="2900" b="0" dirty="0">
                <a:solidFill>
                  <a:prstClr val="black"/>
                </a:solidFill>
              </a:rPr>
              <a:t>relative au régime indemnitaire qui fixe les règles internes sous couvert </a:t>
            </a:r>
            <a:r>
              <a:rPr lang="fr-FR" sz="2900" b="0" dirty="0" smtClean="0">
                <a:solidFill>
                  <a:prstClr val="black"/>
                </a:solidFill>
              </a:rPr>
              <a:t> de </a:t>
            </a:r>
            <a:r>
              <a:rPr lang="fr-FR" sz="2900" b="0" dirty="0">
                <a:solidFill>
                  <a:prstClr val="black"/>
                </a:solidFill>
              </a:rPr>
              <a:t>respecter le principe de parité. </a:t>
            </a:r>
            <a:endParaRPr lang="fr-FR" sz="2900" b="0" dirty="0" smtClean="0">
              <a:solidFill>
                <a:prstClr val="black"/>
              </a:solidFill>
            </a:endParaRPr>
          </a:p>
          <a:p>
            <a:pPr lvl="0" algn="just">
              <a:lnSpc>
                <a:spcPct val="100000"/>
              </a:lnSpc>
              <a:spcBef>
                <a:spcPts val="0"/>
              </a:spcBef>
            </a:pPr>
            <a:r>
              <a:rPr lang="fr-FR" sz="2900" dirty="0" smtClean="0">
                <a:solidFill>
                  <a:prstClr val="black"/>
                </a:solidFill>
              </a:rPr>
              <a:t>La </a:t>
            </a:r>
            <a:r>
              <a:rPr lang="fr-FR" sz="2900" dirty="0">
                <a:solidFill>
                  <a:prstClr val="black"/>
                </a:solidFill>
              </a:rPr>
              <a:t>délibération pourra donc prévoir des dispositions similaires à celles </a:t>
            </a:r>
            <a:r>
              <a:rPr lang="fr-FR" sz="2900" dirty="0" smtClean="0">
                <a:solidFill>
                  <a:prstClr val="black"/>
                </a:solidFill>
              </a:rPr>
              <a:t> applicables </a:t>
            </a:r>
            <a:r>
              <a:rPr lang="fr-FR" sz="2900" dirty="0">
                <a:solidFill>
                  <a:prstClr val="black"/>
                </a:solidFill>
              </a:rPr>
              <a:t>à l’Etat ou des dispositions moins favorables</a:t>
            </a:r>
            <a:r>
              <a:rPr lang="fr-FR" sz="2900" b="0" dirty="0">
                <a:solidFill>
                  <a:prstClr val="black"/>
                </a:solidFill>
              </a:rPr>
              <a:t>. Par contre, elle ne pourra pas prévoir </a:t>
            </a:r>
            <a:r>
              <a:rPr lang="fr-FR" sz="2900" b="0" dirty="0" smtClean="0">
                <a:solidFill>
                  <a:prstClr val="black"/>
                </a:solidFill>
              </a:rPr>
              <a:t>des dispositions </a:t>
            </a:r>
            <a:r>
              <a:rPr lang="fr-FR" sz="2900" b="0" dirty="0">
                <a:solidFill>
                  <a:prstClr val="black"/>
                </a:solidFill>
              </a:rPr>
              <a:t>plus favorables que celles de l’Etat. </a:t>
            </a:r>
          </a:p>
          <a:p>
            <a:pPr algn="just"/>
            <a:endParaRPr lang="fr-FR" dirty="0"/>
          </a:p>
        </p:txBody>
      </p:sp>
    </p:spTree>
    <p:extLst>
      <p:ext uri="{BB962C8B-B14F-4D97-AF65-F5344CB8AC3E}">
        <p14:creationId xmlns:p14="http://schemas.microsoft.com/office/powerpoint/2010/main" val="3179012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Et en Congé Maladie Ordinaire maintenant que l’agent perçoit 90% de son traitement</a:t>
            </a:r>
            <a:endParaRPr lang="fr-FR" dirty="0"/>
          </a:p>
        </p:txBody>
      </p:sp>
      <p:sp>
        <p:nvSpPr>
          <p:cNvPr id="3" name="Espace réservé du contenu 2"/>
          <p:cNvSpPr>
            <a:spLocks noGrp="1"/>
          </p:cNvSpPr>
          <p:nvPr>
            <p:ph idx="1"/>
          </p:nvPr>
        </p:nvSpPr>
        <p:spPr>
          <a:xfrm>
            <a:off x="1189450" y="2755708"/>
            <a:ext cx="10162041" cy="4836952"/>
          </a:xfrm>
        </p:spPr>
        <p:txBody>
          <a:bodyPr/>
          <a:lstStyle/>
          <a:p>
            <a:pPr algn="just">
              <a:lnSpc>
                <a:spcPct val="80000"/>
              </a:lnSpc>
              <a:spcBef>
                <a:spcPts val="0"/>
              </a:spcBef>
            </a:pPr>
            <a:r>
              <a:rPr lang="fr-FR" sz="2200" b="0" dirty="0">
                <a:solidFill>
                  <a:prstClr val="black"/>
                </a:solidFill>
              </a:rPr>
              <a:t>L’agent perçoit 90% de son régime indemnitaire…. </a:t>
            </a:r>
            <a:endParaRPr lang="fr-FR" sz="2200" b="0" dirty="0" smtClean="0">
              <a:solidFill>
                <a:prstClr val="black"/>
              </a:solidFill>
            </a:endParaRPr>
          </a:p>
          <a:p>
            <a:pPr algn="just">
              <a:lnSpc>
                <a:spcPct val="80000"/>
              </a:lnSpc>
              <a:spcBef>
                <a:spcPts val="0"/>
              </a:spcBef>
            </a:pPr>
            <a:endParaRPr lang="fr-FR" sz="2200" b="0" dirty="0">
              <a:solidFill>
                <a:prstClr val="black"/>
              </a:solidFill>
            </a:endParaRPr>
          </a:p>
          <a:p>
            <a:pPr algn="just">
              <a:lnSpc>
                <a:spcPct val="80000"/>
              </a:lnSpc>
              <a:spcBef>
                <a:spcPts val="0"/>
              </a:spcBef>
            </a:pPr>
            <a:r>
              <a:rPr lang="fr-FR" sz="2200" b="0" dirty="0" smtClean="0">
                <a:solidFill>
                  <a:prstClr val="black"/>
                </a:solidFill>
              </a:rPr>
              <a:t>si </a:t>
            </a:r>
            <a:r>
              <a:rPr lang="fr-FR" sz="2200" b="0" dirty="0">
                <a:solidFill>
                  <a:prstClr val="black"/>
                </a:solidFill>
              </a:rPr>
              <a:t>la délibération précise que les primes suivent le sort du </a:t>
            </a:r>
            <a:r>
              <a:rPr lang="fr-FR" sz="2200" b="0" dirty="0" smtClean="0">
                <a:solidFill>
                  <a:prstClr val="black"/>
                </a:solidFill>
              </a:rPr>
              <a:t>traitement.</a:t>
            </a:r>
            <a:r>
              <a:rPr lang="fr-FR" sz="2200" b="0" dirty="0">
                <a:solidFill>
                  <a:prstClr val="black"/>
                </a:solidFill>
              </a:rPr>
              <a:t> </a:t>
            </a:r>
            <a:endParaRPr lang="fr-FR" sz="2200" b="0" dirty="0" smtClean="0">
              <a:solidFill>
                <a:prstClr val="black"/>
              </a:solidFill>
            </a:endParaRPr>
          </a:p>
          <a:p>
            <a:pPr algn="just">
              <a:lnSpc>
                <a:spcPct val="80000"/>
              </a:lnSpc>
              <a:spcBef>
                <a:spcPts val="0"/>
              </a:spcBef>
            </a:pPr>
            <a:endParaRPr lang="fr-FR" sz="2200" b="0" dirty="0">
              <a:solidFill>
                <a:prstClr val="black"/>
              </a:solidFill>
            </a:endParaRPr>
          </a:p>
          <a:p>
            <a:pPr algn="just">
              <a:lnSpc>
                <a:spcPct val="80000"/>
              </a:lnSpc>
              <a:spcBef>
                <a:spcPts val="0"/>
              </a:spcBef>
            </a:pPr>
            <a:r>
              <a:rPr lang="fr-FR" sz="2200" b="0" dirty="0" smtClean="0">
                <a:solidFill>
                  <a:prstClr val="black"/>
                </a:solidFill>
              </a:rPr>
              <a:t>Sans délibération, pas de régime indemnitaire en cas de maladie….</a:t>
            </a:r>
            <a:endParaRPr lang="fr-FR" dirty="0"/>
          </a:p>
        </p:txBody>
      </p:sp>
    </p:spTree>
    <p:extLst>
      <p:ext uri="{BB962C8B-B14F-4D97-AF65-F5344CB8AC3E}">
        <p14:creationId xmlns:p14="http://schemas.microsoft.com/office/powerpoint/2010/main" val="1310956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9994" y="240146"/>
            <a:ext cx="9903424" cy="1191847"/>
          </a:xfrm>
        </p:spPr>
        <p:txBody>
          <a:bodyPr>
            <a:normAutofit fontScale="90000"/>
          </a:bodyPr>
          <a:lstStyle/>
          <a:p>
            <a:r>
              <a:rPr lang="fr-FR" dirty="0" smtClean="0"/>
              <a:t>La libre administration des collectivités, c’est faire des choix locaux dans un cadre normatif national </a:t>
            </a:r>
            <a:endParaRPr lang="fr-FR" dirty="0"/>
          </a:p>
        </p:txBody>
      </p:sp>
      <p:sp>
        <p:nvSpPr>
          <p:cNvPr id="5" name="Espace réservé du contenu 4"/>
          <p:cNvSpPr>
            <a:spLocks noGrp="1"/>
          </p:cNvSpPr>
          <p:nvPr>
            <p:ph idx="1"/>
          </p:nvPr>
        </p:nvSpPr>
        <p:spPr>
          <a:xfrm>
            <a:off x="912358" y="1711999"/>
            <a:ext cx="11031992" cy="4836952"/>
          </a:xfrm>
        </p:spPr>
        <p:txBody>
          <a:bodyPr>
            <a:normAutofit fontScale="70000" lnSpcReduction="20000"/>
          </a:bodyPr>
          <a:lstStyle/>
          <a:p>
            <a:pPr lvl="0">
              <a:lnSpc>
                <a:spcPct val="100000"/>
              </a:lnSpc>
              <a:spcBef>
                <a:spcPts val="0"/>
              </a:spcBef>
            </a:pPr>
            <a:r>
              <a:rPr lang="fr-FR" sz="1800" u="sng" dirty="0" smtClean="0">
                <a:solidFill>
                  <a:prstClr val="black"/>
                </a:solidFill>
              </a:rPr>
              <a:t>Des choix à faire  :</a:t>
            </a:r>
          </a:p>
          <a:p>
            <a:pPr lvl="0">
              <a:lnSpc>
                <a:spcPct val="100000"/>
              </a:lnSpc>
              <a:spcBef>
                <a:spcPts val="0"/>
              </a:spcBef>
            </a:pPr>
            <a:r>
              <a:rPr lang="fr-FR" sz="1800" dirty="0" smtClean="0">
                <a:solidFill>
                  <a:prstClr val="black"/>
                </a:solidFill>
              </a:rPr>
              <a:t> </a:t>
            </a:r>
          </a:p>
          <a:p>
            <a:pPr lvl="0">
              <a:lnSpc>
                <a:spcPct val="100000"/>
              </a:lnSpc>
              <a:spcBef>
                <a:spcPts val="0"/>
              </a:spcBef>
            </a:pPr>
            <a:r>
              <a:rPr lang="fr-FR" sz="1800" dirty="0" smtClean="0">
                <a:solidFill>
                  <a:prstClr val="black"/>
                </a:solidFill>
              </a:rPr>
              <a:t>Gestion des absences  </a:t>
            </a:r>
            <a:r>
              <a:rPr lang="fr-FR" sz="1800" b="0" dirty="0" smtClean="0">
                <a:solidFill>
                  <a:prstClr val="black"/>
                </a:solidFill>
              </a:rPr>
              <a:t>: à la moyenne ou au réel?</a:t>
            </a:r>
          </a:p>
          <a:p>
            <a:pPr lvl="0">
              <a:lnSpc>
                <a:spcPct val="100000"/>
              </a:lnSpc>
              <a:spcBef>
                <a:spcPts val="0"/>
              </a:spcBef>
            </a:pPr>
            <a:endParaRPr lang="fr-FR" sz="1800" b="0" dirty="0">
              <a:solidFill>
                <a:prstClr val="black"/>
              </a:solidFill>
            </a:endParaRPr>
          </a:p>
          <a:p>
            <a:pPr lvl="0">
              <a:lnSpc>
                <a:spcPct val="100000"/>
              </a:lnSpc>
              <a:spcBef>
                <a:spcPts val="0"/>
              </a:spcBef>
            </a:pPr>
            <a:r>
              <a:rPr lang="fr-FR" b="0" dirty="0"/>
              <a:t>Arrêt du Conseil d’Etat n° 426093 du 04 novembre 2020  </a:t>
            </a:r>
            <a:r>
              <a:rPr lang="fr-FR" b="0" i="1" dirty="0" smtClean="0"/>
              <a:t>« A </a:t>
            </a:r>
            <a:r>
              <a:rPr lang="fr-FR" b="0" i="1" dirty="0"/>
              <a:t>ce titre, </a:t>
            </a:r>
            <a:r>
              <a:rPr lang="fr-FR" b="0" i="1" dirty="0" smtClean="0"/>
              <a:t>le conseil municipal est compétent </a:t>
            </a:r>
            <a:r>
              <a:rPr lang="fr-FR" b="0" i="1" dirty="0"/>
              <a:t>pour déterminer les conséquences des congés de maladie des agents </a:t>
            </a:r>
            <a:r>
              <a:rPr lang="fr-FR" b="0" i="1" dirty="0" smtClean="0"/>
              <a:t>pour </a:t>
            </a:r>
            <a:r>
              <a:rPr lang="fr-FR" b="0" i="1" dirty="0"/>
              <a:t>le calcul de leur temps de travail </a:t>
            </a:r>
            <a:r>
              <a:rPr lang="fr-FR" b="0" i="1" dirty="0" smtClean="0"/>
              <a:t>effectif</a:t>
            </a:r>
            <a:r>
              <a:rPr lang="fr-FR" b="0" i="1" dirty="0"/>
              <a:t>. A cet égard, lorsque le cycle de travail repose sur l'alternance de journées de travail effectif tantôt inférieures à sept heures, tantôt supérieures à sept heures, correspondant, sur l'année, à un nombre total d'heures de travail effectif de 1 607 heures, il peut légalement retenir que l'agent en congé de maladie doit être regardé comme ayant effectué sept heures de travail effectives, quand bien même, selon la période du cycle de travail en cause, la journée de travail pour laquelle l'agent est en congé de maladie devait normalement comporter un nombre d'heures de travail effectives supérieur ou inférieur à sept heures... </a:t>
            </a:r>
            <a:r>
              <a:rPr lang="fr-FR" b="0" i="1" dirty="0" smtClean="0"/>
              <a:t>»</a:t>
            </a:r>
          </a:p>
          <a:p>
            <a:pPr lvl="0">
              <a:lnSpc>
                <a:spcPct val="100000"/>
              </a:lnSpc>
              <a:spcBef>
                <a:spcPts val="0"/>
              </a:spcBef>
            </a:pPr>
            <a:endParaRPr lang="fr-FR" sz="1800" b="0" dirty="0" smtClean="0">
              <a:solidFill>
                <a:prstClr val="black"/>
              </a:solidFill>
            </a:endParaRPr>
          </a:p>
          <a:p>
            <a:pPr lvl="0">
              <a:lnSpc>
                <a:spcPct val="100000"/>
              </a:lnSpc>
              <a:spcBef>
                <a:spcPts val="0"/>
              </a:spcBef>
            </a:pPr>
            <a:r>
              <a:rPr lang="fr-FR" sz="1800" dirty="0" smtClean="0">
                <a:solidFill>
                  <a:prstClr val="black"/>
                </a:solidFill>
              </a:rPr>
              <a:t>Heures supplémentaires/complémentaires </a:t>
            </a:r>
            <a:r>
              <a:rPr lang="fr-FR" sz="1800" b="0" dirty="0" smtClean="0">
                <a:solidFill>
                  <a:prstClr val="black"/>
                </a:solidFill>
              </a:rPr>
              <a:t>: indemnisées, récupérées, majorées? Moyens de contrôle?</a:t>
            </a:r>
          </a:p>
          <a:p>
            <a:pPr lvl="0">
              <a:lnSpc>
                <a:spcPct val="100000"/>
              </a:lnSpc>
              <a:spcBef>
                <a:spcPts val="0"/>
              </a:spcBef>
            </a:pPr>
            <a:endParaRPr lang="fr-FR" sz="1800" b="0" dirty="0" smtClean="0">
              <a:solidFill>
                <a:prstClr val="black"/>
              </a:solidFill>
            </a:endParaRPr>
          </a:p>
          <a:p>
            <a:pPr lvl="0">
              <a:lnSpc>
                <a:spcPct val="100000"/>
              </a:lnSpc>
              <a:spcBef>
                <a:spcPts val="0"/>
              </a:spcBef>
            </a:pPr>
            <a:r>
              <a:rPr lang="fr-FR" sz="1800" dirty="0" smtClean="0">
                <a:solidFill>
                  <a:prstClr val="black"/>
                </a:solidFill>
              </a:rPr>
              <a:t>Astreintes/permanences</a:t>
            </a:r>
            <a:r>
              <a:rPr lang="fr-FR" sz="1800" b="0" dirty="0" smtClean="0">
                <a:solidFill>
                  <a:prstClr val="black"/>
                </a:solidFill>
              </a:rPr>
              <a:t> : instituées? Jours fériés? Quels sont les agents concernés?</a:t>
            </a:r>
          </a:p>
          <a:p>
            <a:pPr lvl="0">
              <a:lnSpc>
                <a:spcPct val="100000"/>
              </a:lnSpc>
              <a:spcBef>
                <a:spcPts val="0"/>
              </a:spcBef>
            </a:pPr>
            <a:endParaRPr lang="fr-FR" sz="1800" b="0" dirty="0" smtClean="0">
              <a:solidFill>
                <a:prstClr val="black"/>
              </a:solidFill>
            </a:endParaRPr>
          </a:p>
          <a:p>
            <a:pPr lvl="0">
              <a:lnSpc>
                <a:spcPct val="100000"/>
              </a:lnSpc>
              <a:spcBef>
                <a:spcPts val="0"/>
              </a:spcBef>
            </a:pPr>
            <a:r>
              <a:rPr lang="fr-FR" sz="1800" dirty="0" smtClean="0">
                <a:solidFill>
                  <a:prstClr val="black"/>
                </a:solidFill>
              </a:rPr>
              <a:t>Journée de solidarité </a:t>
            </a:r>
            <a:r>
              <a:rPr lang="fr-FR" sz="1800" b="0" dirty="0" smtClean="0">
                <a:solidFill>
                  <a:prstClr val="black"/>
                </a:solidFill>
              </a:rPr>
              <a:t>: lequel? Heures en plus par semaine?</a:t>
            </a:r>
          </a:p>
          <a:p>
            <a:pPr lvl="0">
              <a:lnSpc>
                <a:spcPct val="100000"/>
              </a:lnSpc>
              <a:spcBef>
                <a:spcPts val="0"/>
              </a:spcBef>
            </a:pPr>
            <a:endParaRPr lang="fr-FR" sz="1800" b="0" dirty="0" smtClean="0">
              <a:solidFill>
                <a:prstClr val="black"/>
              </a:solidFill>
            </a:endParaRPr>
          </a:p>
          <a:p>
            <a:pPr lvl="0">
              <a:lnSpc>
                <a:spcPct val="100000"/>
              </a:lnSpc>
              <a:spcBef>
                <a:spcPts val="0"/>
              </a:spcBef>
            </a:pPr>
            <a:r>
              <a:rPr lang="fr-FR" sz="1800" dirty="0" smtClean="0">
                <a:solidFill>
                  <a:prstClr val="black"/>
                </a:solidFill>
              </a:rPr>
              <a:t>Temps partiel sur autorisation </a:t>
            </a:r>
            <a:r>
              <a:rPr lang="fr-FR" sz="1800" b="0" dirty="0" smtClean="0">
                <a:solidFill>
                  <a:prstClr val="black"/>
                </a:solidFill>
              </a:rPr>
              <a:t>: quelles quotités instituées? Mise en œuvre, jour, semaine, mois?</a:t>
            </a:r>
          </a:p>
          <a:p>
            <a:pPr lvl="0">
              <a:lnSpc>
                <a:spcPct val="100000"/>
              </a:lnSpc>
              <a:spcBef>
                <a:spcPts val="0"/>
              </a:spcBef>
            </a:pPr>
            <a:endParaRPr lang="fr-FR" sz="1800" b="0" dirty="0" smtClean="0">
              <a:solidFill>
                <a:prstClr val="black"/>
              </a:solidFill>
            </a:endParaRPr>
          </a:p>
          <a:p>
            <a:pPr lvl="0">
              <a:lnSpc>
                <a:spcPct val="100000"/>
              </a:lnSpc>
              <a:spcBef>
                <a:spcPts val="0"/>
              </a:spcBef>
            </a:pPr>
            <a:r>
              <a:rPr lang="fr-FR" sz="1800" dirty="0" smtClean="0">
                <a:solidFill>
                  <a:prstClr val="black"/>
                </a:solidFill>
              </a:rPr>
              <a:t>Télétravail </a:t>
            </a:r>
            <a:r>
              <a:rPr lang="fr-FR" sz="1800" b="0" dirty="0" smtClean="0">
                <a:solidFill>
                  <a:prstClr val="black"/>
                </a:solidFill>
              </a:rPr>
              <a:t>: combien de jours? règlement? Matériel? Contrôle?</a:t>
            </a:r>
          </a:p>
          <a:p>
            <a:pPr lvl="0">
              <a:lnSpc>
                <a:spcPct val="100000"/>
              </a:lnSpc>
              <a:spcBef>
                <a:spcPts val="0"/>
              </a:spcBef>
            </a:pPr>
            <a:endParaRPr lang="fr-FR" sz="1800" b="0" dirty="0" smtClean="0">
              <a:solidFill>
                <a:prstClr val="black"/>
              </a:solidFill>
            </a:endParaRPr>
          </a:p>
          <a:p>
            <a:pPr lvl="0">
              <a:lnSpc>
                <a:spcPct val="100000"/>
              </a:lnSpc>
              <a:spcBef>
                <a:spcPts val="0"/>
              </a:spcBef>
            </a:pPr>
            <a:r>
              <a:rPr lang="fr-FR" sz="1800" dirty="0" smtClean="0">
                <a:solidFill>
                  <a:prstClr val="black"/>
                </a:solidFill>
              </a:rPr>
              <a:t>Congés :</a:t>
            </a:r>
            <a:r>
              <a:rPr lang="fr-FR" sz="1800" b="0" dirty="0" smtClean="0">
                <a:solidFill>
                  <a:prstClr val="black"/>
                </a:solidFill>
              </a:rPr>
              <a:t> Prise par anticipation? Décompte? Ordre de priorité? Délai pour les poser? Quelle gestion pour les contrats courts?</a:t>
            </a:r>
          </a:p>
          <a:p>
            <a:pPr lvl="0">
              <a:lnSpc>
                <a:spcPct val="100000"/>
              </a:lnSpc>
              <a:spcBef>
                <a:spcPts val="0"/>
              </a:spcBef>
            </a:pPr>
            <a:endParaRPr lang="fr-FR" sz="1800" b="0" dirty="0" smtClean="0">
              <a:solidFill>
                <a:prstClr val="black"/>
              </a:solidFill>
            </a:endParaRPr>
          </a:p>
          <a:p>
            <a:pPr>
              <a:lnSpc>
                <a:spcPct val="100000"/>
              </a:lnSpc>
              <a:spcBef>
                <a:spcPts val="0"/>
              </a:spcBef>
            </a:pPr>
            <a:endParaRPr lang="fr-FR" sz="1800" dirty="0" smtClean="0">
              <a:solidFill>
                <a:prstClr val="black"/>
              </a:solidFill>
            </a:endParaRPr>
          </a:p>
          <a:p>
            <a:pPr lvl="0">
              <a:lnSpc>
                <a:spcPct val="100000"/>
              </a:lnSpc>
              <a:spcBef>
                <a:spcPts val="0"/>
              </a:spcBef>
            </a:pPr>
            <a:endParaRPr lang="fr-FR" sz="1800" b="0" dirty="0" smtClean="0">
              <a:solidFill>
                <a:prstClr val="black"/>
              </a:solidFill>
            </a:endParaRPr>
          </a:p>
        </p:txBody>
      </p:sp>
    </p:spTree>
    <p:extLst>
      <p:ext uri="{BB962C8B-B14F-4D97-AF65-F5344CB8AC3E}">
        <p14:creationId xmlns:p14="http://schemas.microsoft.com/office/powerpoint/2010/main" val="413845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9994" y="240146"/>
            <a:ext cx="9903424" cy="1191847"/>
          </a:xfrm>
        </p:spPr>
        <p:txBody>
          <a:bodyPr>
            <a:normAutofit fontScale="90000"/>
          </a:bodyPr>
          <a:lstStyle/>
          <a:p>
            <a:r>
              <a:rPr lang="fr-FR" dirty="0" smtClean="0"/>
              <a:t>La libre administration des collectivités, c’est faire des choix locaux dans un cadre normatif national </a:t>
            </a:r>
            <a:endParaRPr lang="fr-FR" dirty="0"/>
          </a:p>
        </p:txBody>
      </p:sp>
      <p:sp>
        <p:nvSpPr>
          <p:cNvPr id="5" name="Espace réservé du contenu 4"/>
          <p:cNvSpPr>
            <a:spLocks noGrp="1"/>
          </p:cNvSpPr>
          <p:nvPr>
            <p:ph idx="1"/>
          </p:nvPr>
        </p:nvSpPr>
        <p:spPr>
          <a:xfrm>
            <a:off x="912358" y="1711999"/>
            <a:ext cx="10420659" cy="4836952"/>
          </a:xfrm>
        </p:spPr>
        <p:txBody>
          <a:bodyPr>
            <a:normAutofit fontScale="85000" lnSpcReduction="20000"/>
          </a:bodyPr>
          <a:lstStyle/>
          <a:p>
            <a:pPr lvl="0">
              <a:lnSpc>
                <a:spcPct val="100000"/>
              </a:lnSpc>
              <a:spcBef>
                <a:spcPts val="0"/>
              </a:spcBef>
            </a:pPr>
            <a:endParaRPr lang="fr-FR" sz="1800" b="0" dirty="0" smtClean="0">
              <a:solidFill>
                <a:prstClr val="black"/>
              </a:solidFill>
            </a:endParaRPr>
          </a:p>
          <a:p>
            <a:pPr lvl="0">
              <a:lnSpc>
                <a:spcPct val="100000"/>
              </a:lnSpc>
              <a:spcBef>
                <a:spcPts val="0"/>
              </a:spcBef>
            </a:pPr>
            <a:r>
              <a:rPr lang="fr-FR" sz="1800" dirty="0" smtClean="0">
                <a:solidFill>
                  <a:prstClr val="black"/>
                </a:solidFill>
              </a:rPr>
              <a:t>RTT : </a:t>
            </a:r>
            <a:r>
              <a:rPr lang="fr-FR" sz="1800" b="0" dirty="0" smtClean="0">
                <a:solidFill>
                  <a:prstClr val="black"/>
                </a:solidFill>
              </a:rPr>
              <a:t>nombre de jours? Fréquence des poses de RTT?</a:t>
            </a:r>
          </a:p>
          <a:p>
            <a:pPr lvl="0">
              <a:lnSpc>
                <a:spcPct val="100000"/>
              </a:lnSpc>
              <a:spcBef>
                <a:spcPts val="0"/>
              </a:spcBef>
            </a:pPr>
            <a:endParaRPr lang="fr-FR" sz="1800" b="0" dirty="0" smtClean="0">
              <a:solidFill>
                <a:prstClr val="black"/>
              </a:solidFill>
            </a:endParaRPr>
          </a:p>
          <a:p>
            <a:pPr lvl="0">
              <a:lnSpc>
                <a:spcPct val="100000"/>
              </a:lnSpc>
              <a:spcBef>
                <a:spcPts val="0"/>
              </a:spcBef>
            </a:pPr>
            <a:r>
              <a:rPr lang="fr-FR" sz="1800" dirty="0" smtClean="0">
                <a:solidFill>
                  <a:prstClr val="black"/>
                </a:solidFill>
              </a:rPr>
              <a:t>Autorisations Spéciales d’Absence </a:t>
            </a:r>
            <a:r>
              <a:rPr lang="fr-FR" sz="1800" b="0" dirty="0" smtClean="0">
                <a:solidFill>
                  <a:prstClr val="black"/>
                </a:solidFill>
              </a:rPr>
              <a:t>: lesquelles sont instituées quand elles ne sont pas de droit? Combien de jours? Quels justificatifs? Quel délai de prévenance</a:t>
            </a:r>
          </a:p>
          <a:p>
            <a:pPr lvl="0">
              <a:lnSpc>
                <a:spcPct val="100000"/>
              </a:lnSpc>
              <a:spcBef>
                <a:spcPts val="0"/>
              </a:spcBef>
            </a:pPr>
            <a:endParaRPr lang="fr-FR" sz="1800" b="0" dirty="0" smtClean="0">
              <a:solidFill>
                <a:prstClr val="black"/>
              </a:solidFill>
            </a:endParaRPr>
          </a:p>
          <a:p>
            <a:pPr lvl="0">
              <a:lnSpc>
                <a:spcPct val="100000"/>
              </a:lnSpc>
              <a:spcBef>
                <a:spcPts val="0"/>
              </a:spcBef>
            </a:pPr>
            <a:r>
              <a:rPr lang="fr-FR" sz="1800" dirty="0" smtClean="0">
                <a:solidFill>
                  <a:prstClr val="black"/>
                </a:solidFill>
              </a:rPr>
              <a:t>CET :</a:t>
            </a:r>
            <a:r>
              <a:rPr lang="fr-FR" sz="1800" b="0" dirty="0" smtClean="0">
                <a:solidFill>
                  <a:prstClr val="black"/>
                </a:solidFill>
              </a:rPr>
              <a:t> alimentation? Pose? Monétisés? RAFP?</a:t>
            </a:r>
          </a:p>
          <a:p>
            <a:pPr lvl="0">
              <a:lnSpc>
                <a:spcPct val="100000"/>
              </a:lnSpc>
              <a:spcBef>
                <a:spcPts val="0"/>
              </a:spcBef>
            </a:pPr>
            <a:endParaRPr lang="fr-FR" sz="1800" b="0" dirty="0" smtClean="0">
              <a:solidFill>
                <a:prstClr val="black"/>
              </a:solidFill>
            </a:endParaRPr>
          </a:p>
          <a:p>
            <a:pPr lvl="0">
              <a:lnSpc>
                <a:spcPct val="100000"/>
              </a:lnSpc>
              <a:spcBef>
                <a:spcPts val="0"/>
              </a:spcBef>
            </a:pPr>
            <a:r>
              <a:rPr lang="fr-FR" sz="1800" dirty="0" smtClean="0">
                <a:solidFill>
                  <a:prstClr val="black"/>
                </a:solidFill>
              </a:rPr>
              <a:t>Maladie :</a:t>
            </a:r>
            <a:r>
              <a:rPr lang="fr-FR" sz="1800" b="0" dirty="0" smtClean="0">
                <a:solidFill>
                  <a:prstClr val="black"/>
                </a:solidFill>
              </a:rPr>
              <a:t> Sort du RI en cas de CLM? Est-ce que le RIFSEEP suit le sort du traitement indiciaire en cas de CMO?</a:t>
            </a:r>
          </a:p>
          <a:p>
            <a:pPr lvl="0">
              <a:lnSpc>
                <a:spcPct val="100000"/>
              </a:lnSpc>
              <a:spcBef>
                <a:spcPts val="0"/>
              </a:spcBef>
            </a:pPr>
            <a:endParaRPr lang="fr-FR" sz="1800" b="0" dirty="0">
              <a:solidFill>
                <a:prstClr val="black"/>
              </a:solidFill>
            </a:endParaRPr>
          </a:p>
          <a:p>
            <a:pPr lvl="0">
              <a:lnSpc>
                <a:spcPct val="100000"/>
              </a:lnSpc>
              <a:spcBef>
                <a:spcPts val="0"/>
              </a:spcBef>
            </a:pPr>
            <a:r>
              <a:rPr lang="fr-FR" sz="1800" dirty="0" smtClean="0">
                <a:solidFill>
                  <a:prstClr val="black"/>
                </a:solidFill>
              </a:rPr>
              <a:t>Horaires des services : </a:t>
            </a:r>
            <a:r>
              <a:rPr lang="fr-FR" sz="1800" b="0" dirty="0" smtClean="0">
                <a:solidFill>
                  <a:prstClr val="black"/>
                </a:solidFill>
              </a:rPr>
              <a:t>ont-ils été officiellement fixés? Des cycles au cours de l’année? Marge de tolérance? Crédit/débit, cas particuliers (animation, camps de vacance, ATSEM…)</a:t>
            </a:r>
          </a:p>
          <a:p>
            <a:pPr lvl="0">
              <a:lnSpc>
                <a:spcPct val="100000"/>
              </a:lnSpc>
              <a:spcBef>
                <a:spcPts val="0"/>
              </a:spcBef>
            </a:pPr>
            <a:endParaRPr lang="fr-FR" sz="1800" b="0" dirty="0" smtClean="0">
              <a:solidFill>
                <a:prstClr val="black"/>
              </a:solidFill>
            </a:endParaRPr>
          </a:p>
          <a:p>
            <a:pPr lvl="0">
              <a:lnSpc>
                <a:spcPct val="100000"/>
              </a:lnSpc>
              <a:spcBef>
                <a:spcPts val="0"/>
              </a:spcBef>
            </a:pPr>
            <a:r>
              <a:rPr lang="fr-FR" sz="1800" dirty="0" smtClean="0">
                <a:solidFill>
                  <a:prstClr val="black"/>
                </a:solidFill>
              </a:rPr>
              <a:t>Conditions exceptionnelles </a:t>
            </a:r>
            <a:r>
              <a:rPr lang="fr-FR" sz="1800" b="0" dirty="0" smtClean="0">
                <a:solidFill>
                  <a:prstClr val="black"/>
                </a:solidFill>
              </a:rPr>
              <a:t>: forte chaleur, intempérie, quelles limites?</a:t>
            </a:r>
            <a:r>
              <a:rPr lang="fr-FR" dirty="0" smtClean="0"/>
              <a:t> </a:t>
            </a:r>
          </a:p>
          <a:p>
            <a:pPr lvl="0">
              <a:lnSpc>
                <a:spcPct val="100000"/>
              </a:lnSpc>
              <a:spcBef>
                <a:spcPts val="0"/>
              </a:spcBef>
            </a:pPr>
            <a:endParaRPr lang="fr-FR" dirty="0" smtClean="0"/>
          </a:p>
          <a:p>
            <a:pPr>
              <a:lnSpc>
                <a:spcPct val="100000"/>
              </a:lnSpc>
              <a:spcBef>
                <a:spcPts val="0"/>
              </a:spcBef>
            </a:pPr>
            <a:r>
              <a:rPr lang="fr-FR" sz="1800" dirty="0" smtClean="0">
                <a:solidFill>
                  <a:prstClr val="black"/>
                </a:solidFill>
              </a:rPr>
              <a:t>Locaux </a:t>
            </a:r>
            <a:r>
              <a:rPr lang="fr-FR" sz="1800" dirty="0">
                <a:solidFill>
                  <a:prstClr val="black"/>
                </a:solidFill>
              </a:rPr>
              <a:t>:</a:t>
            </a:r>
            <a:r>
              <a:rPr lang="fr-FR" sz="1800" b="0" dirty="0">
                <a:solidFill>
                  <a:prstClr val="black"/>
                </a:solidFill>
              </a:rPr>
              <a:t> gestion des accès</a:t>
            </a:r>
            <a:r>
              <a:rPr lang="fr-FR" sz="1800" b="0" dirty="0" smtClean="0">
                <a:solidFill>
                  <a:prstClr val="black"/>
                </a:solidFill>
              </a:rPr>
              <a:t>?</a:t>
            </a:r>
          </a:p>
          <a:p>
            <a:pPr>
              <a:lnSpc>
                <a:spcPct val="100000"/>
              </a:lnSpc>
              <a:spcBef>
                <a:spcPts val="0"/>
              </a:spcBef>
            </a:pPr>
            <a:endParaRPr lang="fr-FR" sz="1800" b="0" dirty="0">
              <a:solidFill>
                <a:prstClr val="black"/>
              </a:solidFill>
            </a:endParaRPr>
          </a:p>
          <a:p>
            <a:pPr>
              <a:lnSpc>
                <a:spcPct val="100000"/>
              </a:lnSpc>
              <a:spcBef>
                <a:spcPts val="0"/>
              </a:spcBef>
            </a:pPr>
            <a:r>
              <a:rPr lang="fr-FR" sz="1800" dirty="0">
                <a:solidFill>
                  <a:prstClr val="black"/>
                </a:solidFill>
              </a:rPr>
              <a:t>Matériel : </a:t>
            </a:r>
            <a:r>
              <a:rPr lang="fr-FR" sz="1800" b="0" dirty="0">
                <a:solidFill>
                  <a:prstClr val="black"/>
                </a:solidFill>
              </a:rPr>
              <a:t>affectation? Utilisation? Traçabilité</a:t>
            </a:r>
            <a:r>
              <a:rPr lang="fr-FR" sz="1800" b="0" dirty="0" smtClean="0">
                <a:solidFill>
                  <a:prstClr val="black"/>
                </a:solidFill>
              </a:rPr>
              <a:t>? Accès? Utilisations personnelles?</a:t>
            </a:r>
          </a:p>
          <a:p>
            <a:pPr>
              <a:lnSpc>
                <a:spcPct val="100000"/>
              </a:lnSpc>
              <a:spcBef>
                <a:spcPts val="0"/>
              </a:spcBef>
            </a:pPr>
            <a:endParaRPr lang="fr-FR" sz="1800" b="0" dirty="0" smtClean="0">
              <a:solidFill>
                <a:prstClr val="black"/>
              </a:solidFill>
            </a:endParaRPr>
          </a:p>
          <a:p>
            <a:pPr>
              <a:lnSpc>
                <a:spcPct val="100000"/>
              </a:lnSpc>
              <a:spcBef>
                <a:spcPts val="0"/>
              </a:spcBef>
            </a:pPr>
            <a:r>
              <a:rPr lang="fr-FR" sz="1800" dirty="0" smtClean="0">
                <a:solidFill>
                  <a:prstClr val="black"/>
                </a:solidFill>
              </a:rPr>
              <a:t>Formations :</a:t>
            </a:r>
            <a:r>
              <a:rPr lang="fr-FR" sz="1800" b="0" dirty="0" smtClean="0">
                <a:solidFill>
                  <a:prstClr val="black"/>
                </a:solidFill>
              </a:rPr>
              <a:t> inscription, décision, départ et ordre de priorité, comptabilisation du temps de travail?</a:t>
            </a:r>
          </a:p>
          <a:p>
            <a:pPr>
              <a:lnSpc>
                <a:spcPct val="100000"/>
              </a:lnSpc>
              <a:spcBef>
                <a:spcPts val="0"/>
              </a:spcBef>
            </a:pPr>
            <a:endParaRPr lang="fr-FR" sz="1800" b="0" dirty="0" smtClean="0">
              <a:solidFill>
                <a:prstClr val="black"/>
              </a:solidFill>
            </a:endParaRPr>
          </a:p>
          <a:p>
            <a:pPr>
              <a:lnSpc>
                <a:spcPct val="100000"/>
              </a:lnSpc>
              <a:spcBef>
                <a:spcPts val="0"/>
              </a:spcBef>
            </a:pPr>
            <a:r>
              <a:rPr lang="fr-FR" sz="1800" dirty="0" smtClean="0">
                <a:solidFill>
                  <a:prstClr val="black"/>
                </a:solidFill>
              </a:rPr>
              <a:t>Gestion du Compte Personnel de Formation </a:t>
            </a:r>
            <a:r>
              <a:rPr lang="fr-FR" sz="1800" b="0" dirty="0" smtClean="0">
                <a:solidFill>
                  <a:prstClr val="black"/>
                </a:solidFill>
              </a:rPr>
              <a:t>: saisine, décision, conditions d’utilisation?</a:t>
            </a:r>
          </a:p>
          <a:p>
            <a:pPr>
              <a:lnSpc>
                <a:spcPct val="100000"/>
              </a:lnSpc>
              <a:spcBef>
                <a:spcPts val="0"/>
              </a:spcBef>
            </a:pPr>
            <a:endParaRPr lang="fr-FR" sz="1800" dirty="0" smtClean="0">
              <a:solidFill>
                <a:prstClr val="black"/>
              </a:solidFill>
            </a:endParaRPr>
          </a:p>
          <a:p>
            <a:pPr lvl="0">
              <a:lnSpc>
                <a:spcPct val="100000"/>
              </a:lnSpc>
              <a:spcBef>
                <a:spcPts val="0"/>
              </a:spcBef>
            </a:pPr>
            <a:endParaRPr lang="fr-FR" sz="1800" b="0" dirty="0" smtClean="0">
              <a:solidFill>
                <a:prstClr val="black"/>
              </a:solidFill>
            </a:endParaRPr>
          </a:p>
        </p:txBody>
      </p:sp>
    </p:spTree>
    <p:extLst>
      <p:ext uri="{BB962C8B-B14F-4D97-AF65-F5344CB8AC3E}">
        <p14:creationId xmlns:p14="http://schemas.microsoft.com/office/powerpoint/2010/main" val="161530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règlement intérieur est vivant</a:t>
            </a:r>
            <a:endParaRPr lang="fr-FR" dirty="0"/>
          </a:p>
        </p:txBody>
      </p:sp>
      <p:sp>
        <p:nvSpPr>
          <p:cNvPr id="3" name="Espace réservé du contenu 2"/>
          <p:cNvSpPr>
            <a:spLocks noGrp="1"/>
          </p:cNvSpPr>
          <p:nvPr>
            <p:ph idx="1"/>
          </p:nvPr>
        </p:nvSpPr>
        <p:spPr>
          <a:xfrm>
            <a:off x="1189449" y="1730472"/>
            <a:ext cx="9767021" cy="4836952"/>
          </a:xfrm>
        </p:spPr>
        <p:txBody>
          <a:bodyPr/>
          <a:lstStyle/>
          <a:p>
            <a:r>
              <a:rPr lang="fr-FR" dirty="0" smtClean="0"/>
              <a:t>Il doit être mis à jour à chaque évolution législative ou réglementaire…</a:t>
            </a:r>
            <a:endParaRPr lang="fr-FR" dirty="0"/>
          </a:p>
        </p:txBody>
      </p:sp>
    </p:spTree>
    <p:extLst>
      <p:ext uri="{BB962C8B-B14F-4D97-AF65-F5344CB8AC3E}">
        <p14:creationId xmlns:p14="http://schemas.microsoft.com/office/powerpoint/2010/main" val="3189779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PAGES TITRAGES">
  <a:themeElements>
    <a:clrScheme name="CDG 10">
      <a:dk1>
        <a:sysClr val="windowText" lastClr="000000"/>
      </a:dk1>
      <a:lt1>
        <a:sysClr val="window" lastClr="FFFFFF"/>
      </a:lt1>
      <a:dk2>
        <a:srgbClr val="06148C"/>
      </a:dk2>
      <a:lt2>
        <a:srgbClr val="E7E6E6"/>
      </a:lt2>
      <a:accent1>
        <a:srgbClr val="A5A5A5"/>
      </a:accent1>
      <a:accent2>
        <a:srgbClr val="FF825C"/>
      </a:accent2>
      <a:accent3>
        <a:srgbClr val="2D68FF"/>
      </a:accent3>
      <a:accent4>
        <a:srgbClr val="06148C"/>
      </a:accent4>
      <a:accent5>
        <a:srgbClr val="67E1FE"/>
      </a:accent5>
      <a:accent6>
        <a:srgbClr val="FF0000"/>
      </a:accent6>
      <a:hlink>
        <a:srgbClr val="06148C"/>
      </a:hlink>
      <a:folHlink>
        <a:srgbClr val="0614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GES LIBRES">
  <a:themeElements>
    <a:clrScheme name="CDG 10">
      <a:dk1>
        <a:sysClr val="windowText" lastClr="000000"/>
      </a:dk1>
      <a:lt1>
        <a:sysClr val="window" lastClr="FFFFFF"/>
      </a:lt1>
      <a:dk2>
        <a:srgbClr val="06148C"/>
      </a:dk2>
      <a:lt2>
        <a:srgbClr val="E7E6E6"/>
      </a:lt2>
      <a:accent1>
        <a:srgbClr val="A5A5A5"/>
      </a:accent1>
      <a:accent2>
        <a:srgbClr val="FF825C"/>
      </a:accent2>
      <a:accent3>
        <a:srgbClr val="2D68FF"/>
      </a:accent3>
      <a:accent4>
        <a:srgbClr val="06148C"/>
      </a:accent4>
      <a:accent5>
        <a:srgbClr val="67E1FE"/>
      </a:accent5>
      <a:accent6>
        <a:srgbClr val="FF0000"/>
      </a:accent6>
      <a:hlink>
        <a:srgbClr val="06148C"/>
      </a:hlink>
      <a:folHlink>
        <a:srgbClr val="0614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CDG 10">
      <a:dk1>
        <a:sysClr val="windowText" lastClr="000000"/>
      </a:dk1>
      <a:lt1>
        <a:sysClr val="window" lastClr="FFFFFF"/>
      </a:lt1>
      <a:dk2>
        <a:srgbClr val="06148C"/>
      </a:dk2>
      <a:lt2>
        <a:srgbClr val="E7E6E6"/>
      </a:lt2>
      <a:accent1>
        <a:srgbClr val="A5A5A5"/>
      </a:accent1>
      <a:accent2>
        <a:srgbClr val="FF825C"/>
      </a:accent2>
      <a:accent3>
        <a:srgbClr val="2D68FF"/>
      </a:accent3>
      <a:accent4>
        <a:srgbClr val="06148C"/>
      </a:accent4>
      <a:accent5>
        <a:srgbClr val="67E1FE"/>
      </a:accent5>
      <a:accent6>
        <a:srgbClr val="FF0000"/>
      </a:accent6>
      <a:hlink>
        <a:srgbClr val="06148C"/>
      </a:hlink>
      <a:folHlink>
        <a:srgbClr val="0614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8263</TotalTime>
  <Words>577</Words>
  <Application>Microsoft Office PowerPoint</Application>
  <PresentationFormat>Grand écran</PresentationFormat>
  <Paragraphs>70</Paragraphs>
  <Slides>7</Slides>
  <Notes>0</Notes>
  <HiddenSlides>0</HiddenSlides>
  <MMClips>0</MMClips>
  <ScaleCrop>false</ScaleCrop>
  <HeadingPairs>
    <vt:vector size="6" baseType="variant">
      <vt:variant>
        <vt:lpstr>Polices utilisées</vt:lpstr>
      </vt:variant>
      <vt:variant>
        <vt:i4>3</vt:i4>
      </vt:variant>
      <vt:variant>
        <vt:lpstr>Thème</vt:lpstr>
      </vt:variant>
      <vt:variant>
        <vt:i4>3</vt:i4>
      </vt:variant>
      <vt:variant>
        <vt:lpstr>Titres des diapositives</vt:lpstr>
      </vt:variant>
      <vt:variant>
        <vt:i4>7</vt:i4>
      </vt:variant>
    </vt:vector>
  </HeadingPairs>
  <TitlesOfParts>
    <vt:vector size="13" baseType="lpstr">
      <vt:lpstr>Arial</vt:lpstr>
      <vt:lpstr>Calibri</vt:lpstr>
      <vt:lpstr>Verdana</vt:lpstr>
      <vt:lpstr>PAGES TITRAGES</vt:lpstr>
      <vt:lpstr>PAGES LIBRES</vt:lpstr>
      <vt:lpstr>Thème Office</vt:lpstr>
      <vt:lpstr>Présentation PowerPoint</vt:lpstr>
      <vt:lpstr>Des questions dont les réponses sont propres à chaque collectivité  </vt:lpstr>
      <vt:lpstr>Un exemple : le régime indemnitaire en cas de Congé Longue Maladie</vt:lpstr>
      <vt:lpstr>Et en Congé Maladie Ordinaire maintenant que l’agent perçoit 90% de son traitement</vt:lpstr>
      <vt:lpstr>La libre administration des collectivités, c’est faire des choix locaux dans un cadre normatif national </vt:lpstr>
      <vt:lpstr>La libre administration des collectivités, c’est faire des choix locaux dans un cadre normatif national </vt:lpstr>
      <vt:lpstr>Le règlement intérieur est vivant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BRETON Laurie</dc:creator>
  <cp:lastModifiedBy>Aurélien BELIN</cp:lastModifiedBy>
  <cp:revision>318</cp:revision>
  <cp:lastPrinted>2024-11-06T08:34:14Z</cp:lastPrinted>
  <dcterms:created xsi:type="dcterms:W3CDTF">2022-05-05T14:56:37Z</dcterms:created>
  <dcterms:modified xsi:type="dcterms:W3CDTF">2025-05-27T13:19:58Z</dcterms:modified>
</cp:coreProperties>
</file>