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28" r:id="rId2"/>
    <p:sldMasterId id="2147483696" r:id="rId3"/>
  </p:sldMasterIdLst>
  <p:handoutMasterIdLst>
    <p:handoutMasterId r:id="rId50"/>
  </p:handoutMasterIdLst>
  <p:sldIdLst>
    <p:sldId id="269" r:id="rId4"/>
    <p:sldId id="454" r:id="rId5"/>
    <p:sldId id="449" r:id="rId6"/>
    <p:sldId id="450" r:id="rId7"/>
    <p:sldId id="451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52" r:id="rId16"/>
    <p:sldId id="444" r:id="rId17"/>
    <p:sldId id="453" r:id="rId18"/>
    <p:sldId id="417" r:id="rId19"/>
    <p:sldId id="419" r:id="rId20"/>
    <p:sldId id="420" r:id="rId21"/>
    <p:sldId id="421" r:id="rId22"/>
    <p:sldId id="422" r:id="rId23"/>
    <p:sldId id="445" r:id="rId24"/>
    <p:sldId id="446" r:id="rId25"/>
    <p:sldId id="424" r:id="rId26"/>
    <p:sldId id="425" r:id="rId27"/>
    <p:sldId id="463" r:id="rId28"/>
    <p:sldId id="464" r:id="rId29"/>
    <p:sldId id="426" r:id="rId30"/>
    <p:sldId id="427" r:id="rId31"/>
    <p:sldId id="428" r:id="rId32"/>
    <p:sldId id="456" r:id="rId33"/>
    <p:sldId id="429" r:id="rId34"/>
    <p:sldId id="430" r:id="rId35"/>
    <p:sldId id="432" r:id="rId36"/>
    <p:sldId id="448" r:id="rId37"/>
    <p:sldId id="434" r:id="rId38"/>
    <p:sldId id="435" r:id="rId39"/>
    <p:sldId id="436" r:id="rId40"/>
    <p:sldId id="437" r:id="rId41"/>
    <p:sldId id="438" r:id="rId42"/>
    <p:sldId id="439" r:id="rId43"/>
    <p:sldId id="440" r:id="rId44"/>
    <p:sldId id="441" r:id="rId45"/>
    <p:sldId id="442" r:id="rId46"/>
    <p:sldId id="457" r:id="rId47"/>
    <p:sldId id="460" r:id="rId48"/>
    <p:sldId id="461" r:id="rId49"/>
  </p:sldIdLst>
  <p:sldSz cx="12192000" cy="6858000"/>
  <p:notesSz cx="6745288" cy="98821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3979" autoAdjust="0"/>
  </p:normalViewPr>
  <p:slideViewPr>
    <p:cSldViewPr snapToGrid="0">
      <p:cViewPr varScale="1">
        <p:scale>
          <a:sx n="83" d="100"/>
          <a:sy n="83" d="100"/>
        </p:scale>
        <p:origin x="67" y="14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1A47-3472-4EA2-AA2E-009A64A27897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D3E7-1376-4848-AB36-9157AE3981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407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744720" y="1899919"/>
            <a:ext cx="4947920" cy="1341121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8800"/>
            </a:lvl1pPr>
          </a:lstStyle>
          <a:p>
            <a:r>
              <a:rPr lang="fr-FR" dirty="0" smtClean="0"/>
              <a:t>CDG 10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9164" y="3602038"/>
            <a:ext cx="7263476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926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8650" y="359968"/>
            <a:ext cx="9038366" cy="103195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38650" y="1825625"/>
            <a:ext cx="4388390" cy="47478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57833" y="1825624"/>
            <a:ext cx="4502764" cy="474789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7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8010" y="421957"/>
            <a:ext cx="8946738" cy="933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8011" y="1681163"/>
            <a:ext cx="4378230" cy="7461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98011" y="2505075"/>
            <a:ext cx="4378230" cy="40684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588000" y="1681163"/>
            <a:ext cx="4456748" cy="7461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588000" y="2505075"/>
            <a:ext cx="4456748" cy="406844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5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9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3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1268" y="293925"/>
            <a:ext cx="6172200" cy="8001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51268" y="1300477"/>
            <a:ext cx="6172200" cy="52730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90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13280" y="3189605"/>
            <a:ext cx="7868920" cy="1325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668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07502"/>
            <a:ext cx="9022116" cy="29504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3933444"/>
            <a:ext cx="8963025" cy="2924810"/>
          </a:xfrm>
          <a:custGeom>
            <a:avLst/>
            <a:gdLst/>
            <a:ahLst/>
            <a:cxnLst/>
            <a:rect l="l" t="t" r="r" b="b"/>
            <a:pathLst>
              <a:path w="8963025" h="2924809">
                <a:moveTo>
                  <a:pt x="0" y="0"/>
                </a:moveTo>
                <a:lnTo>
                  <a:pt x="0" y="2924555"/>
                </a:lnTo>
                <a:lnTo>
                  <a:pt x="8962644" y="2924555"/>
                </a:lnTo>
                <a:lnTo>
                  <a:pt x="8723757" y="2726181"/>
                </a:lnTo>
                <a:lnTo>
                  <a:pt x="180936" y="2726181"/>
                </a:lnTo>
                <a:lnTo>
                  <a:pt x="180936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2750" y="0"/>
            <a:ext cx="5029249" cy="26252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7216139" y="0"/>
            <a:ext cx="4975860" cy="195580"/>
          </a:xfrm>
          <a:custGeom>
            <a:avLst/>
            <a:gdLst/>
            <a:ahLst/>
            <a:cxnLst/>
            <a:rect l="l" t="t" r="r" b="b"/>
            <a:pathLst>
              <a:path w="4975859" h="195580">
                <a:moveTo>
                  <a:pt x="4975859" y="0"/>
                </a:moveTo>
                <a:lnTo>
                  <a:pt x="0" y="0"/>
                </a:lnTo>
                <a:lnTo>
                  <a:pt x="314325" y="195072"/>
                </a:lnTo>
                <a:lnTo>
                  <a:pt x="4975859" y="195072"/>
                </a:lnTo>
                <a:lnTo>
                  <a:pt x="4975859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73492" y="6030485"/>
            <a:ext cx="958379" cy="71471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694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80098"/>
            <a:ext cx="9049512" cy="297790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933443"/>
            <a:ext cx="8963025" cy="2924810"/>
          </a:xfrm>
          <a:custGeom>
            <a:avLst/>
            <a:gdLst/>
            <a:ahLst/>
            <a:cxnLst/>
            <a:rect l="l" t="t" r="r" b="b"/>
            <a:pathLst>
              <a:path w="8963025" h="2924809">
                <a:moveTo>
                  <a:pt x="0" y="0"/>
                </a:moveTo>
                <a:lnTo>
                  <a:pt x="0" y="2924555"/>
                </a:lnTo>
                <a:lnTo>
                  <a:pt x="8962644" y="2924555"/>
                </a:lnTo>
                <a:lnTo>
                  <a:pt x="8723757" y="2726181"/>
                </a:lnTo>
                <a:lnTo>
                  <a:pt x="180936" y="2726181"/>
                </a:lnTo>
                <a:lnTo>
                  <a:pt x="180936" y="304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35368" y="0"/>
            <a:ext cx="5056632" cy="27127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216140" y="0"/>
            <a:ext cx="4975860" cy="195580"/>
          </a:xfrm>
          <a:custGeom>
            <a:avLst/>
            <a:gdLst/>
            <a:ahLst/>
            <a:cxnLst/>
            <a:rect l="l" t="t" r="r" b="b"/>
            <a:pathLst>
              <a:path w="4975859" h="195580">
                <a:moveTo>
                  <a:pt x="4975859" y="0"/>
                </a:moveTo>
                <a:lnTo>
                  <a:pt x="0" y="0"/>
                </a:lnTo>
                <a:lnTo>
                  <a:pt x="314325" y="195072"/>
                </a:lnTo>
                <a:lnTo>
                  <a:pt x="4975859" y="195072"/>
                </a:lnTo>
                <a:lnTo>
                  <a:pt x="4975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61192" y="6021322"/>
            <a:ext cx="984503" cy="73304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629155" y="3162300"/>
            <a:ext cx="3295015" cy="96520"/>
          </a:xfrm>
          <a:custGeom>
            <a:avLst/>
            <a:gdLst/>
            <a:ahLst/>
            <a:cxnLst/>
            <a:rect l="l" t="t" r="r" b="b"/>
            <a:pathLst>
              <a:path w="3295015" h="96520">
                <a:moveTo>
                  <a:pt x="3294888" y="0"/>
                </a:moveTo>
                <a:lnTo>
                  <a:pt x="0" y="0"/>
                </a:lnTo>
                <a:lnTo>
                  <a:pt x="0" y="96012"/>
                </a:lnTo>
                <a:lnTo>
                  <a:pt x="3294888" y="96012"/>
                </a:lnTo>
                <a:lnTo>
                  <a:pt x="32948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355D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9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20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044873" y="1907670"/>
            <a:ext cx="3786910" cy="1247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4873" y="3306473"/>
            <a:ext cx="3786910" cy="32790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90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15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8810" y="456168"/>
            <a:ext cx="8736870" cy="1341120"/>
          </a:xfrm>
        </p:spPr>
        <p:txBody>
          <a:bodyPr anchor="ctr">
            <a:normAutofit/>
          </a:bodyPr>
          <a:lstStyle>
            <a:lvl1pPr algn="l">
              <a:defRPr sz="48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8810" y="2174239"/>
            <a:ext cx="8736870" cy="431800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 rot="16200000">
            <a:off x="-2289887" y="3802695"/>
            <a:ext cx="5435915" cy="4111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16200000">
            <a:off x="1350" y="517445"/>
            <a:ext cx="85344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8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1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2"/>
          <a:stretch/>
        </p:blipFill>
        <p:spPr>
          <a:xfrm>
            <a:off x="0" y="0"/>
            <a:ext cx="7373353" cy="6858000"/>
          </a:xfrm>
          <a:prstGeom prst="rect">
            <a:avLst/>
          </a:prstGeom>
        </p:spPr>
      </p:pic>
      <p:sp>
        <p:nvSpPr>
          <p:cNvPr id="8" name="Rectangle avec coin arrondi 7"/>
          <p:cNvSpPr/>
          <p:nvPr userDrawn="1"/>
        </p:nvSpPr>
        <p:spPr>
          <a:xfrm>
            <a:off x="1791855" y="1468582"/>
            <a:ext cx="8478981" cy="4711555"/>
          </a:xfrm>
          <a:prstGeom prst="round1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972232" y="1888765"/>
            <a:ext cx="3720176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CDG 10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687783" y="3634510"/>
            <a:ext cx="7004626" cy="178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Thème du </a:t>
            </a:r>
            <a:r>
              <a:rPr lang="fr-FR" dirty="0" err="1" smtClean="0"/>
              <a:t>powerpoint</a:t>
            </a:r>
            <a:endParaRPr lang="fr-FR" dirty="0" smtClean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7" r:id="rId2"/>
    <p:sldLayoutId id="2147483731" r:id="rId3"/>
    <p:sldLayoutId id="2147483732" r:id="rId4"/>
    <p:sldLayoutId id="214748373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800" b="1" i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320" y="0"/>
            <a:ext cx="817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89450" y="359029"/>
            <a:ext cx="9011190" cy="1191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89450" y="1730472"/>
            <a:ext cx="9011190" cy="4836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-2238281" y="3829654"/>
            <a:ext cx="5273042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CDG 10 – Nom du </a:t>
            </a:r>
            <a:r>
              <a:rPr lang="en-US" dirty="0" err="1" smtClean="0"/>
              <a:t>thème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 rot="16200000">
            <a:off x="-25781" y="603187"/>
            <a:ext cx="85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690" y="1322"/>
            <a:ext cx="1673498" cy="15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2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1" r:id="rId4"/>
    <p:sldLayoutId id="2147483702" r:id="rId5"/>
    <p:sldLayoutId id="2147483703" r:id="rId6"/>
    <p:sldLayoutId id="214748370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80026" y="1908879"/>
            <a:ext cx="7187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Méthodologie pour la mise en œuvre des Lignes Directrices de Gestion</a:t>
            </a:r>
          </a:p>
          <a:p>
            <a:pPr algn="ctr"/>
            <a:r>
              <a:rPr lang="fr-FR" sz="3000" b="1" i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 28 mars 2025</a:t>
            </a:r>
            <a:endParaRPr lang="fr-FR" sz="3000" b="1" i="1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76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65" dirty="0">
                <a:latin typeface="Tahoma"/>
                <a:cs typeface="Tahoma"/>
              </a:rPr>
              <a:t>La</a:t>
            </a:r>
            <a:r>
              <a:rPr sz="2500" b="1" spc="-114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procédure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8873" y="2030353"/>
            <a:ext cx="10716260" cy="2857962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sont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établies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l’autorité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territoriale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75" dirty="0">
                <a:solidFill>
                  <a:srgbClr val="00355D"/>
                </a:solidFill>
                <a:latin typeface="Verdana"/>
                <a:cs typeface="Verdana"/>
              </a:rPr>
              <a:t>sur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base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documents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00355D"/>
                </a:solidFill>
                <a:latin typeface="Verdana"/>
                <a:cs typeface="Verdana"/>
              </a:rPr>
              <a:t>RH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10" dirty="0" err="1">
                <a:solidFill>
                  <a:srgbClr val="00355D"/>
                </a:solidFill>
                <a:latin typeface="Verdana"/>
                <a:cs typeface="Verdana"/>
              </a:rPr>
              <a:t>existants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spc="-50" dirty="0" smtClean="0">
                <a:solidFill>
                  <a:srgbClr val="00355D"/>
                </a:solidFill>
                <a:latin typeface="Verdana"/>
                <a:cs typeface="Verdana"/>
              </a:rPr>
              <a:t>(</a:t>
            </a:r>
            <a:r>
              <a:rPr sz="1800" i="1" spc="-50" dirty="0" err="1" smtClean="0">
                <a:solidFill>
                  <a:srgbClr val="00355D"/>
                </a:solidFill>
                <a:latin typeface="Verdana"/>
                <a:cs typeface="Verdana"/>
              </a:rPr>
              <a:t>délibérations</a:t>
            </a:r>
            <a:r>
              <a:rPr sz="1800" i="1" spc="-50" dirty="0">
                <a:solidFill>
                  <a:srgbClr val="00355D"/>
                </a:solidFill>
                <a:latin typeface="Verdana"/>
                <a:cs typeface="Verdana"/>
              </a:rPr>
              <a:t>,</a:t>
            </a:r>
            <a:r>
              <a:rPr sz="1800" i="1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00355D"/>
                </a:solidFill>
                <a:latin typeface="Verdana"/>
                <a:cs typeface="Verdana"/>
              </a:rPr>
              <a:t>plan</a:t>
            </a:r>
            <a:r>
              <a:rPr sz="1800" i="1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i="1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spc="-55" dirty="0">
                <a:solidFill>
                  <a:srgbClr val="00355D"/>
                </a:solidFill>
                <a:latin typeface="Verdana"/>
                <a:cs typeface="Verdana"/>
              </a:rPr>
              <a:t>formation,</a:t>
            </a:r>
            <a:r>
              <a:rPr sz="1800" i="1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spc="-30" dirty="0">
                <a:solidFill>
                  <a:srgbClr val="00355D"/>
                </a:solidFill>
                <a:latin typeface="Verdana"/>
                <a:cs typeface="Verdana"/>
              </a:rPr>
              <a:t>RSU….</a:t>
            </a:r>
            <a:r>
              <a:rPr sz="1800" i="1" spc="2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i="1" spc="-25" dirty="0" smtClean="0">
                <a:solidFill>
                  <a:srgbClr val="00355D"/>
                </a:solidFill>
                <a:latin typeface="Verdana"/>
                <a:cs typeface="Verdana"/>
              </a:rPr>
              <a:t>),</a:t>
            </a:r>
            <a:endParaRPr lang="fr-FR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  <a:tabLst>
                <a:tab pos="240665" algn="l"/>
              </a:tabLst>
            </a:pPr>
            <a:endParaRPr sz="18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8067040" algn="l"/>
              </a:tabLst>
            </a:pP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projet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doit</a:t>
            </a:r>
            <a:r>
              <a:rPr sz="18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être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obligatoirement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présenté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au</a:t>
            </a:r>
            <a:r>
              <a:rPr sz="1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 err="1">
                <a:solidFill>
                  <a:srgbClr val="00355D"/>
                </a:solidFill>
                <a:latin typeface="Tahoma"/>
                <a:cs typeface="Tahoma"/>
              </a:rPr>
              <a:t>Comité</a:t>
            </a:r>
            <a:r>
              <a:rPr sz="1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0" dirty="0" smtClean="0">
                <a:solidFill>
                  <a:srgbClr val="00355D"/>
                </a:solidFill>
                <a:latin typeface="Tahoma"/>
                <a:cs typeface="Tahoma"/>
              </a:rPr>
              <a:t>Social</a:t>
            </a:r>
            <a:r>
              <a:rPr lang="fr-FR" b="1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25" dirty="0" smtClean="0">
                <a:solidFill>
                  <a:srgbClr val="00355D"/>
                </a:solidFill>
                <a:latin typeface="Tahoma"/>
                <a:cs typeface="Tahoma"/>
              </a:rPr>
              <a:t>Territorial</a:t>
            </a:r>
            <a:endParaRPr lang="fr-FR" sz="1800" b="1" spc="-125" dirty="0" smtClean="0">
              <a:solidFill>
                <a:srgbClr val="00355D"/>
              </a:solidFill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8067040" algn="l"/>
              </a:tabLst>
            </a:pPr>
            <a:endParaRPr sz="1800" dirty="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se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matérialisent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par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355D"/>
                </a:solidFill>
                <a:latin typeface="Tahoma"/>
                <a:cs typeface="Tahoma"/>
              </a:rPr>
              <a:t>un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70" dirty="0">
                <a:solidFill>
                  <a:srgbClr val="00355D"/>
                </a:solidFill>
                <a:latin typeface="Tahoma"/>
                <a:cs typeface="Tahoma"/>
              </a:rPr>
              <a:t>arrêté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00355D"/>
                </a:solidFill>
                <a:latin typeface="Tahoma"/>
                <a:cs typeface="Tahoma"/>
              </a:rPr>
              <a:t>l’autorité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55D"/>
                </a:solidFill>
                <a:latin typeface="Tahoma"/>
                <a:cs typeface="Tahoma"/>
              </a:rPr>
              <a:t>territoriale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355D"/>
              </a:buClr>
              <a:buFont typeface="Arial MT"/>
              <a:buChar char="•"/>
            </a:pPr>
            <a:endParaRPr sz="1800" dirty="0">
              <a:latin typeface="Tahoma"/>
              <a:cs typeface="Tahoma"/>
            </a:endParaRPr>
          </a:p>
          <a:p>
            <a:pPr marL="241300" marR="34290" indent="-228600">
              <a:lnSpc>
                <a:spcPct val="13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lignes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directrices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gestion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sont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rendues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accessibles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aux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voie</a:t>
            </a:r>
            <a:r>
              <a:rPr sz="18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numérique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et,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le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cas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échéant,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tout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autre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moyen.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3574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65" dirty="0">
                <a:latin typeface="Tahoma"/>
                <a:cs typeface="Tahoma"/>
              </a:rPr>
              <a:t>La</a:t>
            </a:r>
            <a:r>
              <a:rPr sz="2500" b="1" spc="-114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procédure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63898" y="2428620"/>
            <a:ext cx="2516505" cy="22860"/>
          </a:xfrm>
          <a:custGeom>
            <a:avLst/>
            <a:gdLst/>
            <a:ahLst/>
            <a:cxnLst/>
            <a:rect l="l" t="t" r="r" b="b"/>
            <a:pathLst>
              <a:path w="2516504" h="22860">
                <a:moveTo>
                  <a:pt x="2516124" y="0"/>
                </a:moveTo>
                <a:lnTo>
                  <a:pt x="0" y="0"/>
                </a:lnTo>
                <a:lnTo>
                  <a:pt x="0" y="22860"/>
                </a:lnTo>
                <a:lnTo>
                  <a:pt x="2516124" y="22860"/>
                </a:lnTo>
                <a:lnTo>
                  <a:pt x="2516124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2363" y="4257421"/>
            <a:ext cx="3999229" cy="22860"/>
          </a:xfrm>
          <a:custGeom>
            <a:avLst/>
            <a:gdLst/>
            <a:ahLst/>
            <a:cxnLst/>
            <a:rect l="l" t="t" r="r" b="b"/>
            <a:pathLst>
              <a:path w="3999229" h="22860">
                <a:moveTo>
                  <a:pt x="3998976" y="0"/>
                </a:moveTo>
                <a:lnTo>
                  <a:pt x="0" y="0"/>
                </a:lnTo>
                <a:lnTo>
                  <a:pt x="0" y="22859"/>
                </a:lnTo>
                <a:lnTo>
                  <a:pt x="3998976" y="22859"/>
                </a:lnTo>
                <a:lnTo>
                  <a:pt x="3998976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903" y="1529263"/>
            <a:ext cx="11195424" cy="370678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16865" indent="-227965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316865" algn="l"/>
              </a:tabLst>
            </a:pP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texte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initial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prévoyait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une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0355D"/>
                </a:solidFill>
                <a:latin typeface="Verdana"/>
                <a:cs typeface="Verdana"/>
              </a:rPr>
              <a:t>mise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œuvre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avant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00355D"/>
                </a:solidFill>
                <a:latin typeface="Verdana"/>
                <a:cs typeface="Verdana"/>
              </a:rPr>
              <a:t>31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Décembre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2020,</a:t>
            </a:r>
            <a:endParaRPr sz="2000" dirty="0">
              <a:latin typeface="Verdana"/>
              <a:cs typeface="Verdana"/>
            </a:endParaRPr>
          </a:p>
          <a:p>
            <a:pPr marL="317500">
              <a:lnSpc>
                <a:spcPct val="100000"/>
              </a:lnSpc>
              <a:spcBef>
                <a:spcPts val="1200"/>
              </a:spcBef>
            </a:pP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une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application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55D"/>
                </a:solidFill>
                <a:latin typeface="Tahoma"/>
                <a:cs typeface="Tahoma"/>
              </a:rPr>
              <a:t>au</a:t>
            </a:r>
            <a:r>
              <a:rPr sz="2000" b="1" spc="-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355D"/>
                </a:solidFill>
                <a:latin typeface="Tahoma"/>
                <a:cs typeface="Tahoma"/>
              </a:rPr>
              <a:t>01</a:t>
            </a:r>
            <a:r>
              <a:rPr sz="1950" b="1" spc="-82" baseline="25641" dirty="0">
                <a:solidFill>
                  <a:srgbClr val="00355D"/>
                </a:solidFill>
                <a:latin typeface="Tahoma"/>
                <a:cs typeface="Tahoma"/>
              </a:rPr>
              <a:t>er</a:t>
            </a:r>
            <a:r>
              <a:rPr sz="1950" b="1" spc="292" baseline="25641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40" dirty="0">
                <a:solidFill>
                  <a:srgbClr val="00355D"/>
                </a:solidFill>
                <a:latin typeface="Tahoma"/>
                <a:cs typeface="Tahoma"/>
              </a:rPr>
              <a:t>Janvier</a:t>
            </a:r>
            <a:r>
              <a:rPr sz="20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355D"/>
                </a:solidFill>
                <a:latin typeface="Tahoma"/>
                <a:cs typeface="Tahoma"/>
              </a:rPr>
              <a:t>2021.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385"/>
              </a:spcBef>
            </a:pPr>
            <a:endParaRPr sz="2000" dirty="0">
              <a:latin typeface="Tahoma"/>
              <a:cs typeface="Tahoma"/>
            </a:endParaRPr>
          </a:p>
          <a:p>
            <a:pPr marL="316865" indent="-227965">
              <a:lnSpc>
                <a:spcPct val="100000"/>
              </a:lnSpc>
              <a:buFont typeface="Arial MT"/>
              <a:buChar char="•"/>
              <a:tabLst>
                <a:tab pos="316865" algn="l"/>
                <a:tab pos="8047355" algn="l"/>
              </a:tabLst>
            </a:pP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Elle</a:t>
            </a:r>
            <a:r>
              <a:rPr sz="20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00355D"/>
                </a:solidFill>
                <a:latin typeface="Verdana"/>
                <a:cs typeface="Verdana"/>
              </a:rPr>
              <a:t>sont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établies</a:t>
            </a:r>
            <a:r>
              <a:rPr sz="20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20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une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355D"/>
                </a:solidFill>
                <a:latin typeface="Tahoma"/>
                <a:cs typeface="Tahoma"/>
              </a:rPr>
              <a:t>durée</a:t>
            </a:r>
            <a:r>
              <a:rPr sz="2000" b="1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60" dirty="0">
                <a:solidFill>
                  <a:srgbClr val="00355D"/>
                </a:solidFill>
                <a:latin typeface="Tahoma"/>
                <a:cs typeface="Tahoma"/>
              </a:rPr>
              <a:t>pluriannuelle</a:t>
            </a:r>
            <a:r>
              <a:rPr sz="20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355D"/>
                </a:solidFill>
                <a:latin typeface="Tahoma"/>
                <a:cs typeface="Tahoma"/>
              </a:rPr>
              <a:t>maximale</a:t>
            </a:r>
            <a:r>
              <a:rPr sz="20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0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50" dirty="0" smtClean="0">
                <a:solidFill>
                  <a:srgbClr val="00355D"/>
                </a:solidFill>
                <a:latin typeface="Tahoma"/>
                <a:cs typeface="Tahoma"/>
              </a:rPr>
              <a:t>6</a:t>
            </a:r>
            <a:r>
              <a:rPr lang="fr-FR" sz="2000" b="1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20" dirty="0" smtClean="0">
                <a:solidFill>
                  <a:srgbClr val="00355D"/>
                </a:solidFill>
                <a:latin typeface="Tahoma"/>
                <a:cs typeface="Tahoma"/>
              </a:rPr>
              <a:t>ans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70"/>
              </a:spcBef>
              <a:buClr>
                <a:srgbClr val="00355D"/>
              </a:buClr>
              <a:buFont typeface="Arial MT"/>
              <a:buChar char="•"/>
            </a:pPr>
            <a:endParaRPr sz="2000" dirty="0">
              <a:latin typeface="Verdana"/>
              <a:cs typeface="Verdana"/>
            </a:endParaRPr>
          </a:p>
          <a:p>
            <a:pPr marL="316865" indent="-227965">
              <a:lnSpc>
                <a:spcPct val="100000"/>
              </a:lnSpc>
              <a:buFont typeface="Arial MT"/>
              <a:buChar char="•"/>
              <a:tabLst>
                <a:tab pos="316865" algn="l"/>
              </a:tabLst>
            </a:pP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spc="-114" dirty="0">
                <a:solidFill>
                  <a:srgbClr val="00355D"/>
                </a:solidFill>
                <a:latin typeface="Tahoma"/>
                <a:cs typeface="Tahoma"/>
              </a:rPr>
              <a:t>sont</a:t>
            </a:r>
            <a:r>
              <a:rPr sz="2000" b="1" spc="-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00355D"/>
                </a:solidFill>
                <a:latin typeface="Tahoma"/>
                <a:cs typeface="Tahoma"/>
              </a:rPr>
              <a:t>révisables</a:t>
            </a:r>
            <a:r>
              <a:rPr sz="2000" b="1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160" dirty="0">
                <a:solidFill>
                  <a:srgbClr val="00355D"/>
                </a:solidFill>
                <a:latin typeface="Tahoma"/>
                <a:cs typeface="Tahoma"/>
              </a:rPr>
              <a:t>sur</a:t>
            </a:r>
            <a:r>
              <a:rPr sz="2000" b="1" spc="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130" dirty="0">
                <a:solidFill>
                  <a:srgbClr val="00355D"/>
                </a:solidFill>
                <a:latin typeface="Tahoma"/>
                <a:cs typeface="Tahoma"/>
              </a:rPr>
              <a:t>tout</a:t>
            </a:r>
            <a:r>
              <a:rPr sz="2000" b="1" spc="-1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355D"/>
                </a:solidFill>
                <a:latin typeface="Tahoma"/>
                <a:cs typeface="Tahoma"/>
              </a:rPr>
              <a:t>ou</a:t>
            </a:r>
            <a:r>
              <a:rPr sz="2000" b="1" spc="-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00355D"/>
                </a:solidFill>
                <a:latin typeface="Tahoma"/>
                <a:cs typeface="Tahoma"/>
              </a:rPr>
              <a:t>partie</a:t>
            </a:r>
            <a:r>
              <a:rPr sz="2000" b="1" spc="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00355D"/>
                </a:solidFill>
                <a:latin typeface="Verdana"/>
                <a:cs typeface="Verdana"/>
              </a:rPr>
              <a:t>selon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même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 err="1">
                <a:solidFill>
                  <a:srgbClr val="00355D"/>
                </a:solidFill>
                <a:latin typeface="Verdana"/>
                <a:cs typeface="Verdana"/>
              </a:rPr>
              <a:t>procédure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25" dirty="0" smtClean="0">
                <a:solidFill>
                  <a:srgbClr val="00355D"/>
                </a:solidFill>
                <a:latin typeface="Verdana"/>
                <a:cs typeface="Verdana"/>
              </a:rPr>
              <a:t>que</a:t>
            </a:r>
            <a:r>
              <a:rPr lang="fr-FR" sz="2000" dirty="0"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l’établissement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75"/>
              </a:spcBef>
            </a:pPr>
            <a:endParaRPr sz="2000" dirty="0">
              <a:latin typeface="Verdana"/>
              <a:cs typeface="Verdana"/>
            </a:endParaRPr>
          </a:p>
          <a:p>
            <a:pPr marL="316865" indent="-227965">
              <a:lnSpc>
                <a:spcPct val="100000"/>
              </a:lnSpc>
              <a:buFont typeface="Arial MT"/>
              <a:buChar char="•"/>
              <a:tabLst>
                <a:tab pos="316865" algn="l"/>
              </a:tabLst>
            </a:pP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Un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bilan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est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établit</a:t>
            </a:r>
            <a:r>
              <a:rPr sz="20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 err="1">
                <a:solidFill>
                  <a:srgbClr val="00355D"/>
                </a:solidFill>
                <a:latin typeface="Verdana"/>
                <a:cs typeface="Verdana"/>
              </a:rPr>
              <a:t>annuellement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55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présenté</a:t>
            </a:r>
            <a:r>
              <a:rPr sz="20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75" dirty="0">
                <a:solidFill>
                  <a:srgbClr val="00355D"/>
                </a:solidFill>
                <a:latin typeface="Verdana"/>
                <a:cs typeface="Verdana"/>
              </a:rPr>
              <a:t>CST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compétent.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665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70" dirty="0">
                <a:latin typeface="Tahoma"/>
                <a:cs typeface="Tahoma"/>
              </a:rPr>
              <a:t>Cas</a:t>
            </a:r>
            <a:r>
              <a:rPr sz="2500" b="1" spc="-55" dirty="0">
                <a:latin typeface="Tahoma"/>
                <a:cs typeface="Tahoma"/>
              </a:rPr>
              <a:t> </a:t>
            </a:r>
            <a:r>
              <a:rPr sz="2500" b="1" spc="-80" dirty="0">
                <a:latin typeface="Tahoma"/>
                <a:cs typeface="Tahoma"/>
              </a:rPr>
              <a:t>particulier</a:t>
            </a:r>
            <a:r>
              <a:rPr sz="2500" b="1" spc="-20" dirty="0">
                <a:latin typeface="Tahoma"/>
                <a:cs typeface="Tahoma"/>
              </a:rPr>
              <a:t> </a:t>
            </a:r>
            <a:r>
              <a:rPr sz="2500" b="1" spc="-225" dirty="0">
                <a:latin typeface="Tahoma"/>
                <a:cs typeface="Tahoma"/>
              </a:rPr>
              <a:t>: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spc="-60" dirty="0">
                <a:latin typeface="Tahoma"/>
                <a:cs typeface="Tahoma"/>
              </a:rPr>
              <a:t>LDG</a:t>
            </a:r>
            <a:r>
              <a:rPr sz="2500" b="1" spc="-50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de</a:t>
            </a:r>
            <a:r>
              <a:rPr sz="2500" b="1" spc="-30" dirty="0">
                <a:latin typeface="Tahoma"/>
                <a:cs typeface="Tahoma"/>
              </a:rPr>
              <a:t> </a:t>
            </a:r>
            <a:r>
              <a:rPr sz="2500" b="1" spc="-80" dirty="0">
                <a:latin typeface="Tahoma"/>
                <a:cs typeface="Tahoma"/>
              </a:rPr>
              <a:t>promotion</a:t>
            </a:r>
            <a:r>
              <a:rPr sz="2500" b="1" spc="-40" dirty="0">
                <a:latin typeface="Tahoma"/>
                <a:cs typeface="Tahoma"/>
              </a:rPr>
              <a:t> </a:t>
            </a:r>
            <a:r>
              <a:rPr sz="2500" b="1" spc="-120" dirty="0">
                <a:latin typeface="Tahoma"/>
                <a:cs typeface="Tahoma"/>
              </a:rPr>
              <a:t>Interne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450" y="2314354"/>
            <a:ext cx="10367010" cy="2783454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278765" indent="-227965">
              <a:lnSpc>
                <a:spcPct val="100000"/>
              </a:lnSpc>
              <a:spcBef>
                <a:spcPts val="1305"/>
              </a:spcBef>
              <a:buFont typeface="Arial MT"/>
              <a:buChar char="•"/>
              <a:tabLst>
                <a:tab pos="278765" algn="l"/>
              </a:tabLst>
            </a:pP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00355D"/>
                </a:solidFill>
                <a:latin typeface="Verdana"/>
                <a:cs typeface="Verdana"/>
              </a:rPr>
              <a:t>relatives</a:t>
            </a:r>
            <a:r>
              <a:rPr sz="20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00355D"/>
                </a:solidFill>
                <a:latin typeface="Verdana"/>
                <a:cs typeface="Verdana"/>
              </a:rPr>
              <a:t>Interne</a:t>
            </a:r>
            <a:r>
              <a:rPr sz="20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lang="fr-FR" sz="2000" spc="-90" dirty="0" smtClean="0">
                <a:solidFill>
                  <a:srgbClr val="00355D"/>
                </a:solidFill>
                <a:latin typeface="Verdana"/>
                <a:cs typeface="Verdana"/>
              </a:rPr>
              <a:t>relèvent</a:t>
            </a:r>
            <a:r>
              <a:rPr sz="2000" spc="-140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seule</a:t>
            </a:r>
            <a:r>
              <a:rPr sz="20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00355D"/>
                </a:solidFill>
                <a:latin typeface="Verdana"/>
                <a:cs typeface="Verdana"/>
              </a:rPr>
              <a:t>compétence</a:t>
            </a:r>
            <a:r>
              <a:rPr sz="20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du</a:t>
            </a:r>
            <a:endParaRPr sz="2000" dirty="0">
              <a:latin typeface="Verdana"/>
              <a:cs typeface="Verdana"/>
            </a:endParaRPr>
          </a:p>
          <a:p>
            <a:pPr marL="279400">
              <a:lnSpc>
                <a:spcPct val="100000"/>
              </a:lnSpc>
              <a:spcBef>
                <a:spcPts val="1200"/>
              </a:spcBef>
            </a:pPr>
            <a:r>
              <a:rPr sz="2000" spc="-65" dirty="0">
                <a:solidFill>
                  <a:srgbClr val="00355D"/>
                </a:solidFill>
                <a:latin typeface="Verdana"/>
                <a:cs typeface="Verdana"/>
              </a:rPr>
              <a:t>Président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du</a:t>
            </a:r>
            <a:r>
              <a:rPr sz="20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Centre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Gestion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lang="fr-FR" sz="2000" spc="105" dirty="0" smtClean="0">
                <a:solidFill>
                  <a:srgbClr val="00355D"/>
                </a:solidFill>
                <a:latin typeface="Verdana"/>
                <a:cs typeface="Verdana"/>
              </a:rPr>
              <a:t>pour les collectivités affiliées</a:t>
            </a:r>
            <a:r>
              <a:rPr lang="fr-FR" sz="2000" spc="-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lang="fr-FR" sz="2000" spc="-10" dirty="0" smtClean="0">
                <a:solidFill>
                  <a:srgbClr val="00355D"/>
                </a:solidFill>
                <a:latin typeface="Verdana"/>
                <a:cs typeface="Verdana"/>
              </a:rPr>
              <a:t>(des critères peuvent être établis pour sélectionner des dossiers de candidature)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2000" dirty="0">
              <a:latin typeface="Verdana"/>
              <a:cs typeface="Verdana"/>
            </a:endParaRPr>
          </a:p>
          <a:p>
            <a:pPr marL="278765" indent="-227965">
              <a:lnSpc>
                <a:spcPct val="100000"/>
              </a:lnSpc>
              <a:buFont typeface="Arial MT"/>
              <a:buChar char="•"/>
              <a:tabLst>
                <a:tab pos="278765" algn="l"/>
                <a:tab pos="4164329" algn="l"/>
              </a:tabLst>
            </a:pP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Elles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ont</a:t>
            </a:r>
            <a:r>
              <a:rPr sz="20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fait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l’objet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20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arrêté</a:t>
            </a:r>
            <a:r>
              <a:rPr lang="fr-FR" sz="2000" spc="-10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00355D"/>
                </a:solidFill>
                <a:latin typeface="Verdana"/>
                <a:cs typeface="Verdana"/>
              </a:rPr>
              <a:t>accessible</a:t>
            </a:r>
            <a:r>
              <a:rPr sz="2000" spc="-125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95" dirty="0">
                <a:solidFill>
                  <a:srgbClr val="00355D"/>
                </a:solidFill>
                <a:latin typeface="Verdana"/>
                <a:cs typeface="Verdana"/>
              </a:rPr>
              <a:t>sur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site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du</a:t>
            </a:r>
            <a:r>
              <a:rPr sz="20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 smtClean="0">
                <a:solidFill>
                  <a:srgbClr val="00355D"/>
                </a:solidFill>
                <a:latin typeface="Verdana"/>
                <a:cs typeface="Verdana"/>
              </a:rPr>
              <a:t>C</a:t>
            </a:r>
            <a:r>
              <a:rPr lang="fr-FR" sz="2000" dirty="0" smtClean="0">
                <a:solidFill>
                  <a:srgbClr val="00355D"/>
                </a:solidFill>
                <a:latin typeface="Verdana"/>
                <a:cs typeface="Verdana"/>
              </a:rPr>
              <a:t>dg10.</a:t>
            </a:r>
          </a:p>
          <a:p>
            <a:pPr marL="50800">
              <a:lnSpc>
                <a:spcPct val="100000"/>
              </a:lnSpc>
              <a:tabLst>
                <a:tab pos="278765" algn="l"/>
                <a:tab pos="4164329" algn="l"/>
              </a:tabLst>
            </a:pPr>
            <a:r>
              <a:rPr lang="fr-FR" sz="2000" dirty="0">
                <a:solidFill>
                  <a:srgbClr val="00355D"/>
                </a:solidFill>
                <a:latin typeface="Verdana"/>
                <a:cs typeface="Verdana"/>
              </a:rPr>
              <a:t>	</a:t>
            </a:r>
            <a:endParaRPr lang="fr-FR" sz="2000" dirty="0" smtClean="0">
              <a:solidFill>
                <a:srgbClr val="00355D"/>
              </a:solidFill>
              <a:latin typeface="Verdana"/>
              <a:cs typeface="Verdana"/>
            </a:endParaRPr>
          </a:p>
          <a:p>
            <a:pPr marL="50800">
              <a:lnSpc>
                <a:spcPct val="100000"/>
              </a:lnSpc>
              <a:tabLst>
                <a:tab pos="278765" algn="l"/>
                <a:tab pos="4164329" algn="l"/>
              </a:tabLst>
            </a:pPr>
            <a:r>
              <a:rPr lang="fr-FR" sz="2000" dirty="0" smtClean="0">
                <a:solidFill>
                  <a:srgbClr val="00355D"/>
                </a:solidFill>
                <a:latin typeface="Verdana"/>
                <a:cs typeface="Verdana"/>
              </a:rPr>
              <a:t>Cet arrêté fixe les critères de promotion interne pour les agents proposés 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5474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54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latin typeface="Tahoma"/>
                <a:cs typeface="Tahoma"/>
              </a:rPr>
              <a:t>Lignes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Directrices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Gestion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2327" y="1938088"/>
            <a:ext cx="9180946" cy="3844642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2 PARTIES</a:t>
            </a: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endParaRPr lang="fr-FR" sz="2800" b="1" spc="-110" dirty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sz="2800" b="1" spc="-110" dirty="0" err="1" smtClean="0">
                <a:solidFill>
                  <a:srgbClr val="00355D"/>
                </a:solidFill>
                <a:latin typeface="Tahoma"/>
                <a:cs typeface="Tahoma"/>
              </a:rPr>
              <a:t>Stratégie</a:t>
            </a:r>
            <a:r>
              <a:rPr sz="2800" b="1" spc="-25" dirty="0" smtClean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00355D"/>
                </a:solidFill>
                <a:latin typeface="Tahoma"/>
                <a:cs typeface="Tahoma"/>
              </a:rPr>
              <a:t>Pluriannuelle</a:t>
            </a:r>
            <a:r>
              <a:rPr sz="28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800" b="1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00355D"/>
                </a:solidFill>
                <a:latin typeface="Tahoma"/>
                <a:cs typeface="Tahoma"/>
              </a:rPr>
              <a:t>Pilotage </a:t>
            </a:r>
            <a:r>
              <a:rPr sz="2800" b="1" dirty="0" smtClean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lang="fr-FR" sz="2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80" dirty="0">
                <a:solidFill>
                  <a:srgbClr val="00355D"/>
                </a:solidFill>
                <a:latin typeface="Tahoma"/>
                <a:cs typeface="Tahoma"/>
              </a:rPr>
              <a:t>R</a:t>
            </a:r>
            <a:r>
              <a:rPr sz="2800" b="1" spc="-80" dirty="0" err="1" smtClean="0">
                <a:solidFill>
                  <a:srgbClr val="00355D"/>
                </a:solidFill>
                <a:latin typeface="Tahoma"/>
                <a:cs typeface="Tahoma"/>
              </a:rPr>
              <a:t>essources</a:t>
            </a:r>
            <a:r>
              <a:rPr sz="2800" b="1" spc="-45" dirty="0" smtClean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10" dirty="0" err="1" smtClean="0">
                <a:solidFill>
                  <a:srgbClr val="00355D"/>
                </a:solidFill>
                <a:latin typeface="Tahoma"/>
                <a:cs typeface="Tahoma"/>
              </a:rPr>
              <a:t>Humaines</a:t>
            </a:r>
            <a:endParaRPr lang="fr-FR" sz="2800" b="1" spc="-10" dirty="0" smtClean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lang="fr-FR" sz="2800" b="1" spc="-10" dirty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fr-FR" sz="2800" b="1" spc="-90" dirty="0">
                <a:solidFill>
                  <a:srgbClr val="00355D"/>
                </a:solidFill>
                <a:latin typeface="Tahoma"/>
                <a:cs typeface="Tahoma"/>
              </a:rPr>
              <a:t>Orientation</a:t>
            </a:r>
            <a:r>
              <a:rPr lang="fr-FR" sz="2800" b="1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20" dirty="0">
                <a:solidFill>
                  <a:srgbClr val="00355D"/>
                </a:solidFill>
                <a:latin typeface="Tahoma"/>
                <a:cs typeface="Tahoma"/>
              </a:rPr>
              <a:t>générales</a:t>
            </a:r>
            <a:r>
              <a:rPr lang="fr-FR" sz="2800" b="1" spc="-9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dirty="0">
                <a:solidFill>
                  <a:srgbClr val="00355D"/>
                </a:solidFill>
                <a:latin typeface="Tahoma"/>
                <a:cs typeface="Tahoma"/>
              </a:rPr>
              <a:t>en</a:t>
            </a:r>
            <a:r>
              <a:rPr lang="fr-FR" sz="2800" b="1" spc="-10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75" dirty="0">
                <a:solidFill>
                  <a:srgbClr val="00355D"/>
                </a:solidFill>
                <a:latin typeface="Tahoma"/>
                <a:cs typeface="Tahoma"/>
              </a:rPr>
              <a:t>matière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10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75" dirty="0">
                <a:solidFill>
                  <a:srgbClr val="00355D"/>
                </a:solidFill>
                <a:latin typeface="Tahoma"/>
                <a:cs typeface="Tahoma"/>
              </a:rPr>
              <a:t>promotion</a:t>
            </a:r>
            <a:r>
              <a:rPr lang="fr-FR" sz="2800" b="1" spc="-8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30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lang="fr-FR" sz="2800" b="1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70" dirty="0">
                <a:solidFill>
                  <a:srgbClr val="00355D"/>
                </a:solidFill>
                <a:latin typeface="Tahoma"/>
                <a:cs typeface="Tahoma"/>
              </a:rPr>
              <a:t>de 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valorisation</a:t>
            </a:r>
            <a:r>
              <a:rPr lang="fr-FR" sz="2800" b="1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lang="fr-FR" sz="2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35" dirty="0">
                <a:solidFill>
                  <a:srgbClr val="00355D"/>
                </a:solidFill>
                <a:latin typeface="Tahoma"/>
                <a:cs typeface="Tahoma"/>
              </a:rPr>
              <a:t>parcours</a:t>
            </a:r>
            <a:r>
              <a:rPr lang="fr-FR" sz="2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105" dirty="0">
                <a:solidFill>
                  <a:srgbClr val="00355D"/>
                </a:solidFill>
                <a:latin typeface="Tahoma"/>
                <a:cs typeface="Tahoma"/>
              </a:rPr>
              <a:t>professionnels</a:t>
            </a:r>
            <a:r>
              <a:rPr lang="fr-FR" sz="2800" b="1" spc="-6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120" dirty="0">
                <a:solidFill>
                  <a:srgbClr val="00355D"/>
                </a:solidFill>
                <a:latin typeface="Tahoma"/>
                <a:cs typeface="Tahoma"/>
              </a:rPr>
              <a:t>(LDG</a:t>
            </a:r>
            <a:r>
              <a:rPr lang="fr-FR" sz="2800" b="1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60" dirty="0">
                <a:solidFill>
                  <a:srgbClr val="00355D"/>
                </a:solidFill>
                <a:latin typeface="Tahoma"/>
                <a:cs typeface="Tahoma"/>
              </a:rPr>
              <a:t>Carrières)</a:t>
            </a:r>
            <a:endParaRPr lang="fr-FR" sz="2800" b="1" spc="-110" dirty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072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latin typeface="Tahoma"/>
                <a:cs typeface="Tahoma"/>
              </a:rPr>
              <a:t>Lignes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Directrices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Gestion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4773" y="2870960"/>
            <a:ext cx="7403154" cy="172867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Méthodologie sur la partie </a:t>
            </a: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1</a:t>
            </a:r>
            <a:endParaRPr lang="fr-FR" sz="2800" b="1" spc="-110" dirty="0" smtClean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endParaRPr lang="fr-FR" sz="2800" b="1" spc="-110" dirty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sz="2800" b="1" spc="-110" dirty="0" err="1" smtClean="0">
                <a:solidFill>
                  <a:srgbClr val="00355D"/>
                </a:solidFill>
                <a:latin typeface="Tahoma"/>
                <a:cs typeface="Tahoma"/>
              </a:rPr>
              <a:t>Stratégie</a:t>
            </a:r>
            <a:r>
              <a:rPr sz="2800" b="1" spc="-25" dirty="0" smtClean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110" dirty="0">
                <a:solidFill>
                  <a:srgbClr val="00355D"/>
                </a:solidFill>
                <a:latin typeface="Tahoma"/>
                <a:cs typeface="Tahoma"/>
              </a:rPr>
              <a:t>Pluriannuelle</a:t>
            </a:r>
            <a:r>
              <a:rPr sz="28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10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800" b="1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60" dirty="0">
                <a:solidFill>
                  <a:srgbClr val="00355D"/>
                </a:solidFill>
                <a:latin typeface="Tahoma"/>
                <a:cs typeface="Tahoma"/>
              </a:rPr>
              <a:t>Pilotage </a:t>
            </a:r>
            <a:r>
              <a:rPr sz="2800" b="1" dirty="0" smtClean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lang="fr-FR" sz="2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80" dirty="0">
                <a:solidFill>
                  <a:srgbClr val="00355D"/>
                </a:solidFill>
                <a:latin typeface="Tahoma"/>
                <a:cs typeface="Tahoma"/>
              </a:rPr>
              <a:t>R</a:t>
            </a:r>
            <a:r>
              <a:rPr sz="2800" b="1" spc="-80" dirty="0" err="1" smtClean="0">
                <a:solidFill>
                  <a:srgbClr val="00355D"/>
                </a:solidFill>
                <a:latin typeface="Tahoma"/>
                <a:cs typeface="Tahoma"/>
              </a:rPr>
              <a:t>essources</a:t>
            </a:r>
            <a:r>
              <a:rPr sz="2800" b="1" spc="-45" dirty="0" smtClean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800" b="1" spc="-10" dirty="0">
                <a:solidFill>
                  <a:srgbClr val="00355D"/>
                </a:solidFill>
                <a:latin typeface="Tahoma"/>
                <a:cs typeface="Tahoma"/>
              </a:rPr>
              <a:t>Humaines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2347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latin typeface="Tahoma"/>
                <a:cs typeface="Tahoma"/>
              </a:rPr>
              <a:t>Lignes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Directrices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Gestion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4773" y="2870960"/>
            <a:ext cx="7403154" cy="211339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Une étape 1 commune et nécessaire : </a:t>
            </a: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endParaRPr lang="fr-FR" sz="2800" b="1" spc="-110" dirty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le </a:t>
            </a:r>
            <a:r>
              <a:rPr lang="fr-FR" sz="4000" b="1" spc="-110" dirty="0" smtClean="0">
                <a:solidFill>
                  <a:srgbClr val="00355D"/>
                </a:solidFill>
                <a:latin typeface="Tahoma"/>
                <a:cs typeface="Tahoma"/>
              </a:rPr>
              <a:t>recensement</a:t>
            </a: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 par le RSU et les actes administratifs relatifs aux Ressources Humaines</a:t>
            </a:r>
            <a:endParaRPr sz="2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11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LDG</a:t>
            </a:r>
            <a:r>
              <a:rPr sz="2500" b="1" spc="-75" dirty="0">
                <a:latin typeface="Tahoma"/>
                <a:cs typeface="Tahoma"/>
              </a:rPr>
              <a:t> </a:t>
            </a:r>
            <a:r>
              <a:rPr sz="2500" b="1" spc="-95" dirty="0">
                <a:latin typeface="Tahoma"/>
                <a:cs typeface="Tahoma"/>
              </a:rPr>
              <a:t>stratégie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spc="-60" dirty="0">
                <a:latin typeface="Tahoma"/>
                <a:cs typeface="Tahoma"/>
              </a:rPr>
              <a:t>pluriannuelle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450" y="1419478"/>
            <a:ext cx="1031557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just">
              <a:lnSpc>
                <a:spcPct val="150000"/>
              </a:lnSpc>
              <a:spcBef>
                <a:spcPts val="105"/>
              </a:spcBef>
            </a:pP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00355D"/>
                </a:solidFill>
                <a:latin typeface="Verdana"/>
                <a:cs typeface="Verdana"/>
              </a:rPr>
              <a:t>stratégie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55D"/>
                </a:solidFill>
                <a:latin typeface="Verdana"/>
                <a:cs typeface="Verdana"/>
              </a:rPr>
              <a:t>pluriannuelle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pilotage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55D"/>
                </a:solidFill>
                <a:latin typeface="Verdana"/>
                <a:cs typeface="Verdana"/>
              </a:rPr>
              <a:t>ressources</a:t>
            </a:r>
            <a:r>
              <a:rPr sz="24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55D"/>
                </a:solidFill>
                <a:latin typeface="Verdana"/>
                <a:cs typeface="Verdana"/>
              </a:rPr>
              <a:t>humaines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définit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55D"/>
                </a:solidFill>
                <a:latin typeface="Verdana"/>
                <a:cs typeface="Verdana"/>
              </a:rPr>
              <a:t>enjeux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55D"/>
                </a:solidFill>
                <a:latin typeface="Verdana"/>
                <a:cs typeface="Verdana"/>
              </a:rPr>
              <a:t>objectifs</a:t>
            </a:r>
            <a:r>
              <a:rPr sz="2400" spc="-1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55D"/>
                </a:solidFill>
                <a:latin typeface="Verdana"/>
                <a:cs typeface="Verdana"/>
              </a:rPr>
              <a:t>politique</a:t>
            </a:r>
            <a:r>
              <a:rPr sz="24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55D"/>
                </a:solidFill>
                <a:latin typeface="Verdana"/>
                <a:cs typeface="Verdana"/>
              </a:rPr>
              <a:t>ressources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55D"/>
                </a:solidFill>
                <a:latin typeface="Verdana"/>
                <a:cs typeface="Verdana"/>
              </a:rPr>
              <a:t>humaines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50" dirty="0">
                <a:solidFill>
                  <a:srgbClr val="00355D"/>
                </a:solidFill>
                <a:latin typeface="Verdana"/>
                <a:cs typeface="Verdana"/>
              </a:rPr>
              <a:t>à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conduire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14" dirty="0">
                <a:solidFill>
                  <a:srgbClr val="00355D"/>
                </a:solidFill>
                <a:latin typeface="Verdana"/>
                <a:cs typeface="Verdana"/>
              </a:rPr>
              <a:t>sein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4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collectivité</a:t>
            </a:r>
            <a:r>
              <a:rPr sz="24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55D"/>
                </a:solidFill>
                <a:latin typeface="Verdana"/>
                <a:cs typeface="Verdana"/>
              </a:rPr>
              <a:t>territoriale</a:t>
            </a:r>
            <a:r>
              <a:rPr sz="24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ou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l'établissement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public,</a:t>
            </a:r>
            <a:r>
              <a:rPr sz="2400" spc="-1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65" dirty="0">
                <a:solidFill>
                  <a:srgbClr val="00355D"/>
                </a:solidFill>
                <a:latin typeface="Verdana"/>
                <a:cs typeface="Verdana"/>
              </a:rPr>
              <a:t>compte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tenu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55D"/>
                </a:solidFill>
                <a:latin typeface="Verdana"/>
                <a:cs typeface="Verdana"/>
              </a:rPr>
              <a:t>politiques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55D"/>
                </a:solidFill>
                <a:latin typeface="Verdana"/>
                <a:cs typeface="Verdana"/>
              </a:rPr>
              <a:t>publiques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00355D"/>
                </a:solidFill>
                <a:latin typeface="Verdana"/>
                <a:cs typeface="Verdana"/>
              </a:rPr>
              <a:t>mises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œuvre</a:t>
            </a:r>
            <a:r>
              <a:rPr sz="24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la </a:t>
            </a:r>
            <a:r>
              <a:rPr sz="2400" spc="-100" dirty="0">
                <a:solidFill>
                  <a:srgbClr val="00355D"/>
                </a:solidFill>
                <a:latin typeface="Verdana"/>
                <a:cs typeface="Verdana"/>
              </a:rPr>
              <a:t>situation</a:t>
            </a:r>
            <a:r>
              <a:rPr sz="2400" spc="-21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55D"/>
                </a:solidFill>
                <a:latin typeface="Verdana"/>
                <a:cs typeface="Verdana"/>
              </a:rPr>
              <a:t>effectifs,</a:t>
            </a:r>
            <a:r>
              <a:rPr sz="2400" spc="-20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métiers</a:t>
            </a:r>
            <a:r>
              <a:rPr sz="2400" spc="-1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compétences.</a:t>
            </a:r>
            <a:endParaRPr sz="24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2845"/>
              </a:spcBef>
            </a:pPr>
            <a:endParaRPr sz="2400" dirty="0" smtClean="0">
              <a:latin typeface="Verdana"/>
              <a:cs typeface="Verdana"/>
            </a:endParaRPr>
          </a:p>
          <a:p>
            <a:pPr marL="1088390" algn="just">
              <a:lnSpc>
                <a:spcPct val="100000"/>
              </a:lnSpc>
            </a:pPr>
            <a:r>
              <a:rPr sz="2400" spc="-65" dirty="0" smtClean="0">
                <a:solidFill>
                  <a:srgbClr val="00355D"/>
                </a:solidFill>
                <a:latin typeface="Verdana"/>
                <a:cs typeface="Verdana"/>
              </a:rPr>
              <a:t>Pas</a:t>
            </a:r>
            <a:r>
              <a:rPr sz="2400" spc="-145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95" dirty="0" err="1">
                <a:solidFill>
                  <a:srgbClr val="00355D"/>
                </a:solidFill>
                <a:latin typeface="Verdana"/>
                <a:cs typeface="Verdana"/>
              </a:rPr>
              <a:t>formalisme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particulier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 (trame proposée par le CDG10)</a:t>
            </a:r>
            <a:endParaRPr sz="2400" dirty="0">
              <a:latin typeface="Verdana"/>
              <a:cs typeface="Verdana"/>
            </a:endParaRPr>
          </a:p>
          <a:p>
            <a:pPr marL="1088390" algn="just">
              <a:lnSpc>
                <a:spcPct val="100000"/>
              </a:lnSpc>
              <a:spcBef>
                <a:spcPts val="1440"/>
              </a:spcBef>
            </a:pPr>
            <a:r>
              <a:rPr sz="2400" spc="-55" dirty="0">
                <a:solidFill>
                  <a:srgbClr val="00355D"/>
                </a:solidFill>
                <a:latin typeface="Verdana"/>
                <a:cs typeface="Verdana"/>
              </a:rPr>
              <a:t>Source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principale</a:t>
            </a:r>
            <a:r>
              <a:rPr sz="2400" spc="-1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25" dirty="0">
                <a:solidFill>
                  <a:srgbClr val="00355D"/>
                </a:solidFill>
                <a:latin typeface="Verdana"/>
                <a:cs typeface="Verdana"/>
              </a:rPr>
              <a:t>: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Rapport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social</a:t>
            </a:r>
            <a:r>
              <a:rPr sz="2400" spc="-1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55D"/>
                </a:solidFill>
                <a:latin typeface="Verdana"/>
                <a:cs typeface="Verdana"/>
              </a:rPr>
              <a:t>unique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90" dirty="0">
                <a:solidFill>
                  <a:srgbClr val="00355D"/>
                </a:solidFill>
                <a:latin typeface="Verdana"/>
                <a:cs typeface="Verdana"/>
              </a:rPr>
              <a:t>(RSU)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4414" y="5026798"/>
            <a:ext cx="911225" cy="173990"/>
          </a:xfrm>
          <a:custGeom>
            <a:avLst/>
            <a:gdLst/>
            <a:ahLst/>
            <a:cxnLst/>
            <a:rect l="l" t="t" r="r" b="b"/>
            <a:pathLst>
              <a:path w="911225" h="173989">
                <a:moveTo>
                  <a:pt x="737107" y="0"/>
                </a:moveTo>
                <a:lnTo>
                  <a:pt x="737107" y="173735"/>
                </a:lnTo>
                <a:lnTo>
                  <a:pt x="852932" y="115823"/>
                </a:lnTo>
                <a:lnTo>
                  <a:pt x="766063" y="115823"/>
                </a:lnTo>
                <a:lnTo>
                  <a:pt x="766063" y="57911"/>
                </a:lnTo>
                <a:lnTo>
                  <a:pt x="852932" y="57911"/>
                </a:lnTo>
                <a:lnTo>
                  <a:pt x="737107" y="0"/>
                </a:lnTo>
                <a:close/>
              </a:path>
              <a:path w="911225" h="173989">
                <a:moveTo>
                  <a:pt x="737107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737107" y="115823"/>
                </a:lnTo>
                <a:lnTo>
                  <a:pt x="737107" y="57911"/>
                </a:lnTo>
                <a:close/>
              </a:path>
              <a:path w="911225" h="173989">
                <a:moveTo>
                  <a:pt x="852932" y="57911"/>
                </a:moveTo>
                <a:lnTo>
                  <a:pt x="766063" y="57911"/>
                </a:lnTo>
                <a:lnTo>
                  <a:pt x="766063" y="115823"/>
                </a:lnTo>
                <a:lnTo>
                  <a:pt x="852932" y="115823"/>
                </a:lnTo>
                <a:lnTo>
                  <a:pt x="910844" y="86867"/>
                </a:lnTo>
                <a:lnTo>
                  <a:pt x="852932" y="579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14413" y="5567726"/>
            <a:ext cx="911225" cy="173990"/>
          </a:xfrm>
          <a:custGeom>
            <a:avLst/>
            <a:gdLst/>
            <a:ahLst/>
            <a:cxnLst/>
            <a:rect l="l" t="t" r="r" b="b"/>
            <a:pathLst>
              <a:path w="911225" h="173989">
                <a:moveTo>
                  <a:pt x="737107" y="0"/>
                </a:moveTo>
                <a:lnTo>
                  <a:pt x="737107" y="173735"/>
                </a:lnTo>
                <a:lnTo>
                  <a:pt x="852932" y="115823"/>
                </a:lnTo>
                <a:lnTo>
                  <a:pt x="766063" y="115823"/>
                </a:lnTo>
                <a:lnTo>
                  <a:pt x="766063" y="57911"/>
                </a:lnTo>
                <a:lnTo>
                  <a:pt x="852931" y="57911"/>
                </a:lnTo>
                <a:lnTo>
                  <a:pt x="737107" y="0"/>
                </a:lnTo>
                <a:close/>
              </a:path>
              <a:path w="911225" h="173989">
                <a:moveTo>
                  <a:pt x="737107" y="57911"/>
                </a:moveTo>
                <a:lnTo>
                  <a:pt x="0" y="57911"/>
                </a:lnTo>
                <a:lnTo>
                  <a:pt x="0" y="115823"/>
                </a:lnTo>
                <a:lnTo>
                  <a:pt x="737107" y="115823"/>
                </a:lnTo>
                <a:lnTo>
                  <a:pt x="737107" y="57911"/>
                </a:lnTo>
                <a:close/>
              </a:path>
              <a:path w="911225" h="173989">
                <a:moveTo>
                  <a:pt x="852931" y="57911"/>
                </a:moveTo>
                <a:lnTo>
                  <a:pt x="766063" y="57911"/>
                </a:lnTo>
                <a:lnTo>
                  <a:pt x="766063" y="115823"/>
                </a:lnTo>
                <a:lnTo>
                  <a:pt x="852932" y="115823"/>
                </a:lnTo>
                <a:lnTo>
                  <a:pt x="910844" y="86867"/>
                </a:lnTo>
                <a:lnTo>
                  <a:pt x="852931" y="5791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6395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Le</a:t>
            </a:r>
            <a:r>
              <a:rPr sz="3200" b="1" spc="-30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Rapport</a:t>
            </a:r>
            <a:r>
              <a:rPr sz="3200" b="1" spc="-40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Social</a:t>
            </a:r>
            <a:r>
              <a:rPr sz="3200" b="1" spc="-15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B3689"/>
                </a:solidFill>
                <a:latin typeface="Arial"/>
                <a:cs typeface="Arial"/>
              </a:rPr>
              <a:t>Unique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6675" y="2391155"/>
            <a:ext cx="2952115" cy="1510665"/>
          </a:xfrm>
          <a:custGeom>
            <a:avLst/>
            <a:gdLst/>
            <a:ahLst/>
            <a:cxnLst/>
            <a:rect l="l" t="t" r="r" b="b"/>
            <a:pathLst>
              <a:path w="2952115" h="1510664">
                <a:moveTo>
                  <a:pt x="2700274" y="0"/>
                </a:moveTo>
                <a:lnTo>
                  <a:pt x="251714" y="0"/>
                </a:lnTo>
                <a:lnTo>
                  <a:pt x="206469" y="4053"/>
                </a:lnTo>
                <a:lnTo>
                  <a:pt x="163884" y="15742"/>
                </a:lnTo>
                <a:lnTo>
                  <a:pt x="124670" y="34355"/>
                </a:lnTo>
                <a:lnTo>
                  <a:pt x="89539" y="59184"/>
                </a:lnTo>
                <a:lnTo>
                  <a:pt x="59201" y="89518"/>
                </a:lnTo>
                <a:lnTo>
                  <a:pt x="34367" y="124648"/>
                </a:lnTo>
                <a:lnTo>
                  <a:pt x="15748" y="163863"/>
                </a:lnTo>
                <a:lnTo>
                  <a:pt x="4055" y="206455"/>
                </a:lnTo>
                <a:lnTo>
                  <a:pt x="0" y="251714"/>
                </a:lnTo>
                <a:lnTo>
                  <a:pt x="0" y="1258570"/>
                </a:lnTo>
                <a:lnTo>
                  <a:pt x="4055" y="1303828"/>
                </a:lnTo>
                <a:lnTo>
                  <a:pt x="15748" y="1346420"/>
                </a:lnTo>
                <a:lnTo>
                  <a:pt x="34367" y="1385635"/>
                </a:lnTo>
                <a:lnTo>
                  <a:pt x="59201" y="1420765"/>
                </a:lnTo>
                <a:lnTo>
                  <a:pt x="89539" y="1451099"/>
                </a:lnTo>
                <a:lnTo>
                  <a:pt x="124670" y="1475928"/>
                </a:lnTo>
                <a:lnTo>
                  <a:pt x="163884" y="1494541"/>
                </a:lnTo>
                <a:lnTo>
                  <a:pt x="206469" y="1506230"/>
                </a:lnTo>
                <a:lnTo>
                  <a:pt x="251714" y="1510284"/>
                </a:lnTo>
                <a:lnTo>
                  <a:pt x="2700274" y="1510284"/>
                </a:lnTo>
                <a:lnTo>
                  <a:pt x="2745532" y="1506230"/>
                </a:lnTo>
                <a:lnTo>
                  <a:pt x="2788124" y="1494541"/>
                </a:lnTo>
                <a:lnTo>
                  <a:pt x="2827339" y="1475928"/>
                </a:lnTo>
                <a:lnTo>
                  <a:pt x="2862469" y="1451099"/>
                </a:lnTo>
                <a:lnTo>
                  <a:pt x="2892803" y="1420765"/>
                </a:lnTo>
                <a:lnTo>
                  <a:pt x="2917632" y="1385635"/>
                </a:lnTo>
                <a:lnTo>
                  <a:pt x="2936245" y="1346420"/>
                </a:lnTo>
                <a:lnTo>
                  <a:pt x="2947934" y="1303828"/>
                </a:lnTo>
                <a:lnTo>
                  <a:pt x="2951988" y="1258570"/>
                </a:lnTo>
                <a:lnTo>
                  <a:pt x="2951988" y="251714"/>
                </a:lnTo>
                <a:lnTo>
                  <a:pt x="2947934" y="206455"/>
                </a:lnTo>
                <a:lnTo>
                  <a:pt x="2936245" y="163863"/>
                </a:lnTo>
                <a:lnTo>
                  <a:pt x="2917632" y="124648"/>
                </a:lnTo>
                <a:lnTo>
                  <a:pt x="2892803" y="89518"/>
                </a:lnTo>
                <a:lnTo>
                  <a:pt x="2862469" y="59184"/>
                </a:lnTo>
                <a:lnTo>
                  <a:pt x="2827339" y="34355"/>
                </a:lnTo>
                <a:lnTo>
                  <a:pt x="2788124" y="15742"/>
                </a:lnTo>
                <a:lnTo>
                  <a:pt x="2745532" y="4053"/>
                </a:lnTo>
                <a:lnTo>
                  <a:pt x="2700274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7336" y="2762503"/>
            <a:ext cx="2548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solidFill>
                  <a:srgbClr val="FFFFFF"/>
                </a:solidFill>
                <a:latin typeface="Verdana"/>
                <a:cs typeface="Verdana"/>
              </a:rPr>
              <a:t>Lignes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Verdana"/>
                <a:cs typeface="Verdana"/>
              </a:rPr>
              <a:t>directrices </a:t>
            </a:r>
            <a:r>
              <a:rPr sz="2400" spc="13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4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gestion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21938" y="1982723"/>
            <a:ext cx="2854960" cy="1091565"/>
            <a:chOff x="3821938" y="1982723"/>
            <a:chExt cx="2854960" cy="1091565"/>
          </a:xfrm>
        </p:grpSpPr>
        <p:sp>
          <p:nvSpPr>
            <p:cNvPr id="6" name="object 6"/>
            <p:cNvSpPr/>
            <p:nvPr/>
          </p:nvSpPr>
          <p:spPr>
            <a:xfrm>
              <a:off x="3828034" y="1988902"/>
              <a:ext cx="1469390" cy="1079500"/>
            </a:xfrm>
            <a:custGeom>
              <a:avLst/>
              <a:gdLst/>
              <a:ahLst/>
              <a:cxnLst/>
              <a:rect l="l" t="t" r="r" b="b"/>
              <a:pathLst>
                <a:path w="1469389" h="1079500">
                  <a:moveTo>
                    <a:pt x="1317132" y="0"/>
                  </a:moveTo>
                  <a:lnTo>
                    <a:pt x="1267135" y="1441"/>
                  </a:lnTo>
                  <a:lnTo>
                    <a:pt x="1217531" y="4621"/>
                  </a:lnTo>
                  <a:lnTo>
                    <a:pt x="1168368" y="9511"/>
                  </a:lnTo>
                  <a:lnTo>
                    <a:pt x="1119694" y="16082"/>
                  </a:lnTo>
                  <a:lnTo>
                    <a:pt x="1071556" y="24306"/>
                  </a:lnTo>
                  <a:lnTo>
                    <a:pt x="1024002" y="34153"/>
                  </a:lnTo>
                  <a:lnTo>
                    <a:pt x="977080" y="45596"/>
                  </a:lnTo>
                  <a:lnTo>
                    <a:pt x="930837" y="58606"/>
                  </a:lnTo>
                  <a:lnTo>
                    <a:pt x="885321" y="73153"/>
                  </a:lnTo>
                  <a:lnTo>
                    <a:pt x="840580" y="89210"/>
                  </a:lnTo>
                  <a:lnTo>
                    <a:pt x="796660" y="106748"/>
                  </a:lnTo>
                  <a:lnTo>
                    <a:pt x="753611" y="125737"/>
                  </a:lnTo>
                  <a:lnTo>
                    <a:pt x="711479" y="146150"/>
                  </a:lnTo>
                  <a:lnTo>
                    <a:pt x="670312" y="167958"/>
                  </a:lnTo>
                  <a:lnTo>
                    <a:pt x="630158" y="191131"/>
                  </a:lnTo>
                  <a:lnTo>
                    <a:pt x="591064" y="215642"/>
                  </a:lnTo>
                  <a:lnTo>
                    <a:pt x="553078" y="241461"/>
                  </a:lnTo>
                  <a:lnTo>
                    <a:pt x="516248" y="268561"/>
                  </a:lnTo>
                  <a:lnTo>
                    <a:pt x="480621" y="296912"/>
                  </a:lnTo>
                  <a:lnTo>
                    <a:pt x="446245" y="326485"/>
                  </a:lnTo>
                  <a:lnTo>
                    <a:pt x="413168" y="357252"/>
                  </a:lnTo>
                  <a:lnTo>
                    <a:pt x="381437" y="389185"/>
                  </a:lnTo>
                  <a:lnTo>
                    <a:pt x="351100" y="422255"/>
                  </a:lnTo>
                  <a:lnTo>
                    <a:pt x="322204" y="456432"/>
                  </a:lnTo>
                  <a:lnTo>
                    <a:pt x="294798" y="491689"/>
                  </a:lnTo>
                  <a:lnTo>
                    <a:pt x="268928" y="527997"/>
                  </a:lnTo>
                  <a:lnTo>
                    <a:pt x="244643" y="565326"/>
                  </a:lnTo>
                  <a:lnTo>
                    <a:pt x="221990" y="603649"/>
                  </a:lnTo>
                  <a:lnTo>
                    <a:pt x="201017" y="642937"/>
                  </a:lnTo>
                  <a:lnTo>
                    <a:pt x="181771" y="683160"/>
                  </a:lnTo>
                  <a:lnTo>
                    <a:pt x="164300" y="724291"/>
                  </a:lnTo>
                  <a:lnTo>
                    <a:pt x="148652" y="766301"/>
                  </a:lnTo>
                  <a:lnTo>
                    <a:pt x="134874" y="809161"/>
                  </a:lnTo>
                  <a:lnTo>
                    <a:pt x="0" y="809161"/>
                  </a:lnTo>
                  <a:lnTo>
                    <a:pt x="230377" y="1078909"/>
                  </a:lnTo>
                  <a:lnTo>
                    <a:pt x="539495" y="809161"/>
                  </a:lnTo>
                  <a:lnTo>
                    <a:pt x="404621" y="809161"/>
                  </a:lnTo>
                  <a:lnTo>
                    <a:pt x="418975" y="764645"/>
                  </a:lnTo>
                  <a:lnTo>
                    <a:pt x="435382" y="720985"/>
                  </a:lnTo>
                  <a:lnTo>
                    <a:pt x="453794" y="678220"/>
                  </a:lnTo>
                  <a:lnTo>
                    <a:pt x="474159" y="636389"/>
                  </a:lnTo>
                  <a:lnTo>
                    <a:pt x="496425" y="595530"/>
                  </a:lnTo>
                  <a:lnTo>
                    <a:pt x="520543" y="555681"/>
                  </a:lnTo>
                  <a:lnTo>
                    <a:pt x="546461" y="516881"/>
                  </a:lnTo>
                  <a:lnTo>
                    <a:pt x="574128" y="479168"/>
                  </a:lnTo>
                  <a:lnTo>
                    <a:pt x="603493" y="442581"/>
                  </a:lnTo>
                  <a:lnTo>
                    <a:pt x="634506" y="407157"/>
                  </a:lnTo>
                  <a:lnTo>
                    <a:pt x="667115" y="372936"/>
                  </a:lnTo>
                  <a:lnTo>
                    <a:pt x="701269" y="339957"/>
                  </a:lnTo>
                  <a:lnTo>
                    <a:pt x="736918" y="308256"/>
                  </a:lnTo>
                  <a:lnTo>
                    <a:pt x="774011" y="277873"/>
                  </a:lnTo>
                  <a:lnTo>
                    <a:pt x="812496" y="248846"/>
                  </a:lnTo>
                  <a:lnTo>
                    <a:pt x="852324" y="221214"/>
                  </a:lnTo>
                  <a:lnTo>
                    <a:pt x="893442" y="195015"/>
                  </a:lnTo>
                  <a:lnTo>
                    <a:pt x="935800" y="170288"/>
                  </a:lnTo>
                  <a:lnTo>
                    <a:pt x="979347" y="147070"/>
                  </a:lnTo>
                  <a:lnTo>
                    <a:pt x="1024032" y="125401"/>
                  </a:lnTo>
                  <a:lnTo>
                    <a:pt x="1069804" y="105319"/>
                  </a:lnTo>
                  <a:lnTo>
                    <a:pt x="1116613" y="86861"/>
                  </a:lnTo>
                  <a:lnTo>
                    <a:pt x="1164406" y="70068"/>
                  </a:lnTo>
                  <a:lnTo>
                    <a:pt x="1213135" y="54976"/>
                  </a:lnTo>
                  <a:lnTo>
                    <a:pt x="1262746" y="41625"/>
                  </a:lnTo>
                  <a:lnTo>
                    <a:pt x="1313190" y="30053"/>
                  </a:lnTo>
                  <a:lnTo>
                    <a:pt x="1364416" y="20298"/>
                  </a:lnTo>
                  <a:lnTo>
                    <a:pt x="1416372" y="12399"/>
                  </a:lnTo>
                  <a:lnTo>
                    <a:pt x="1469008" y="6394"/>
                  </a:lnTo>
                  <a:lnTo>
                    <a:pt x="1418117" y="2447"/>
                  </a:lnTo>
                  <a:lnTo>
                    <a:pt x="1367476" y="325"/>
                  </a:lnTo>
                  <a:lnTo>
                    <a:pt x="131713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62169" y="1988819"/>
              <a:ext cx="1508760" cy="1079500"/>
            </a:xfrm>
            <a:custGeom>
              <a:avLst/>
              <a:gdLst/>
              <a:ahLst/>
              <a:cxnLst/>
              <a:rect l="l" t="t" r="r" b="b"/>
              <a:pathLst>
                <a:path w="1508759" h="1079500">
                  <a:moveTo>
                    <a:pt x="269747" y="0"/>
                  </a:moveTo>
                  <a:lnTo>
                    <a:pt x="0" y="0"/>
                  </a:lnTo>
                  <a:lnTo>
                    <a:pt x="51052" y="900"/>
                  </a:lnTo>
                  <a:lnTo>
                    <a:pt x="101579" y="3577"/>
                  </a:lnTo>
                  <a:lnTo>
                    <a:pt x="151541" y="7996"/>
                  </a:lnTo>
                  <a:lnTo>
                    <a:pt x="200899" y="14122"/>
                  </a:lnTo>
                  <a:lnTo>
                    <a:pt x="249611" y="21922"/>
                  </a:lnTo>
                  <a:lnTo>
                    <a:pt x="297639" y="31359"/>
                  </a:lnTo>
                  <a:lnTo>
                    <a:pt x="344942" y="42400"/>
                  </a:lnTo>
                  <a:lnTo>
                    <a:pt x="391482" y="55010"/>
                  </a:lnTo>
                  <a:lnTo>
                    <a:pt x="437217" y="69153"/>
                  </a:lnTo>
                  <a:lnTo>
                    <a:pt x="482107" y="84796"/>
                  </a:lnTo>
                  <a:lnTo>
                    <a:pt x="526114" y="101903"/>
                  </a:lnTo>
                  <a:lnTo>
                    <a:pt x="569197" y="120440"/>
                  </a:lnTo>
                  <a:lnTo>
                    <a:pt x="611317" y="140372"/>
                  </a:lnTo>
                  <a:lnTo>
                    <a:pt x="652433" y="161664"/>
                  </a:lnTo>
                  <a:lnTo>
                    <a:pt x="692506" y="184281"/>
                  </a:lnTo>
                  <a:lnTo>
                    <a:pt x="731495" y="208190"/>
                  </a:lnTo>
                  <a:lnTo>
                    <a:pt x="769361" y="233355"/>
                  </a:lnTo>
                  <a:lnTo>
                    <a:pt x="806065" y="259741"/>
                  </a:lnTo>
                  <a:lnTo>
                    <a:pt x="841565" y="287314"/>
                  </a:lnTo>
                  <a:lnTo>
                    <a:pt x="875823" y="316039"/>
                  </a:lnTo>
                  <a:lnTo>
                    <a:pt x="908799" y="345881"/>
                  </a:lnTo>
                  <a:lnTo>
                    <a:pt x="940452" y="376806"/>
                  </a:lnTo>
                  <a:lnTo>
                    <a:pt x="970742" y="408779"/>
                  </a:lnTo>
                  <a:lnTo>
                    <a:pt x="999631" y="441764"/>
                  </a:lnTo>
                  <a:lnTo>
                    <a:pt x="1027077" y="475729"/>
                  </a:lnTo>
                  <a:lnTo>
                    <a:pt x="1053042" y="510636"/>
                  </a:lnTo>
                  <a:lnTo>
                    <a:pt x="1077485" y="546453"/>
                  </a:lnTo>
                  <a:lnTo>
                    <a:pt x="1100366" y="583144"/>
                  </a:lnTo>
                  <a:lnTo>
                    <a:pt x="1121646" y="620675"/>
                  </a:lnTo>
                  <a:lnTo>
                    <a:pt x="1141285" y="659010"/>
                  </a:lnTo>
                  <a:lnTo>
                    <a:pt x="1159243" y="698116"/>
                  </a:lnTo>
                  <a:lnTo>
                    <a:pt x="1175479" y="737957"/>
                  </a:lnTo>
                  <a:lnTo>
                    <a:pt x="1189955" y="778498"/>
                  </a:lnTo>
                  <a:lnTo>
                    <a:pt x="1202629" y="819706"/>
                  </a:lnTo>
                  <a:lnTo>
                    <a:pt x="1213464" y="861545"/>
                  </a:lnTo>
                  <a:lnTo>
                    <a:pt x="1222417" y="903980"/>
                  </a:lnTo>
                  <a:lnTo>
                    <a:pt x="1229451" y="946977"/>
                  </a:lnTo>
                  <a:lnTo>
                    <a:pt x="1234524" y="990501"/>
                  </a:lnTo>
                  <a:lnTo>
                    <a:pt x="1237597" y="1034517"/>
                  </a:lnTo>
                  <a:lnTo>
                    <a:pt x="1238630" y="1078991"/>
                  </a:lnTo>
                  <a:lnTo>
                    <a:pt x="1508378" y="1078991"/>
                  </a:lnTo>
                  <a:lnTo>
                    <a:pt x="1507345" y="1034517"/>
                  </a:lnTo>
                  <a:lnTo>
                    <a:pt x="1504272" y="990501"/>
                  </a:lnTo>
                  <a:lnTo>
                    <a:pt x="1499199" y="946977"/>
                  </a:lnTo>
                  <a:lnTo>
                    <a:pt x="1492165" y="903980"/>
                  </a:lnTo>
                  <a:lnTo>
                    <a:pt x="1483212" y="861545"/>
                  </a:lnTo>
                  <a:lnTo>
                    <a:pt x="1472377" y="819706"/>
                  </a:lnTo>
                  <a:lnTo>
                    <a:pt x="1459703" y="778498"/>
                  </a:lnTo>
                  <a:lnTo>
                    <a:pt x="1445227" y="737957"/>
                  </a:lnTo>
                  <a:lnTo>
                    <a:pt x="1428991" y="698116"/>
                  </a:lnTo>
                  <a:lnTo>
                    <a:pt x="1411033" y="659010"/>
                  </a:lnTo>
                  <a:lnTo>
                    <a:pt x="1391394" y="620675"/>
                  </a:lnTo>
                  <a:lnTo>
                    <a:pt x="1370114" y="583144"/>
                  </a:lnTo>
                  <a:lnTo>
                    <a:pt x="1347233" y="546453"/>
                  </a:lnTo>
                  <a:lnTo>
                    <a:pt x="1322790" y="510636"/>
                  </a:lnTo>
                  <a:lnTo>
                    <a:pt x="1296825" y="475729"/>
                  </a:lnTo>
                  <a:lnTo>
                    <a:pt x="1269379" y="441764"/>
                  </a:lnTo>
                  <a:lnTo>
                    <a:pt x="1240490" y="408779"/>
                  </a:lnTo>
                  <a:lnTo>
                    <a:pt x="1210200" y="376806"/>
                  </a:lnTo>
                  <a:lnTo>
                    <a:pt x="1178547" y="345881"/>
                  </a:lnTo>
                  <a:lnTo>
                    <a:pt x="1145571" y="316039"/>
                  </a:lnTo>
                  <a:lnTo>
                    <a:pt x="1111313" y="287314"/>
                  </a:lnTo>
                  <a:lnTo>
                    <a:pt x="1075813" y="259741"/>
                  </a:lnTo>
                  <a:lnTo>
                    <a:pt x="1039109" y="233355"/>
                  </a:lnTo>
                  <a:lnTo>
                    <a:pt x="1001243" y="208190"/>
                  </a:lnTo>
                  <a:lnTo>
                    <a:pt x="962254" y="184281"/>
                  </a:lnTo>
                  <a:lnTo>
                    <a:pt x="922181" y="161664"/>
                  </a:lnTo>
                  <a:lnTo>
                    <a:pt x="881065" y="140372"/>
                  </a:lnTo>
                  <a:lnTo>
                    <a:pt x="838945" y="120440"/>
                  </a:lnTo>
                  <a:lnTo>
                    <a:pt x="795862" y="101903"/>
                  </a:lnTo>
                  <a:lnTo>
                    <a:pt x="751855" y="84796"/>
                  </a:lnTo>
                  <a:lnTo>
                    <a:pt x="706965" y="69153"/>
                  </a:lnTo>
                  <a:lnTo>
                    <a:pt x="661230" y="55010"/>
                  </a:lnTo>
                  <a:lnTo>
                    <a:pt x="614690" y="42400"/>
                  </a:lnTo>
                  <a:lnTo>
                    <a:pt x="567387" y="31359"/>
                  </a:lnTo>
                  <a:lnTo>
                    <a:pt x="519359" y="21922"/>
                  </a:lnTo>
                  <a:lnTo>
                    <a:pt x="470647" y="14122"/>
                  </a:lnTo>
                  <a:lnTo>
                    <a:pt x="421289" y="7996"/>
                  </a:lnTo>
                  <a:lnTo>
                    <a:pt x="371327" y="3577"/>
                  </a:lnTo>
                  <a:lnTo>
                    <a:pt x="320800" y="900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28034" y="1988819"/>
              <a:ext cx="2842895" cy="1079500"/>
            </a:xfrm>
            <a:custGeom>
              <a:avLst/>
              <a:gdLst/>
              <a:ahLst/>
              <a:cxnLst/>
              <a:rect l="l" t="t" r="r" b="b"/>
              <a:pathLst>
                <a:path w="2842895" h="1079500">
                  <a:moveTo>
                    <a:pt x="1469008" y="6476"/>
                  </a:moveTo>
                  <a:lnTo>
                    <a:pt x="1416372" y="12481"/>
                  </a:lnTo>
                  <a:lnTo>
                    <a:pt x="1364416" y="20380"/>
                  </a:lnTo>
                  <a:lnTo>
                    <a:pt x="1313190" y="30135"/>
                  </a:lnTo>
                  <a:lnTo>
                    <a:pt x="1262746" y="41708"/>
                  </a:lnTo>
                  <a:lnTo>
                    <a:pt x="1213135" y="55059"/>
                  </a:lnTo>
                  <a:lnTo>
                    <a:pt x="1164406" y="70150"/>
                  </a:lnTo>
                  <a:lnTo>
                    <a:pt x="1116613" y="86944"/>
                  </a:lnTo>
                  <a:lnTo>
                    <a:pt x="1069804" y="105401"/>
                  </a:lnTo>
                  <a:lnTo>
                    <a:pt x="1024032" y="125484"/>
                  </a:lnTo>
                  <a:lnTo>
                    <a:pt x="979347" y="147153"/>
                  </a:lnTo>
                  <a:lnTo>
                    <a:pt x="935800" y="170371"/>
                  </a:lnTo>
                  <a:lnTo>
                    <a:pt x="893442" y="195098"/>
                  </a:lnTo>
                  <a:lnTo>
                    <a:pt x="852324" y="221297"/>
                  </a:lnTo>
                  <a:lnTo>
                    <a:pt x="812496" y="248929"/>
                  </a:lnTo>
                  <a:lnTo>
                    <a:pt x="774011" y="277956"/>
                  </a:lnTo>
                  <a:lnTo>
                    <a:pt x="736918" y="308339"/>
                  </a:lnTo>
                  <a:lnTo>
                    <a:pt x="701269" y="340039"/>
                  </a:lnTo>
                  <a:lnTo>
                    <a:pt x="667115" y="373019"/>
                  </a:lnTo>
                  <a:lnTo>
                    <a:pt x="634506" y="407240"/>
                  </a:lnTo>
                  <a:lnTo>
                    <a:pt x="603493" y="442663"/>
                  </a:lnTo>
                  <a:lnTo>
                    <a:pt x="574128" y="479251"/>
                  </a:lnTo>
                  <a:lnTo>
                    <a:pt x="546461" y="516964"/>
                  </a:lnTo>
                  <a:lnTo>
                    <a:pt x="520543" y="555764"/>
                  </a:lnTo>
                  <a:lnTo>
                    <a:pt x="496425" y="595613"/>
                  </a:lnTo>
                  <a:lnTo>
                    <a:pt x="474159" y="636472"/>
                  </a:lnTo>
                  <a:lnTo>
                    <a:pt x="453794" y="678303"/>
                  </a:lnTo>
                  <a:lnTo>
                    <a:pt x="435382" y="721068"/>
                  </a:lnTo>
                  <a:lnTo>
                    <a:pt x="418975" y="764727"/>
                  </a:lnTo>
                  <a:lnTo>
                    <a:pt x="404621" y="809243"/>
                  </a:lnTo>
                  <a:lnTo>
                    <a:pt x="539495" y="809243"/>
                  </a:lnTo>
                  <a:lnTo>
                    <a:pt x="230377" y="1078991"/>
                  </a:lnTo>
                  <a:lnTo>
                    <a:pt x="0" y="809243"/>
                  </a:lnTo>
                  <a:lnTo>
                    <a:pt x="134874" y="809243"/>
                  </a:lnTo>
                  <a:lnTo>
                    <a:pt x="148674" y="766337"/>
                  </a:lnTo>
                  <a:lnTo>
                    <a:pt x="164367" y="724253"/>
                  </a:lnTo>
                  <a:lnTo>
                    <a:pt x="181907" y="683023"/>
                  </a:lnTo>
                  <a:lnTo>
                    <a:pt x="201245" y="642678"/>
                  </a:lnTo>
                  <a:lnTo>
                    <a:pt x="222336" y="603251"/>
                  </a:lnTo>
                  <a:lnTo>
                    <a:pt x="245132" y="564772"/>
                  </a:lnTo>
                  <a:lnTo>
                    <a:pt x="269587" y="527274"/>
                  </a:lnTo>
                  <a:lnTo>
                    <a:pt x="295653" y="490787"/>
                  </a:lnTo>
                  <a:lnTo>
                    <a:pt x="323285" y="455345"/>
                  </a:lnTo>
                  <a:lnTo>
                    <a:pt x="352434" y="420977"/>
                  </a:lnTo>
                  <a:lnTo>
                    <a:pt x="383055" y="387716"/>
                  </a:lnTo>
                  <a:lnTo>
                    <a:pt x="415100" y="355594"/>
                  </a:lnTo>
                  <a:lnTo>
                    <a:pt x="448523" y="324642"/>
                  </a:lnTo>
                  <a:lnTo>
                    <a:pt x="483276" y="294892"/>
                  </a:lnTo>
                  <a:lnTo>
                    <a:pt x="519314" y="266374"/>
                  </a:lnTo>
                  <a:lnTo>
                    <a:pt x="556588" y="239122"/>
                  </a:lnTo>
                  <a:lnTo>
                    <a:pt x="595053" y="213166"/>
                  </a:lnTo>
                  <a:lnTo>
                    <a:pt x="634661" y="188539"/>
                  </a:lnTo>
                  <a:lnTo>
                    <a:pt x="675365" y="165271"/>
                  </a:lnTo>
                  <a:lnTo>
                    <a:pt x="717120" y="143394"/>
                  </a:lnTo>
                  <a:lnTo>
                    <a:pt x="759877" y="122941"/>
                  </a:lnTo>
                  <a:lnTo>
                    <a:pt x="803590" y="103942"/>
                  </a:lnTo>
                  <a:lnTo>
                    <a:pt x="848212" y="86429"/>
                  </a:lnTo>
                  <a:lnTo>
                    <a:pt x="893696" y="70434"/>
                  </a:lnTo>
                  <a:lnTo>
                    <a:pt x="939997" y="55989"/>
                  </a:lnTo>
                  <a:lnTo>
                    <a:pt x="987065" y="43125"/>
                  </a:lnTo>
                  <a:lnTo>
                    <a:pt x="1034856" y="31873"/>
                  </a:lnTo>
                  <a:lnTo>
                    <a:pt x="1083321" y="22266"/>
                  </a:lnTo>
                  <a:lnTo>
                    <a:pt x="1132415" y="14334"/>
                  </a:lnTo>
                  <a:lnTo>
                    <a:pt x="1182090" y="8110"/>
                  </a:lnTo>
                  <a:lnTo>
                    <a:pt x="1232300" y="3625"/>
                  </a:lnTo>
                  <a:lnTo>
                    <a:pt x="1282997" y="911"/>
                  </a:lnTo>
                  <a:lnTo>
                    <a:pt x="1334135" y="0"/>
                  </a:lnTo>
                  <a:lnTo>
                    <a:pt x="1603882" y="0"/>
                  </a:lnTo>
                  <a:lnTo>
                    <a:pt x="1654935" y="900"/>
                  </a:lnTo>
                  <a:lnTo>
                    <a:pt x="1705462" y="3577"/>
                  </a:lnTo>
                  <a:lnTo>
                    <a:pt x="1755424" y="7996"/>
                  </a:lnTo>
                  <a:lnTo>
                    <a:pt x="1804782" y="14122"/>
                  </a:lnTo>
                  <a:lnTo>
                    <a:pt x="1853494" y="21922"/>
                  </a:lnTo>
                  <a:lnTo>
                    <a:pt x="1901522" y="31359"/>
                  </a:lnTo>
                  <a:lnTo>
                    <a:pt x="1948825" y="42400"/>
                  </a:lnTo>
                  <a:lnTo>
                    <a:pt x="1995365" y="55010"/>
                  </a:lnTo>
                  <a:lnTo>
                    <a:pt x="2041100" y="69153"/>
                  </a:lnTo>
                  <a:lnTo>
                    <a:pt x="2085990" y="84796"/>
                  </a:lnTo>
                  <a:lnTo>
                    <a:pt x="2129997" y="101903"/>
                  </a:lnTo>
                  <a:lnTo>
                    <a:pt x="2173080" y="120440"/>
                  </a:lnTo>
                  <a:lnTo>
                    <a:pt x="2215200" y="140372"/>
                  </a:lnTo>
                  <a:lnTo>
                    <a:pt x="2256316" y="161664"/>
                  </a:lnTo>
                  <a:lnTo>
                    <a:pt x="2296389" y="184281"/>
                  </a:lnTo>
                  <a:lnTo>
                    <a:pt x="2335378" y="208190"/>
                  </a:lnTo>
                  <a:lnTo>
                    <a:pt x="2373244" y="233355"/>
                  </a:lnTo>
                  <a:lnTo>
                    <a:pt x="2409948" y="259741"/>
                  </a:lnTo>
                  <a:lnTo>
                    <a:pt x="2445448" y="287314"/>
                  </a:lnTo>
                  <a:lnTo>
                    <a:pt x="2479706" y="316039"/>
                  </a:lnTo>
                  <a:lnTo>
                    <a:pt x="2512682" y="345881"/>
                  </a:lnTo>
                  <a:lnTo>
                    <a:pt x="2544335" y="376806"/>
                  </a:lnTo>
                  <a:lnTo>
                    <a:pt x="2574625" y="408779"/>
                  </a:lnTo>
                  <a:lnTo>
                    <a:pt x="2603514" y="441764"/>
                  </a:lnTo>
                  <a:lnTo>
                    <a:pt x="2630960" y="475729"/>
                  </a:lnTo>
                  <a:lnTo>
                    <a:pt x="2656925" y="510636"/>
                  </a:lnTo>
                  <a:lnTo>
                    <a:pt x="2681368" y="546453"/>
                  </a:lnTo>
                  <a:lnTo>
                    <a:pt x="2704249" y="583144"/>
                  </a:lnTo>
                  <a:lnTo>
                    <a:pt x="2725529" y="620675"/>
                  </a:lnTo>
                  <a:lnTo>
                    <a:pt x="2745168" y="659010"/>
                  </a:lnTo>
                  <a:lnTo>
                    <a:pt x="2763126" y="698116"/>
                  </a:lnTo>
                  <a:lnTo>
                    <a:pt x="2779362" y="737957"/>
                  </a:lnTo>
                  <a:lnTo>
                    <a:pt x="2793838" y="778498"/>
                  </a:lnTo>
                  <a:lnTo>
                    <a:pt x="2806512" y="819706"/>
                  </a:lnTo>
                  <a:lnTo>
                    <a:pt x="2817347" y="861545"/>
                  </a:lnTo>
                  <a:lnTo>
                    <a:pt x="2826300" y="903980"/>
                  </a:lnTo>
                  <a:lnTo>
                    <a:pt x="2833334" y="946977"/>
                  </a:lnTo>
                  <a:lnTo>
                    <a:pt x="2838407" y="990501"/>
                  </a:lnTo>
                  <a:lnTo>
                    <a:pt x="2841480" y="1034517"/>
                  </a:lnTo>
                  <a:lnTo>
                    <a:pt x="2842514" y="1078991"/>
                  </a:lnTo>
                  <a:lnTo>
                    <a:pt x="2572766" y="1078991"/>
                  </a:lnTo>
                  <a:lnTo>
                    <a:pt x="2571732" y="1034517"/>
                  </a:lnTo>
                  <a:lnTo>
                    <a:pt x="2568659" y="990501"/>
                  </a:lnTo>
                  <a:lnTo>
                    <a:pt x="2563586" y="946977"/>
                  </a:lnTo>
                  <a:lnTo>
                    <a:pt x="2556552" y="903980"/>
                  </a:lnTo>
                  <a:lnTo>
                    <a:pt x="2547599" y="861545"/>
                  </a:lnTo>
                  <a:lnTo>
                    <a:pt x="2536764" y="819706"/>
                  </a:lnTo>
                  <a:lnTo>
                    <a:pt x="2524090" y="778498"/>
                  </a:lnTo>
                  <a:lnTo>
                    <a:pt x="2509614" y="737957"/>
                  </a:lnTo>
                  <a:lnTo>
                    <a:pt x="2493378" y="698116"/>
                  </a:lnTo>
                  <a:lnTo>
                    <a:pt x="2475420" y="659010"/>
                  </a:lnTo>
                  <a:lnTo>
                    <a:pt x="2455781" y="620675"/>
                  </a:lnTo>
                  <a:lnTo>
                    <a:pt x="2434501" y="583144"/>
                  </a:lnTo>
                  <a:lnTo>
                    <a:pt x="2411620" y="546453"/>
                  </a:lnTo>
                  <a:lnTo>
                    <a:pt x="2387177" y="510636"/>
                  </a:lnTo>
                  <a:lnTo>
                    <a:pt x="2361212" y="475729"/>
                  </a:lnTo>
                  <a:lnTo>
                    <a:pt x="2333766" y="441764"/>
                  </a:lnTo>
                  <a:lnTo>
                    <a:pt x="2304877" y="408779"/>
                  </a:lnTo>
                  <a:lnTo>
                    <a:pt x="2274587" y="376806"/>
                  </a:lnTo>
                  <a:lnTo>
                    <a:pt x="2242934" y="345881"/>
                  </a:lnTo>
                  <a:lnTo>
                    <a:pt x="2209958" y="316039"/>
                  </a:lnTo>
                  <a:lnTo>
                    <a:pt x="2175700" y="287314"/>
                  </a:lnTo>
                  <a:lnTo>
                    <a:pt x="2140200" y="259741"/>
                  </a:lnTo>
                  <a:lnTo>
                    <a:pt x="2103496" y="233355"/>
                  </a:lnTo>
                  <a:lnTo>
                    <a:pt x="2065630" y="208190"/>
                  </a:lnTo>
                  <a:lnTo>
                    <a:pt x="2026641" y="184281"/>
                  </a:lnTo>
                  <a:lnTo>
                    <a:pt x="1986568" y="161664"/>
                  </a:lnTo>
                  <a:lnTo>
                    <a:pt x="1945452" y="140372"/>
                  </a:lnTo>
                  <a:lnTo>
                    <a:pt x="1903332" y="120440"/>
                  </a:lnTo>
                  <a:lnTo>
                    <a:pt x="1860249" y="101903"/>
                  </a:lnTo>
                  <a:lnTo>
                    <a:pt x="1816242" y="84796"/>
                  </a:lnTo>
                  <a:lnTo>
                    <a:pt x="1771352" y="69153"/>
                  </a:lnTo>
                  <a:lnTo>
                    <a:pt x="1725617" y="55010"/>
                  </a:lnTo>
                  <a:lnTo>
                    <a:pt x="1679077" y="42400"/>
                  </a:lnTo>
                  <a:lnTo>
                    <a:pt x="1631774" y="31359"/>
                  </a:lnTo>
                  <a:lnTo>
                    <a:pt x="1583746" y="21922"/>
                  </a:lnTo>
                  <a:lnTo>
                    <a:pt x="1535034" y="14122"/>
                  </a:lnTo>
                  <a:lnTo>
                    <a:pt x="1485676" y="7996"/>
                  </a:lnTo>
                  <a:lnTo>
                    <a:pt x="1435714" y="3577"/>
                  </a:lnTo>
                  <a:lnTo>
                    <a:pt x="1385187" y="900"/>
                  </a:lnTo>
                  <a:lnTo>
                    <a:pt x="1334135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915155" y="2371344"/>
            <a:ext cx="5838825" cy="1862455"/>
            <a:chOff x="3915155" y="2371344"/>
            <a:chExt cx="5838825" cy="1862455"/>
          </a:xfrm>
        </p:grpSpPr>
        <p:sp>
          <p:nvSpPr>
            <p:cNvPr id="10" name="object 10"/>
            <p:cNvSpPr/>
            <p:nvPr/>
          </p:nvSpPr>
          <p:spPr>
            <a:xfrm>
              <a:off x="5293867" y="3147060"/>
              <a:ext cx="1468755" cy="1080770"/>
            </a:xfrm>
            <a:custGeom>
              <a:avLst/>
              <a:gdLst/>
              <a:ahLst/>
              <a:cxnLst/>
              <a:rect l="l" t="t" r="r" b="b"/>
              <a:pathLst>
                <a:path w="1468754" h="1080770">
                  <a:moveTo>
                    <a:pt x="1237614" y="0"/>
                  </a:moveTo>
                  <a:lnTo>
                    <a:pt x="928243" y="270128"/>
                  </a:lnTo>
                  <a:lnTo>
                    <a:pt x="1063244" y="270128"/>
                  </a:lnTo>
                  <a:lnTo>
                    <a:pt x="1048892" y="314697"/>
                  </a:lnTo>
                  <a:lnTo>
                    <a:pt x="1032490" y="358408"/>
                  </a:lnTo>
                  <a:lnTo>
                    <a:pt x="1014087" y="401223"/>
                  </a:lnTo>
                  <a:lnTo>
                    <a:pt x="993734" y="443103"/>
                  </a:lnTo>
                  <a:lnTo>
                    <a:pt x="971483" y="484011"/>
                  </a:lnTo>
                  <a:lnTo>
                    <a:pt x="947384" y="523907"/>
                  </a:lnTo>
                  <a:lnTo>
                    <a:pt x="921488" y="562754"/>
                  </a:lnTo>
                  <a:lnTo>
                    <a:pt x="893845" y="600513"/>
                  </a:lnTo>
                  <a:lnTo>
                    <a:pt x="864507" y="637145"/>
                  </a:lnTo>
                  <a:lnTo>
                    <a:pt x="833525" y="672612"/>
                  </a:lnTo>
                  <a:lnTo>
                    <a:pt x="800949" y="706876"/>
                  </a:lnTo>
                  <a:lnTo>
                    <a:pt x="766830" y="739898"/>
                  </a:lnTo>
                  <a:lnTo>
                    <a:pt x="731219" y="771640"/>
                  </a:lnTo>
                  <a:lnTo>
                    <a:pt x="694166" y="802063"/>
                  </a:lnTo>
                  <a:lnTo>
                    <a:pt x="655724" y="831129"/>
                  </a:lnTo>
                  <a:lnTo>
                    <a:pt x="615941" y="858800"/>
                  </a:lnTo>
                  <a:lnTo>
                    <a:pt x="574870" y="885036"/>
                  </a:lnTo>
                  <a:lnTo>
                    <a:pt x="532561" y="909801"/>
                  </a:lnTo>
                  <a:lnTo>
                    <a:pt x="489065" y="933054"/>
                  </a:lnTo>
                  <a:lnTo>
                    <a:pt x="444433" y="954758"/>
                  </a:lnTo>
                  <a:lnTo>
                    <a:pt x="398715" y="974875"/>
                  </a:lnTo>
                  <a:lnTo>
                    <a:pt x="351963" y="993365"/>
                  </a:lnTo>
                  <a:lnTo>
                    <a:pt x="304227" y="1010191"/>
                  </a:lnTo>
                  <a:lnTo>
                    <a:pt x="255558" y="1025314"/>
                  </a:lnTo>
                  <a:lnTo>
                    <a:pt x="206007" y="1038695"/>
                  </a:lnTo>
                  <a:lnTo>
                    <a:pt x="155625" y="1050297"/>
                  </a:lnTo>
                  <a:lnTo>
                    <a:pt x="104463" y="1060080"/>
                  </a:lnTo>
                  <a:lnTo>
                    <a:pt x="52570" y="1068007"/>
                  </a:lnTo>
                  <a:lnTo>
                    <a:pt x="0" y="1074039"/>
                  </a:lnTo>
                  <a:lnTo>
                    <a:pt x="50860" y="1078004"/>
                  </a:lnTo>
                  <a:lnTo>
                    <a:pt x="101470" y="1080141"/>
                  </a:lnTo>
                  <a:lnTo>
                    <a:pt x="151783" y="1080478"/>
                  </a:lnTo>
                  <a:lnTo>
                    <a:pt x="201751" y="1079044"/>
                  </a:lnTo>
                  <a:lnTo>
                    <a:pt x="251325" y="1075868"/>
                  </a:lnTo>
                  <a:lnTo>
                    <a:pt x="300460" y="1070978"/>
                  </a:lnTo>
                  <a:lnTo>
                    <a:pt x="349106" y="1064403"/>
                  </a:lnTo>
                  <a:lnTo>
                    <a:pt x="397216" y="1056173"/>
                  </a:lnTo>
                  <a:lnTo>
                    <a:pt x="444744" y="1046315"/>
                  </a:lnTo>
                  <a:lnTo>
                    <a:pt x="491640" y="1034858"/>
                  </a:lnTo>
                  <a:lnTo>
                    <a:pt x="537857" y="1021832"/>
                  </a:lnTo>
                  <a:lnTo>
                    <a:pt x="583348" y="1007265"/>
                  </a:lnTo>
                  <a:lnTo>
                    <a:pt x="628065" y="991185"/>
                  </a:lnTo>
                  <a:lnTo>
                    <a:pt x="671961" y="973622"/>
                  </a:lnTo>
                  <a:lnTo>
                    <a:pt x="714987" y="954604"/>
                  </a:lnTo>
                  <a:lnTo>
                    <a:pt x="757096" y="934161"/>
                  </a:lnTo>
                  <a:lnTo>
                    <a:pt x="798241" y="912320"/>
                  </a:lnTo>
                  <a:lnTo>
                    <a:pt x="838374" y="889111"/>
                  </a:lnTo>
                  <a:lnTo>
                    <a:pt x="877447" y="864562"/>
                  </a:lnTo>
                  <a:lnTo>
                    <a:pt x="915413" y="838702"/>
                  </a:lnTo>
                  <a:lnTo>
                    <a:pt x="952223" y="811560"/>
                  </a:lnTo>
                  <a:lnTo>
                    <a:pt x="987831" y="783164"/>
                  </a:lnTo>
                  <a:lnTo>
                    <a:pt x="1022188" y="753544"/>
                  </a:lnTo>
                  <a:lnTo>
                    <a:pt x="1055247" y="722728"/>
                  </a:lnTo>
                  <a:lnTo>
                    <a:pt x="1086961" y="690745"/>
                  </a:lnTo>
                  <a:lnTo>
                    <a:pt x="1117281" y="657624"/>
                  </a:lnTo>
                  <a:lnTo>
                    <a:pt x="1146161" y="623393"/>
                  </a:lnTo>
                  <a:lnTo>
                    <a:pt x="1173551" y="588081"/>
                  </a:lnTo>
                  <a:lnTo>
                    <a:pt x="1199406" y="551717"/>
                  </a:lnTo>
                  <a:lnTo>
                    <a:pt x="1223677" y="514330"/>
                  </a:lnTo>
                  <a:lnTo>
                    <a:pt x="1246316" y="475948"/>
                  </a:lnTo>
                  <a:lnTo>
                    <a:pt x="1267276" y="436601"/>
                  </a:lnTo>
                  <a:lnTo>
                    <a:pt x="1286510" y="396316"/>
                  </a:lnTo>
                  <a:lnTo>
                    <a:pt x="1303968" y="355124"/>
                  </a:lnTo>
                  <a:lnTo>
                    <a:pt x="1319605" y="313051"/>
                  </a:lnTo>
                  <a:lnTo>
                    <a:pt x="1333373" y="270128"/>
                  </a:lnTo>
                  <a:lnTo>
                    <a:pt x="1468501" y="270128"/>
                  </a:lnTo>
                  <a:lnTo>
                    <a:pt x="123761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1251" y="3147060"/>
              <a:ext cx="1508125" cy="1080770"/>
            </a:xfrm>
            <a:custGeom>
              <a:avLst/>
              <a:gdLst/>
              <a:ahLst/>
              <a:cxnLst/>
              <a:rect l="l" t="t" r="r" b="b"/>
              <a:pathLst>
                <a:path w="1508125" h="1080770">
                  <a:moveTo>
                    <a:pt x="270128" y="0"/>
                  </a:moveTo>
                  <a:lnTo>
                    <a:pt x="0" y="0"/>
                  </a:lnTo>
                  <a:lnTo>
                    <a:pt x="1032" y="44540"/>
                  </a:lnTo>
                  <a:lnTo>
                    <a:pt x="4102" y="88621"/>
                  </a:lnTo>
                  <a:lnTo>
                    <a:pt x="9171" y="132210"/>
                  </a:lnTo>
                  <a:lnTo>
                    <a:pt x="16198" y="175270"/>
                  </a:lnTo>
                  <a:lnTo>
                    <a:pt x="25144" y="217767"/>
                  </a:lnTo>
                  <a:lnTo>
                    <a:pt x="35968" y="259667"/>
                  </a:lnTo>
                  <a:lnTo>
                    <a:pt x="48631" y="300934"/>
                  </a:lnTo>
                  <a:lnTo>
                    <a:pt x="63094" y="341534"/>
                  </a:lnTo>
                  <a:lnTo>
                    <a:pt x="79316" y="381432"/>
                  </a:lnTo>
                  <a:lnTo>
                    <a:pt x="97258" y="420594"/>
                  </a:lnTo>
                  <a:lnTo>
                    <a:pt x="116879" y="458984"/>
                  </a:lnTo>
                  <a:lnTo>
                    <a:pt x="138140" y="496568"/>
                  </a:lnTo>
                  <a:lnTo>
                    <a:pt x="161002" y="533311"/>
                  </a:lnTo>
                  <a:lnTo>
                    <a:pt x="185423" y="569178"/>
                  </a:lnTo>
                  <a:lnTo>
                    <a:pt x="211365" y="604135"/>
                  </a:lnTo>
                  <a:lnTo>
                    <a:pt x="238788" y="638147"/>
                  </a:lnTo>
                  <a:lnTo>
                    <a:pt x="267652" y="671179"/>
                  </a:lnTo>
                  <a:lnTo>
                    <a:pt x="297916" y="703196"/>
                  </a:lnTo>
                  <a:lnTo>
                    <a:pt x="329542" y="734164"/>
                  </a:lnTo>
                  <a:lnTo>
                    <a:pt x="362489" y="764047"/>
                  </a:lnTo>
                  <a:lnTo>
                    <a:pt x="396718" y="792812"/>
                  </a:lnTo>
                  <a:lnTo>
                    <a:pt x="432189" y="820423"/>
                  </a:lnTo>
                  <a:lnTo>
                    <a:pt x="468861" y="846845"/>
                  </a:lnTo>
                  <a:lnTo>
                    <a:pt x="506696" y="872044"/>
                  </a:lnTo>
                  <a:lnTo>
                    <a:pt x="545653" y="895986"/>
                  </a:lnTo>
                  <a:lnTo>
                    <a:pt x="585693" y="918634"/>
                  </a:lnTo>
                  <a:lnTo>
                    <a:pt x="626775" y="939955"/>
                  </a:lnTo>
                  <a:lnTo>
                    <a:pt x="668860" y="959914"/>
                  </a:lnTo>
                  <a:lnTo>
                    <a:pt x="711908" y="978476"/>
                  </a:lnTo>
                  <a:lnTo>
                    <a:pt x="755880" y="995606"/>
                  </a:lnTo>
                  <a:lnTo>
                    <a:pt x="800735" y="1011270"/>
                  </a:lnTo>
                  <a:lnTo>
                    <a:pt x="846433" y="1025432"/>
                  </a:lnTo>
                  <a:lnTo>
                    <a:pt x="892936" y="1038058"/>
                  </a:lnTo>
                  <a:lnTo>
                    <a:pt x="940202" y="1049114"/>
                  </a:lnTo>
                  <a:lnTo>
                    <a:pt x="988192" y="1058564"/>
                  </a:lnTo>
                  <a:lnTo>
                    <a:pt x="1036867" y="1066374"/>
                  </a:lnTo>
                  <a:lnTo>
                    <a:pt x="1086187" y="1072509"/>
                  </a:lnTo>
                  <a:lnTo>
                    <a:pt x="1136111" y="1076934"/>
                  </a:lnTo>
                  <a:lnTo>
                    <a:pt x="1186600" y="1079614"/>
                  </a:lnTo>
                  <a:lnTo>
                    <a:pt x="1237614" y="1080515"/>
                  </a:lnTo>
                  <a:lnTo>
                    <a:pt x="1507744" y="1080515"/>
                  </a:lnTo>
                  <a:lnTo>
                    <a:pt x="1456729" y="1079614"/>
                  </a:lnTo>
                  <a:lnTo>
                    <a:pt x="1406240" y="1076934"/>
                  </a:lnTo>
                  <a:lnTo>
                    <a:pt x="1356316" y="1072509"/>
                  </a:lnTo>
                  <a:lnTo>
                    <a:pt x="1306996" y="1066374"/>
                  </a:lnTo>
                  <a:lnTo>
                    <a:pt x="1258321" y="1058564"/>
                  </a:lnTo>
                  <a:lnTo>
                    <a:pt x="1210331" y="1049114"/>
                  </a:lnTo>
                  <a:lnTo>
                    <a:pt x="1163065" y="1038058"/>
                  </a:lnTo>
                  <a:lnTo>
                    <a:pt x="1116562" y="1025432"/>
                  </a:lnTo>
                  <a:lnTo>
                    <a:pt x="1070864" y="1011270"/>
                  </a:lnTo>
                  <a:lnTo>
                    <a:pt x="1026009" y="995606"/>
                  </a:lnTo>
                  <a:lnTo>
                    <a:pt x="982037" y="978476"/>
                  </a:lnTo>
                  <a:lnTo>
                    <a:pt x="938989" y="959914"/>
                  </a:lnTo>
                  <a:lnTo>
                    <a:pt x="896904" y="939955"/>
                  </a:lnTo>
                  <a:lnTo>
                    <a:pt x="855822" y="918634"/>
                  </a:lnTo>
                  <a:lnTo>
                    <a:pt x="815782" y="895986"/>
                  </a:lnTo>
                  <a:lnTo>
                    <a:pt x="776825" y="872044"/>
                  </a:lnTo>
                  <a:lnTo>
                    <a:pt x="738990" y="846845"/>
                  </a:lnTo>
                  <a:lnTo>
                    <a:pt x="702318" y="820423"/>
                  </a:lnTo>
                  <a:lnTo>
                    <a:pt x="666847" y="792812"/>
                  </a:lnTo>
                  <a:lnTo>
                    <a:pt x="632618" y="764047"/>
                  </a:lnTo>
                  <a:lnTo>
                    <a:pt x="599671" y="734164"/>
                  </a:lnTo>
                  <a:lnTo>
                    <a:pt x="568045" y="703196"/>
                  </a:lnTo>
                  <a:lnTo>
                    <a:pt x="537781" y="671179"/>
                  </a:lnTo>
                  <a:lnTo>
                    <a:pt x="508917" y="638147"/>
                  </a:lnTo>
                  <a:lnTo>
                    <a:pt x="481494" y="604135"/>
                  </a:lnTo>
                  <a:lnTo>
                    <a:pt x="455552" y="569178"/>
                  </a:lnTo>
                  <a:lnTo>
                    <a:pt x="431131" y="533311"/>
                  </a:lnTo>
                  <a:lnTo>
                    <a:pt x="408269" y="496568"/>
                  </a:lnTo>
                  <a:lnTo>
                    <a:pt x="387008" y="458984"/>
                  </a:lnTo>
                  <a:lnTo>
                    <a:pt x="367387" y="420594"/>
                  </a:lnTo>
                  <a:lnTo>
                    <a:pt x="349445" y="381432"/>
                  </a:lnTo>
                  <a:lnTo>
                    <a:pt x="333223" y="341534"/>
                  </a:lnTo>
                  <a:lnTo>
                    <a:pt x="318760" y="300934"/>
                  </a:lnTo>
                  <a:lnTo>
                    <a:pt x="306097" y="259667"/>
                  </a:lnTo>
                  <a:lnTo>
                    <a:pt x="295273" y="217767"/>
                  </a:lnTo>
                  <a:lnTo>
                    <a:pt x="286327" y="175270"/>
                  </a:lnTo>
                  <a:lnTo>
                    <a:pt x="279300" y="132210"/>
                  </a:lnTo>
                  <a:lnTo>
                    <a:pt x="274231" y="88621"/>
                  </a:lnTo>
                  <a:lnTo>
                    <a:pt x="271161" y="44540"/>
                  </a:lnTo>
                  <a:lnTo>
                    <a:pt x="270128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1251" y="3147060"/>
              <a:ext cx="2841625" cy="1080770"/>
            </a:xfrm>
            <a:custGeom>
              <a:avLst/>
              <a:gdLst/>
              <a:ahLst/>
              <a:cxnLst/>
              <a:rect l="l" t="t" r="r" b="b"/>
              <a:pathLst>
                <a:path w="2841625" h="1080770">
                  <a:moveTo>
                    <a:pt x="1372615" y="1074039"/>
                  </a:moveTo>
                  <a:lnTo>
                    <a:pt x="1425186" y="1068007"/>
                  </a:lnTo>
                  <a:lnTo>
                    <a:pt x="1477079" y="1060080"/>
                  </a:lnTo>
                  <a:lnTo>
                    <a:pt x="1528241" y="1050297"/>
                  </a:lnTo>
                  <a:lnTo>
                    <a:pt x="1578623" y="1038695"/>
                  </a:lnTo>
                  <a:lnTo>
                    <a:pt x="1628174" y="1025314"/>
                  </a:lnTo>
                  <a:lnTo>
                    <a:pt x="1676843" y="1010191"/>
                  </a:lnTo>
                  <a:lnTo>
                    <a:pt x="1724579" y="993365"/>
                  </a:lnTo>
                  <a:lnTo>
                    <a:pt x="1771331" y="974875"/>
                  </a:lnTo>
                  <a:lnTo>
                    <a:pt x="1817049" y="954758"/>
                  </a:lnTo>
                  <a:lnTo>
                    <a:pt x="1861681" y="933054"/>
                  </a:lnTo>
                  <a:lnTo>
                    <a:pt x="1905177" y="909801"/>
                  </a:lnTo>
                  <a:lnTo>
                    <a:pt x="1947486" y="885036"/>
                  </a:lnTo>
                  <a:lnTo>
                    <a:pt x="1988557" y="858800"/>
                  </a:lnTo>
                  <a:lnTo>
                    <a:pt x="2028340" y="831129"/>
                  </a:lnTo>
                  <a:lnTo>
                    <a:pt x="2066782" y="802063"/>
                  </a:lnTo>
                  <a:lnTo>
                    <a:pt x="2103835" y="771640"/>
                  </a:lnTo>
                  <a:lnTo>
                    <a:pt x="2139446" y="739898"/>
                  </a:lnTo>
                  <a:lnTo>
                    <a:pt x="2173565" y="706876"/>
                  </a:lnTo>
                  <a:lnTo>
                    <a:pt x="2206141" y="672612"/>
                  </a:lnTo>
                  <a:lnTo>
                    <a:pt x="2237123" y="637145"/>
                  </a:lnTo>
                  <a:lnTo>
                    <a:pt x="2266461" y="600513"/>
                  </a:lnTo>
                  <a:lnTo>
                    <a:pt x="2294104" y="562754"/>
                  </a:lnTo>
                  <a:lnTo>
                    <a:pt x="2320000" y="523907"/>
                  </a:lnTo>
                  <a:lnTo>
                    <a:pt x="2344099" y="484011"/>
                  </a:lnTo>
                  <a:lnTo>
                    <a:pt x="2366350" y="443103"/>
                  </a:lnTo>
                  <a:lnTo>
                    <a:pt x="2386703" y="401223"/>
                  </a:lnTo>
                  <a:lnTo>
                    <a:pt x="2405106" y="358408"/>
                  </a:lnTo>
                  <a:lnTo>
                    <a:pt x="2421508" y="314697"/>
                  </a:lnTo>
                  <a:lnTo>
                    <a:pt x="2435860" y="270128"/>
                  </a:lnTo>
                  <a:lnTo>
                    <a:pt x="2300859" y="270128"/>
                  </a:lnTo>
                  <a:lnTo>
                    <a:pt x="2610230" y="0"/>
                  </a:lnTo>
                  <a:lnTo>
                    <a:pt x="2841117" y="270128"/>
                  </a:lnTo>
                  <a:lnTo>
                    <a:pt x="2705989" y="270128"/>
                  </a:lnTo>
                  <a:lnTo>
                    <a:pt x="2692200" y="313092"/>
                  </a:lnTo>
                  <a:lnTo>
                    <a:pt x="2676520" y="355233"/>
                  </a:lnTo>
                  <a:lnTo>
                    <a:pt x="2658996" y="396519"/>
                  </a:lnTo>
                  <a:lnTo>
                    <a:pt x="2639674" y="436918"/>
                  </a:lnTo>
                  <a:lnTo>
                    <a:pt x="2618601" y="476400"/>
                  </a:lnTo>
                  <a:lnTo>
                    <a:pt x="2595824" y="514931"/>
                  </a:lnTo>
                  <a:lnTo>
                    <a:pt x="2571389" y="552482"/>
                  </a:lnTo>
                  <a:lnTo>
                    <a:pt x="2545344" y="589019"/>
                  </a:lnTo>
                  <a:lnTo>
                    <a:pt x="2517735" y="624511"/>
                  </a:lnTo>
                  <a:lnTo>
                    <a:pt x="2488610" y="658927"/>
                  </a:lnTo>
                  <a:lnTo>
                    <a:pt x="2458014" y="692234"/>
                  </a:lnTo>
                  <a:lnTo>
                    <a:pt x="2425995" y="724402"/>
                  </a:lnTo>
                  <a:lnTo>
                    <a:pt x="2392600" y="755398"/>
                  </a:lnTo>
                  <a:lnTo>
                    <a:pt x="2357875" y="785191"/>
                  </a:lnTo>
                  <a:lnTo>
                    <a:pt x="2321867" y="813749"/>
                  </a:lnTo>
                  <a:lnTo>
                    <a:pt x="2284623" y="841041"/>
                  </a:lnTo>
                  <a:lnTo>
                    <a:pt x="2246190" y="867034"/>
                  </a:lnTo>
                  <a:lnTo>
                    <a:pt x="2206615" y="891697"/>
                  </a:lnTo>
                  <a:lnTo>
                    <a:pt x="2165944" y="914999"/>
                  </a:lnTo>
                  <a:lnTo>
                    <a:pt x="2124225" y="936907"/>
                  </a:lnTo>
                  <a:lnTo>
                    <a:pt x="2081504" y="957391"/>
                  </a:lnTo>
                  <a:lnTo>
                    <a:pt x="2037827" y="976418"/>
                  </a:lnTo>
                  <a:lnTo>
                    <a:pt x="1993243" y="993956"/>
                  </a:lnTo>
                  <a:lnTo>
                    <a:pt x="1947797" y="1009975"/>
                  </a:lnTo>
                  <a:lnTo>
                    <a:pt x="1901536" y="1024442"/>
                  </a:lnTo>
                  <a:lnTo>
                    <a:pt x="1854508" y="1037325"/>
                  </a:lnTo>
                  <a:lnTo>
                    <a:pt x="1806758" y="1048594"/>
                  </a:lnTo>
                  <a:lnTo>
                    <a:pt x="1758335" y="1058216"/>
                  </a:lnTo>
                  <a:lnTo>
                    <a:pt x="1709284" y="1066159"/>
                  </a:lnTo>
                  <a:lnTo>
                    <a:pt x="1659653" y="1072393"/>
                  </a:lnTo>
                  <a:lnTo>
                    <a:pt x="1609487" y="1076884"/>
                  </a:lnTo>
                  <a:lnTo>
                    <a:pt x="1558836" y="1079602"/>
                  </a:lnTo>
                  <a:lnTo>
                    <a:pt x="1507744" y="1080515"/>
                  </a:lnTo>
                  <a:lnTo>
                    <a:pt x="1237614" y="1080515"/>
                  </a:lnTo>
                  <a:lnTo>
                    <a:pt x="1186600" y="1079614"/>
                  </a:lnTo>
                  <a:lnTo>
                    <a:pt x="1136111" y="1076934"/>
                  </a:lnTo>
                  <a:lnTo>
                    <a:pt x="1086187" y="1072509"/>
                  </a:lnTo>
                  <a:lnTo>
                    <a:pt x="1036867" y="1066374"/>
                  </a:lnTo>
                  <a:lnTo>
                    <a:pt x="988192" y="1058564"/>
                  </a:lnTo>
                  <a:lnTo>
                    <a:pt x="940202" y="1049114"/>
                  </a:lnTo>
                  <a:lnTo>
                    <a:pt x="892936" y="1038058"/>
                  </a:lnTo>
                  <a:lnTo>
                    <a:pt x="846433" y="1025432"/>
                  </a:lnTo>
                  <a:lnTo>
                    <a:pt x="800735" y="1011270"/>
                  </a:lnTo>
                  <a:lnTo>
                    <a:pt x="755880" y="995606"/>
                  </a:lnTo>
                  <a:lnTo>
                    <a:pt x="711908" y="978476"/>
                  </a:lnTo>
                  <a:lnTo>
                    <a:pt x="668860" y="959914"/>
                  </a:lnTo>
                  <a:lnTo>
                    <a:pt x="626775" y="939955"/>
                  </a:lnTo>
                  <a:lnTo>
                    <a:pt x="585693" y="918634"/>
                  </a:lnTo>
                  <a:lnTo>
                    <a:pt x="545653" y="895986"/>
                  </a:lnTo>
                  <a:lnTo>
                    <a:pt x="506696" y="872044"/>
                  </a:lnTo>
                  <a:lnTo>
                    <a:pt x="468861" y="846845"/>
                  </a:lnTo>
                  <a:lnTo>
                    <a:pt x="432189" y="820423"/>
                  </a:lnTo>
                  <a:lnTo>
                    <a:pt x="396718" y="792812"/>
                  </a:lnTo>
                  <a:lnTo>
                    <a:pt x="362489" y="764047"/>
                  </a:lnTo>
                  <a:lnTo>
                    <a:pt x="329542" y="734164"/>
                  </a:lnTo>
                  <a:lnTo>
                    <a:pt x="297916" y="703196"/>
                  </a:lnTo>
                  <a:lnTo>
                    <a:pt x="267652" y="671179"/>
                  </a:lnTo>
                  <a:lnTo>
                    <a:pt x="238788" y="638147"/>
                  </a:lnTo>
                  <a:lnTo>
                    <a:pt x="211365" y="604135"/>
                  </a:lnTo>
                  <a:lnTo>
                    <a:pt x="185423" y="569178"/>
                  </a:lnTo>
                  <a:lnTo>
                    <a:pt x="161002" y="533311"/>
                  </a:lnTo>
                  <a:lnTo>
                    <a:pt x="138140" y="496568"/>
                  </a:lnTo>
                  <a:lnTo>
                    <a:pt x="116879" y="458984"/>
                  </a:lnTo>
                  <a:lnTo>
                    <a:pt x="97258" y="420594"/>
                  </a:lnTo>
                  <a:lnTo>
                    <a:pt x="79316" y="381432"/>
                  </a:lnTo>
                  <a:lnTo>
                    <a:pt x="63094" y="341534"/>
                  </a:lnTo>
                  <a:lnTo>
                    <a:pt x="48631" y="300934"/>
                  </a:lnTo>
                  <a:lnTo>
                    <a:pt x="35968" y="259667"/>
                  </a:lnTo>
                  <a:lnTo>
                    <a:pt x="25144" y="217767"/>
                  </a:lnTo>
                  <a:lnTo>
                    <a:pt x="16198" y="175270"/>
                  </a:lnTo>
                  <a:lnTo>
                    <a:pt x="9171" y="132210"/>
                  </a:lnTo>
                  <a:lnTo>
                    <a:pt x="4102" y="88621"/>
                  </a:lnTo>
                  <a:lnTo>
                    <a:pt x="1032" y="44540"/>
                  </a:lnTo>
                  <a:lnTo>
                    <a:pt x="0" y="0"/>
                  </a:lnTo>
                  <a:lnTo>
                    <a:pt x="270128" y="0"/>
                  </a:lnTo>
                  <a:lnTo>
                    <a:pt x="271161" y="44540"/>
                  </a:lnTo>
                  <a:lnTo>
                    <a:pt x="274231" y="88621"/>
                  </a:lnTo>
                  <a:lnTo>
                    <a:pt x="279300" y="132210"/>
                  </a:lnTo>
                  <a:lnTo>
                    <a:pt x="286327" y="175270"/>
                  </a:lnTo>
                  <a:lnTo>
                    <a:pt x="295273" y="217767"/>
                  </a:lnTo>
                  <a:lnTo>
                    <a:pt x="306097" y="259667"/>
                  </a:lnTo>
                  <a:lnTo>
                    <a:pt x="318760" y="300934"/>
                  </a:lnTo>
                  <a:lnTo>
                    <a:pt x="333223" y="341534"/>
                  </a:lnTo>
                  <a:lnTo>
                    <a:pt x="349445" y="381432"/>
                  </a:lnTo>
                  <a:lnTo>
                    <a:pt x="367387" y="420594"/>
                  </a:lnTo>
                  <a:lnTo>
                    <a:pt x="387008" y="458984"/>
                  </a:lnTo>
                  <a:lnTo>
                    <a:pt x="408269" y="496568"/>
                  </a:lnTo>
                  <a:lnTo>
                    <a:pt x="431131" y="533311"/>
                  </a:lnTo>
                  <a:lnTo>
                    <a:pt x="455552" y="569178"/>
                  </a:lnTo>
                  <a:lnTo>
                    <a:pt x="481494" y="604135"/>
                  </a:lnTo>
                  <a:lnTo>
                    <a:pt x="508917" y="638147"/>
                  </a:lnTo>
                  <a:lnTo>
                    <a:pt x="537781" y="671179"/>
                  </a:lnTo>
                  <a:lnTo>
                    <a:pt x="568045" y="703196"/>
                  </a:lnTo>
                  <a:lnTo>
                    <a:pt x="599671" y="734164"/>
                  </a:lnTo>
                  <a:lnTo>
                    <a:pt x="632618" y="764047"/>
                  </a:lnTo>
                  <a:lnTo>
                    <a:pt x="666847" y="792812"/>
                  </a:lnTo>
                  <a:lnTo>
                    <a:pt x="702318" y="820423"/>
                  </a:lnTo>
                  <a:lnTo>
                    <a:pt x="738990" y="846845"/>
                  </a:lnTo>
                  <a:lnTo>
                    <a:pt x="776825" y="872044"/>
                  </a:lnTo>
                  <a:lnTo>
                    <a:pt x="815782" y="895986"/>
                  </a:lnTo>
                  <a:lnTo>
                    <a:pt x="855822" y="918634"/>
                  </a:lnTo>
                  <a:lnTo>
                    <a:pt x="896904" y="939955"/>
                  </a:lnTo>
                  <a:lnTo>
                    <a:pt x="938989" y="959914"/>
                  </a:lnTo>
                  <a:lnTo>
                    <a:pt x="982037" y="978476"/>
                  </a:lnTo>
                  <a:lnTo>
                    <a:pt x="1026009" y="995606"/>
                  </a:lnTo>
                  <a:lnTo>
                    <a:pt x="1070864" y="1011270"/>
                  </a:lnTo>
                  <a:lnTo>
                    <a:pt x="1116562" y="1025432"/>
                  </a:lnTo>
                  <a:lnTo>
                    <a:pt x="1163065" y="1038058"/>
                  </a:lnTo>
                  <a:lnTo>
                    <a:pt x="1210331" y="1049114"/>
                  </a:lnTo>
                  <a:lnTo>
                    <a:pt x="1258321" y="1058564"/>
                  </a:lnTo>
                  <a:lnTo>
                    <a:pt x="1306996" y="1066374"/>
                  </a:lnTo>
                  <a:lnTo>
                    <a:pt x="1356316" y="1072509"/>
                  </a:lnTo>
                  <a:lnTo>
                    <a:pt x="1406240" y="1076934"/>
                  </a:lnTo>
                  <a:lnTo>
                    <a:pt x="1456729" y="1079614"/>
                  </a:lnTo>
                  <a:lnTo>
                    <a:pt x="1507744" y="1080515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01611" y="2371344"/>
              <a:ext cx="2952115" cy="1511935"/>
            </a:xfrm>
            <a:custGeom>
              <a:avLst/>
              <a:gdLst/>
              <a:ahLst/>
              <a:cxnLst/>
              <a:rect l="l" t="t" r="r" b="b"/>
              <a:pathLst>
                <a:path w="2952115" h="1511935">
                  <a:moveTo>
                    <a:pt x="2700020" y="0"/>
                  </a:moveTo>
                  <a:lnTo>
                    <a:pt x="251968" y="0"/>
                  </a:lnTo>
                  <a:lnTo>
                    <a:pt x="206667" y="4058"/>
                  </a:lnTo>
                  <a:lnTo>
                    <a:pt x="164034" y="15759"/>
                  </a:lnTo>
                  <a:lnTo>
                    <a:pt x="124779" y="34393"/>
                  </a:lnTo>
                  <a:lnTo>
                    <a:pt x="89614" y="59248"/>
                  </a:lnTo>
                  <a:lnTo>
                    <a:pt x="59248" y="89614"/>
                  </a:lnTo>
                  <a:lnTo>
                    <a:pt x="34393" y="124779"/>
                  </a:lnTo>
                  <a:lnTo>
                    <a:pt x="15759" y="164034"/>
                  </a:lnTo>
                  <a:lnTo>
                    <a:pt x="4058" y="206667"/>
                  </a:lnTo>
                  <a:lnTo>
                    <a:pt x="0" y="251967"/>
                  </a:lnTo>
                  <a:lnTo>
                    <a:pt x="0" y="1259839"/>
                  </a:lnTo>
                  <a:lnTo>
                    <a:pt x="4058" y="1305140"/>
                  </a:lnTo>
                  <a:lnTo>
                    <a:pt x="15759" y="1347773"/>
                  </a:lnTo>
                  <a:lnTo>
                    <a:pt x="34393" y="1387028"/>
                  </a:lnTo>
                  <a:lnTo>
                    <a:pt x="59248" y="1422193"/>
                  </a:lnTo>
                  <a:lnTo>
                    <a:pt x="89614" y="1452559"/>
                  </a:lnTo>
                  <a:lnTo>
                    <a:pt x="124779" y="1477414"/>
                  </a:lnTo>
                  <a:lnTo>
                    <a:pt x="164034" y="1496048"/>
                  </a:lnTo>
                  <a:lnTo>
                    <a:pt x="206667" y="1507749"/>
                  </a:lnTo>
                  <a:lnTo>
                    <a:pt x="251968" y="1511807"/>
                  </a:lnTo>
                  <a:lnTo>
                    <a:pt x="2700020" y="1511807"/>
                  </a:lnTo>
                  <a:lnTo>
                    <a:pt x="2745320" y="1507749"/>
                  </a:lnTo>
                  <a:lnTo>
                    <a:pt x="2787953" y="1496048"/>
                  </a:lnTo>
                  <a:lnTo>
                    <a:pt x="2827208" y="1477414"/>
                  </a:lnTo>
                  <a:lnTo>
                    <a:pt x="2862373" y="1452559"/>
                  </a:lnTo>
                  <a:lnTo>
                    <a:pt x="2892739" y="1422193"/>
                  </a:lnTo>
                  <a:lnTo>
                    <a:pt x="2917594" y="1387028"/>
                  </a:lnTo>
                  <a:lnTo>
                    <a:pt x="2936228" y="1347773"/>
                  </a:lnTo>
                  <a:lnTo>
                    <a:pt x="2947929" y="1305140"/>
                  </a:lnTo>
                  <a:lnTo>
                    <a:pt x="2951988" y="1259839"/>
                  </a:lnTo>
                  <a:lnTo>
                    <a:pt x="2951988" y="251967"/>
                  </a:lnTo>
                  <a:lnTo>
                    <a:pt x="2947929" y="206667"/>
                  </a:lnTo>
                  <a:lnTo>
                    <a:pt x="2936228" y="164034"/>
                  </a:lnTo>
                  <a:lnTo>
                    <a:pt x="2917594" y="124779"/>
                  </a:lnTo>
                  <a:lnTo>
                    <a:pt x="2892739" y="89614"/>
                  </a:lnTo>
                  <a:lnTo>
                    <a:pt x="2862373" y="59248"/>
                  </a:lnTo>
                  <a:lnTo>
                    <a:pt x="2827208" y="34393"/>
                  </a:lnTo>
                  <a:lnTo>
                    <a:pt x="2787953" y="15759"/>
                  </a:lnTo>
                  <a:lnTo>
                    <a:pt x="2745320" y="4058"/>
                  </a:lnTo>
                  <a:lnTo>
                    <a:pt x="2700020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179056" y="2743327"/>
            <a:ext cx="21958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80" indent="-56705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solidFill>
                  <a:srgbClr val="FFFFFF"/>
                </a:solidFill>
                <a:latin typeface="Verdana"/>
                <a:cs typeface="Verdana"/>
              </a:rPr>
              <a:t>Rapport</a:t>
            </a:r>
            <a:r>
              <a:rPr sz="2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Verdana"/>
                <a:cs typeface="Verdana"/>
              </a:rPr>
              <a:t>Social </a:t>
            </a:r>
            <a:r>
              <a:rPr sz="2400" spc="-10" dirty="0">
                <a:solidFill>
                  <a:srgbClr val="FFFFFF"/>
                </a:solidFill>
                <a:latin typeface="Verdana"/>
                <a:cs typeface="Verdana"/>
              </a:rPr>
              <a:t>Unique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30451" y="4793742"/>
            <a:ext cx="82962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Le</a:t>
            </a:r>
            <a:r>
              <a:rPr sz="18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rapport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social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unique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aide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à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la</a:t>
            </a:r>
            <a:r>
              <a:rPr sz="18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conception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d’une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partie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r>
              <a:rPr sz="18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lignes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directrices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gestion.</a:t>
            </a:r>
            <a:endParaRPr sz="1800">
              <a:latin typeface="Arial MT"/>
              <a:cs typeface="Arial MT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</a:tabLst>
            </a:pP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C’est</a:t>
            </a:r>
            <a:r>
              <a:rPr sz="18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aussi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la</a:t>
            </a:r>
            <a:r>
              <a:rPr sz="1800" spc="-4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source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principale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pour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une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partie</a:t>
            </a:r>
            <a:r>
              <a:rPr sz="18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18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l’évaluation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et</a:t>
            </a:r>
            <a:r>
              <a:rPr sz="18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du</a:t>
            </a:r>
            <a:r>
              <a:rPr sz="18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suivi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de</a:t>
            </a:r>
            <a:endParaRPr sz="18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celles-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ci,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à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partir</a:t>
            </a:r>
            <a:r>
              <a:rPr sz="18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données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statistiques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18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0355D"/>
                </a:solidFill>
                <a:latin typeface="Arial MT"/>
                <a:cs typeface="Arial MT"/>
              </a:rPr>
              <a:t>la</a:t>
            </a:r>
            <a:r>
              <a:rPr sz="18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Arial MT"/>
                <a:cs typeface="Arial MT"/>
              </a:rPr>
              <a:t>collectivité.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26146" y="1265406"/>
            <a:ext cx="8980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solidFill>
                  <a:srgbClr val="00355D"/>
                </a:solidFill>
                <a:latin typeface="Tahoma"/>
                <a:cs typeface="Tahoma"/>
              </a:rPr>
              <a:t>Le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00355D"/>
                </a:solidFill>
                <a:latin typeface="Tahoma"/>
                <a:cs typeface="Tahoma"/>
              </a:rPr>
              <a:t>rapport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social</a:t>
            </a:r>
            <a:r>
              <a:rPr sz="1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unique,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20" dirty="0">
                <a:solidFill>
                  <a:srgbClr val="00355D"/>
                </a:solidFill>
                <a:latin typeface="Tahoma"/>
                <a:cs typeface="Tahoma"/>
              </a:rPr>
              <a:t>source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indispensable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pour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la</a:t>
            </a:r>
            <a:r>
              <a:rPr sz="18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conception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55D"/>
                </a:solidFill>
                <a:latin typeface="Tahoma"/>
                <a:cs typeface="Tahoma"/>
              </a:rPr>
              <a:t>l’évaluation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sz="1800" b="1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355D"/>
                </a:solidFill>
                <a:latin typeface="Tahoma"/>
                <a:cs typeface="Tahoma"/>
              </a:rPr>
              <a:t>LDG</a:t>
            </a:r>
            <a:endParaRPr sz="18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06476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9176" y="-19094"/>
            <a:ext cx="9011190" cy="1191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Le</a:t>
            </a:r>
            <a:r>
              <a:rPr sz="3200" b="1" spc="-30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Rapport</a:t>
            </a:r>
            <a:r>
              <a:rPr sz="3200" b="1" spc="-40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6B3689"/>
                </a:solidFill>
                <a:latin typeface="Arial"/>
                <a:cs typeface="Arial"/>
              </a:rPr>
              <a:t>Social</a:t>
            </a:r>
            <a:r>
              <a:rPr sz="3200" b="1" spc="-15" dirty="0">
                <a:solidFill>
                  <a:srgbClr val="6B3689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6B3689"/>
                </a:solidFill>
                <a:latin typeface="Arial"/>
                <a:cs typeface="Arial"/>
              </a:rPr>
              <a:t>Unique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49166" y="832103"/>
            <a:ext cx="7723633" cy="5734952"/>
            <a:chOff x="3249167" y="832103"/>
            <a:chExt cx="6399530" cy="5142230"/>
          </a:xfrm>
        </p:grpSpPr>
        <p:sp>
          <p:nvSpPr>
            <p:cNvPr id="4" name="object 4"/>
            <p:cNvSpPr/>
            <p:nvPr/>
          </p:nvSpPr>
          <p:spPr>
            <a:xfrm>
              <a:off x="4433950" y="3008883"/>
              <a:ext cx="2335530" cy="2205990"/>
            </a:xfrm>
            <a:custGeom>
              <a:avLst/>
              <a:gdLst/>
              <a:ahLst/>
              <a:cxnLst/>
              <a:rect l="l" t="t" r="r" b="b"/>
              <a:pathLst>
                <a:path w="2335529" h="2205990">
                  <a:moveTo>
                    <a:pt x="1822703" y="0"/>
                  </a:moveTo>
                  <a:lnTo>
                    <a:pt x="0" y="880617"/>
                  </a:lnTo>
                  <a:lnTo>
                    <a:pt x="1025016" y="2205735"/>
                  </a:lnTo>
                  <a:lnTo>
                    <a:pt x="2335276" y="662558"/>
                  </a:lnTo>
                  <a:lnTo>
                    <a:pt x="182270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84848" y="3040125"/>
              <a:ext cx="2642235" cy="2381250"/>
            </a:xfrm>
            <a:custGeom>
              <a:avLst/>
              <a:gdLst/>
              <a:ahLst/>
              <a:cxnLst/>
              <a:rect l="l" t="t" r="r" b="b"/>
              <a:pathLst>
                <a:path w="2642234" h="2381250">
                  <a:moveTo>
                    <a:pt x="474218" y="0"/>
                  </a:moveTo>
                  <a:lnTo>
                    <a:pt x="0" y="653796"/>
                  </a:lnTo>
                  <a:lnTo>
                    <a:pt x="1693291" y="2380742"/>
                  </a:lnTo>
                  <a:lnTo>
                    <a:pt x="2641727" y="1073023"/>
                  </a:lnTo>
                  <a:lnTo>
                    <a:pt x="474218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9077" y="1376679"/>
              <a:ext cx="2343150" cy="2294255"/>
            </a:xfrm>
            <a:custGeom>
              <a:avLst/>
              <a:gdLst/>
              <a:ahLst/>
              <a:cxnLst/>
              <a:rect l="l" t="t" r="r" b="b"/>
              <a:pathLst>
                <a:path w="2343150" h="2294254">
                  <a:moveTo>
                    <a:pt x="1282573" y="0"/>
                  </a:moveTo>
                  <a:lnTo>
                    <a:pt x="0" y="1723898"/>
                  </a:lnTo>
                  <a:lnTo>
                    <a:pt x="530225" y="2294128"/>
                  </a:lnTo>
                  <a:lnTo>
                    <a:pt x="2342896" y="1140587"/>
                  </a:lnTo>
                  <a:lnTo>
                    <a:pt x="1282573" y="0"/>
                  </a:lnTo>
                  <a:close/>
                </a:path>
              </a:pathLst>
            </a:custGeom>
            <a:solidFill>
              <a:srgbClr val="B6D9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30445" y="1376806"/>
              <a:ext cx="2378075" cy="2308860"/>
            </a:xfrm>
            <a:custGeom>
              <a:avLst/>
              <a:gdLst/>
              <a:ahLst/>
              <a:cxnLst/>
              <a:rect l="l" t="t" r="r" b="b"/>
              <a:pathLst>
                <a:path w="2378075" h="2308860">
                  <a:moveTo>
                    <a:pt x="1043813" y="0"/>
                  </a:moveTo>
                  <a:lnTo>
                    <a:pt x="0" y="1152905"/>
                  </a:lnTo>
                  <a:lnTo>
                    <a:pt x="1856231" y="2308860"/>
                  </a:lnTo>
                  <a:lnTo>
                    <a:pt x="2378075" y="1732279"/>
                  </a:lnTo>
                  <a:lnTo>
                    <a:pt x="104381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74591" y="832103"/>
              <a:ext cx="1815084" cy="24277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9663" y="1027175"/>
              <a:ext cx="1245108" cy="18577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09688" y="989075"/>
              <a:ext cx="1813559" cy="2340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59" y="1184147"/>
              <a:ext cx="1243583" cy="17708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9167" y="3066287"/>
              <a:ext cx="1830451" cy="22599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4239" y="3261359"/>
              <a:ext cx="1260348" cy="16901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93691" y="3712489"/>
              <a:ext cx="1793875" cy="22614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88763" y="3907536"/>
              <a:ext cx="1223772" cy="1691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13547" y="3575303"/>
              <a:ext cx="1835023" cy="2342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08620" y="3770375"/>
              <a:ext cx="1264920" cy="1772412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969073" y="1831720"/>
            <a:ext cx="30791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44A5D"/>
                </a:solidFill>
                <a:latin typeface="Candara"/>
                <a:cs typeface="Candara"/>
              </a:rPr>
              <a:t>Les</a:t>
            </a:r>
            <a:r>
              <a:rPr sz="1200" b="1" spc="-25" dirty="0">
                <a:solidFill>
                  <a:srgbClr val="044A5D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044A5D"/>
                </a:solidFill>
                <a:latin typeface="Candara"/>
                <a:cs typeface="Candara"/>
              </a:rPr>
              <a:t>différentes</a:t>
            </a:r>
            <a:r>
              <a:rPr sz="1200" b="1" spc="-10" dirty="0">
                <a:solidFill>
                  <a:srgbClr val="044A5D"/>
                </a:solidFill>
                <a:latin typeface="Candara"/>
                <a:cs typeface="Candara"/>
              </a:rPr>
              <a:t> synthèses</a:t>
            </a:r>
            <a:r>
              <a:rPr sz="1200" b="1" spc="-35" dirty="0">
                <a:solidFill>
                  <a:srgbClr val="044A5D"/>
                </a:solidFill>
                <a:latin typeface="Candara"/>
                <a:cs typeface="Candara"/>
              </a:rPr>
              <a:t> </a:t>
            </a:r>
            <a:r>
              <a:rPr sz="1200" b="1" dirty="0">
                <a:solidFill>
                  <a:srgbClr val="044A5D"/>
                </a:solidFill>
                <a:latin typeface="Candara"/>
                <a:cs typeface="Candara"/>
              </a:rPr>
              <a:t>thématiques du</a:t>
            </a:r>
            <a:r>
              <a:rPr sz="1200" b="1" spc="-20" dirty="0">
                <a:solidFill>
                  <a:srgbClr val="044A5D"/>
                </a:solidFill>
                <a:latin typeface="Candara"/>
                <a:cs typeface="Candara"/>
              </a:rPr>
              <a:t> RSU:</a:t>
            </a:r>
            <a:endParaRPr sz="1200" dirty="0">
              <a:latin typeface="Candara"/>
              <a:cs typeface="Candara"/>
            </a:endParaRPr>
          </a:p>
          <a:p>
            <a:pPr marL="12700" marR="2220595">
              <a:lnSpc>
                <a:spcPct val="100000"/>
              </a:lnSpc>
            </a:pPr>
            <a:r>
              <a:rPr sz="1200" spc="-10" dirty="0" err="1">
                <a:solidFill>
                  <a:srgbClr val="044A5D"/>
                </a:solidFill>
                <a:latin typeface="Candara"/>
                <a:cs typeface="Candara"/>
              </a:rPr>
              <a:t>Absentéisme</a:t>
            </a:r>
            <a:r>
              <a:rPr sz="1200" spc="-10" dirty="0">
                <a:solidFill>
                  <a:srgbClr val="044A5D"/>
                </a:solidFill>
                <a:latin typeface="Candara"/>
                <a:cs typeface="Candara"/>
              </a:rPr>
              <a:t> </a:t>
            </a:r>
            <a:r>
              <a:rPr sz="1200" spc="-25" dirty="0" smtClean="0">
                <a:solidFill>
                  <a:srgbClr val="044A5D"/>
                </a:solidFill>
                <a:latin typeface="Candara"/>
                <a:cs typeface="Candara"/>
              </a:rPr>
              <a:t>RPS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44A5D"/>
                </a:solidFill>
                <a:latin typeface="Candara"/>
                <a:cs typeface="Candara"/>
              </a:rPr>
              <a:t>Rémunération</a:t>
            </a:r>
            <a:endParaRPr sz="1200" dirty="0"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sz="1200" dirty="0" err="1">
                <a:solidFill>
                  <a:srgbClr val="044A5D"/>
                </a:solidFill>
                <a:latin typeface="Candara"/>
                <a:cs typeface="Candara"/>
              </a:rPr>
              <a:t>Egalité</a:t>
            </a:r>
            <a:r>
              <a:rPr sz="1200" spc="-20" dirty="0">
                <a:solidFill>
                  <a:srgbClr val="044A5D"/>
                </a:solidFill>
                <a:latin typeface="Candara"/>
                <a:cs typeface="Candara"/>
              </a:rPr>
              <a:t> </a:t>
            </a:r>
            <a:r>
              <a:rPr sz="1200" spc="-10" dirty="0" err="1" smtClean="0">
                <a:solidFill>
                  <a:srgbClr val="044A5D"/>
                </a:solidFill>
                <a:latin typeface="Candara"/>
                <a:cs typeface="Candara"/>
              </a:rPr>
              <a:t>Professionnelle</a:t>
            </a:r>
            <a:endParaRPr lang="fr-FR" sz="1200" spc="-10" dirty="0" smtClean="0">
              <a:solidFill>
                <a:srgbClr val="044A5D"/>
              </a:solidFill>
              <a:latin typeface="Candara"/>
              <a:cs typeface="Candara"/>
            </a:endParaRPr>
          </a:p>
          <a:p>
            <a:pPr marL="12700">
              <a:lnSpc>
                <a:spcPct val="100000"/>
              </a:lnSpc>
            </a:pPr>
            <a:r>
              <a:rPr lang="fr-FR" sz="1200" spc="-10" dirty="0" err="1" smtClean="0">
                <a:solidFill>
                  <a:srgbClr val="044A5D"/>
                </a:solidFill>
                <a:latin typeface="Candara"/>
                <a:cs typeface="Candara"/>
              </a:rPr>
              <a:t>Etc</a:t>
            </a:r>
            <a:r>
              <a:rPr lang="fr-FR" sz="1200" spc="-10" dirty="0" smtClean="0">
                <a:solidFill>
                  <a:srgbClr val="044A5D"/>
                </a:solidFill>
                <a:latin typeface="Candara"/>
                <a:cs typeface="Candara"/>
              </a:rPr>
              <a:t>,</a:t>
            </a:r>
            <a:endParaRPr sz="1200" dirty="0">
              <a:latin typeface="Candara"/>
              <a:cs typeface="Candar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95114" y="3050799"/>
            <a:ext cx="1489075" cy="1409700"/>
            <a:chOff x="5754623" y="2606039"/>
            <a:chExt cx="1489075" cy="1409700"/>
          </a:xfrm>
        </p:grpSpPr>
        <p:sp>
          <p:nvSpPr>
            <p:cNvPr id="20" name="object 20"/>
            <p:cNvSpPr/>
            <p:nvPr/>
          </p:nvSpPr>
          <p:spPr>
            <a:xfrm>
              <a:off x="5760719" y="2612135"/>
              <a:ext cx="1477010" cy="1397635"/>
            </a:xfrm>
            <a:custGeom>
              <a:avLst/>
              <a:gdLst/>
              <a:ahLst/>
              <a:cxnLst/>
              <a:rect l="l" t="t" r="r" b="b"/>
              <a:pathLst>
                <a:path w="1477009" h="1397635">
                  <a:moveTo>
                    <a:pt x="738377" y="0"/>
                  </a:moveTo>
                  <a:lnTo>
                    <a:pt x="689829" y="1486"/>
                  </a:lnTo>
                  <a:lnTo>
                    <a:pt x="642118" y="5883"/>
                  </a:lnTo>
                  <a:lnTo>
                    <a:pt x="595344" y="13098"/>
                  </a:lnTo>
                  <a:lnTo>
                    <a:pt x="549603" y="23041"/>
                  </a:lnTo>
                  <a:lnTo>
                    <a:pt x="504992" y="35618"/>
                  </a:lnTo>
                  <a:lnTo>
                    <a:pt x="461609" y="50739"/>
                  </a:lnTo>
                  <a:lnTo>
                    <a:pt x="419551" y="68310"/>
                  </a:lnTo>
                  <a:lnTo>
                    <a:pt x="378915" y="88239"/>
                  </a:lnTo>
                  <a:lnTo>
                    <a:pt x="339799" y="110435"/>
                  </a:lnTo>
                  <a:lnTo>
                    <a:pt x="302300" y="134806"/>
                  </a:lnTo>
                  <a:lnTo>
                    <a:pt x="266515" y="161260"/>
                  </a:lnTo>
                  <a:lnTo>
                    <a:pt x="232542" y="189704"/>
                  </a:lnTo>
                  <a:lnTo>
                    <a:pt x="200477" y="220047"/>
                  </a:lnTo>
                  <a:lnTo>
                    <a:pt x="170418" y="252196"/>
                  </a:lnTo>
                  <a:lnTo>
                    <a:pt x="142463" y="286060"/>
                  </a:lnTo>
                  <a:lnTo>
                    <a:pt x="116708" y="321547"/>
                  </a:lnTo>
                  <a:lnTo>
                    <a:pt x="93252" y="358564"/>
                  </a:lnTo>
                  <a:lnTo>
                    <a:pt x="72190" y="397019"/>
                  </a:lnTo>
                  <a:lnTo>
                    <a:pt x="53621" y="436821"/>
                  </a:lnTo>
                  <a:lnTo>
                    <a:pt x="37642" y="477877"/>
                  </a:lnTo>
                  <a:lnTo>
                    <a:pt x="24350" y="520096"/>
                  </a:lnTo>
                  <a:lnTo>
                    <a:pt x="13843" y="563385"/>
                  </a:lnTo>
                  <a:lnTo>
                    <a:pt x="6217" y="607652"/>
                  </a:lnTo>
                  <a:lnTo>
                    <a:pt x="1570" y="652806"/>
                  </a:lnTo>
                  <a:lnTo>
                    <a:pt x="0" y="698753"/>
                  </a:lnTo>
                  <a:lnTo>
                    <a:pt x="1570" y="744701"/>
                  </a:lnTo>
                  <a:lnTo>
                    <a:pt x="6217" y="789855"/>
                  </a:lnTo>
                  <a:lnTo>
                    <a:pt x="13843" y="834122"/>
                  </a:lnTo>
                  <a:lnTo>
                    <a:pt x="24350" y="877411"/>
                  </a:lnTo>
                  <a:lnTo>
                    <a:pt x="37642" y="919630"/>
                  </a:lnTo>
                  <a:lnTo>
                    <a:pt x="53621" y="960686"/>
                  </a:lnTo>
                  <a:lnTo>
                    <a:pt x="72190" y="1000488"/>
                  </a:lnTo>
                  <a:lnTo>
                    <a:pt x="93252" y="1038943"/>
                  </a:lnTo>
                  <a:lnTo>
                    <a:pt x="116708" y="1075960"/>
                  </a:lnTo>
                  <a:lnTo>
                    <a:pt x="142463" y="1111447"/>
                  </a:lnTo>
                  <a:lnTo>
                    <a:pt x="170418" y="1145311"/>
                  </a:lnTo>
                  <a:lnTo>
                    <a:pt x="200477" y="1177460"/>
                  </a:lnTo>
                  <a:lnTo>
                    <a:pt x="232542" y="1207803"/>
                  </a:lnTo>
                  <a:lnTo>
                    <a:pt x="266515" y="1236247"/>
                  </a:lnTo>
                  <a:lnTo>
                    <a:pt x="302300" y="1262701"/>
                  </a:lnTo>
                  <a:lnTo>
                    <a:pt x="339799" y="1287072"/>
                  </a:lnTo>
                  <a:lnTo>
                    <a:pt x="378915" y="1309268"/>
                  </a:lnTo>
                  <a:lnTo>
                    <a:pt x="419551" y="1329197"/>
                  </a:lnTo>
                  <a:lnTo>
                    <a:pt x="461609" y="1346768"/>
                  </a:lnTo>
                  <a:lnTo>
                    <a:pt x="504992" y="1361889"/>
                  </a:lnTo>
                  <a:lnTo>
                    <a:pt x="549603" y="1374466"/>
                  </a:lnTo>
                  <a:lnTo>
                    <a:pt x="595344" y="1384409"/>
                  </a:lnTo>
                  <a:lnTo>
                    <a:pt x="642118" y="1391624"/>
                  </a:lnTo>
                  <a:lnTo>
                    <a:pt x="689829" y="1396021"/>
                  </a:lnTo>
                  <a:lnTo>
                    <a:pt x="738377" y="1397508"/>
                  </a:lnTo>
                  <a:lnTo>
                    <a:pt x="786926" y="1396021"/>
                  </a:lnTo>
                  <a:lnTo>
                    <a:pt x="834637" y="1391624"/>
                  </a:lnTo>
                  <a:lnTo>
                    <a:pt x="881411" y="1384409"/>
                  </a:lnTo>
                  <a:lnTo>
                    <a:pt x="927152" y="1374466"/>
                  </a:lnTo>
                  <a:lnTo>
                    <a:pt x="971763" y="1361889"/>
                  </a:lnTo>
                  <a:lnTo>
                    <a:pt x="1015146" y="1346768"/>
                  </a:lnTo>
                  <a:lnTo>
                    <a:pt x="1057204" y="1329197"/>
                  </a:lnTo>
                  <a:lnTo>
                    <a:pt x="1097840" y="1309268"/>
                  </a:lnTo>
                  <a:lnTo>
                    <a:pt x="1136956" y="1287072"/>
                  </a:lnTo>
                  <a:lnTo>
                    <a:pt x="1174455" y="1262701"/>
                  </a:lnTo>
                  <a:lnTo>
                    <a:pt x="1210240" y="1236247"/>
                  </a:lnTo>
                  <a:lnTo>
                    <a:pt x="1244213" y="1207803"/>
                  </a:lnTo>
                  <a:lnTo>
                    <a:pt x="1276278" y="1177460"/>
                  </a:lnTo>
                  <a:lnTo>
                    <a:pt x="1306337" y="1145311"/>
                  </a:lnTo>
                  <a:lnTo>
                    <a:pt x="1334292" y="1111447"/>
                  </a:lnTo>
                  <a:lnTo>
                    <a:pt x="1360047" y="1075960"/>
                  </a:lnTo>
                  <a:lnTo>
                    <a:pt x="1383503" y="1038943"/>
                  </a:lnTo>
                  <a:lnTo>
                    <a:pt x="1404565" y="1000488"/>
                  </a:lnTo>
                  <a:lnTo>
                    <a:pt x="1423134" y="960686"/>
                  </a:lnTo>
                  <a:lnTo>
                    <a:pt x="1439113" y="919630"/>
                  </a:lnTo>
                  <a:lnTo>
                    <a:pt x="1452405" y="877411"/>
                  </a:lnTo>
                  <a:lnTo>
                    <a:pt x="1462912" y="834122"/>
                  </a:lnTo>
                  <a:lnTo>
                    <a:pt x="1470538" y="789855"/>
                  </a:lnTo>
                  <a:lnTo>
                    <a:pt x="1475185" y="744701"/>
                  </a:lnTo>
                  <a:lnTo>
                    <a:pt x="1476755" y="698753"/>
                  </a:lnTo>
                  <a:lnTo>
                    <a:pt x="1475185" y="652806"/>
                  </a:lnTo>
                  <a:lnTo>
                    <a:pt x="1470538" y="607652"/>
                  </a:lnTo>
                  <a:lnTo>
                    <a:pt x="1462912" y="563385"/>
                  </a:lnTo>
                  <a:lnTo>
                    <a:pt x="1452405" y="520096"/>
                  </a:lnTo>
                  <a:lnTo>
                    <a:pt x="1439113" y="477877"/>
                  </a:lnTo>
                  <a:lnTo>
                    <a:pt x="1423134" y="436821"/>
                  </a:lnTo>
                  <a:lnTo>
                    <a:pt x="1404565" y="397019"/>
                  </a:lnTo>
                  <a:lnTo>
                    <a:pt x="1383503" y="358564"/>
                  </a:lnTo>
                  <a:lnTo>
                    <a:pt x="1360047" y="321547"/>
                  </a:lnTo>
                  <a:lnTo>
                    <a:pt x="1334292" y="286060"/>
                  </a:lnTo>
                  <a:lnTo>
                    <a:pt x="1306337" y="252196"/>
                  </a:lnTo>
                  <a:lnTo>
                    <a:pt x="1276278" y="220047"/>
                  </a:lnTo>
                  <a:lnTo>
                    <a:pt x="1244213" y="189704"/>
                  </a:lnTo>
                  <a:lnTo>
                    <a:pt x="1210240" y="161260"/>
                  </a:lnTo>
                  <a:lnTo>
                    <a:pt x="1174455" y="134806"/>
                  </a:lnTo>
                  <a:lnTo>
                    <a:pt x="1136956" y="110435"/>
                  </a:lnTo>
                  <a:lnTo>
                    <a:pt x="1097840" y="88239"/>
                  </a:lnTo>
                  <a:lnTo>
                    <a:pt x="1057204" y="68310"/>
                  </a:lnTo>
                  <a:lnTo>
                    <a:pt x="1015146" y="50739"/>
                  </a:lnTo>
                  <a:lnTo>
                    <a:pt x="971763" y="35618"/>
                  </a:lnTo>
                  <a:lnTo>
                    <a:pt x="927152" y="23041"/>
                  </a:lnTo>
                  <a:lnTo>
                    <a:pt x="881411" y="13098"/>
                  </a:lnTo>
                  <a:lnTo>
                    <a:pt x="834637" y="5883"/>
                  </a:lnTo>
                  <a:lnTo>
                    <a:pt x="786926" y="1486"/>
                  </a:lnTo>
                  <a:lnTo>
                    <a:pt x="73837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60719" y="2612135"/>
              <a:ext cx="1477010" cy="1397635"/>
            </a:xfrm>
            <a:custGeom>
              <a:avLst/>
              <a:gdLst/>
              <a:ahLst/>
              <a:cxnLst/>
              <a:rect l="l" t="t" r="r" b="b"/>
              <a:pathLst>
                <a:path w="1477009" h="1397635">
                  <a:moveTo>
                    <a:pt x="0" y="698753"/>
                  </a:moveTo>
                  <a:lnTo>
                    <a:pt x="1570" y="652806"/>
                  </a:lnTo>
                  <a:lnTo>
                    <a:pt x="6217" y="607652"/>
                  </a:lnTo>
                  <a:lnTo>
                    <a:pt x="13843" y="563385"/>
                  </a:lnTo>
                  <a:lnTo>
                    <a:pt x="24350" y="520096"/>
                  </a:lnTo>
                  <a:lnTo>
                    <a:pt x="37642" y="477877"/>
                  </a:lnTo>
                  <a:lnTo>
                    <a:pt x="53621" y="436821"/>
                  </a:lnTo>
                  <a:lnTo>
                    <a:pt x="72190" y="397019"/>
                  </a:lnTo>
                  <a:lnTo>
                    <a:pt x="93252" y="358564"/>
                  </a:lnTo>
                  <a:lnTo>
                    <a:pt x="116708" y="321547"/>
                  </a:lnTo>
                  <a:lnTo>
                    <a:pt x="142463" y="286060"/>
                  </a:lnTo>
                  <a:lnTo>
                    <a:pt x="170418" y="252196"/>
                  </a:lnTo>
                  <a:lnTo>
                    <a:pt x="200477" y="220047"/>
                  </a:lnTo>
                  <a:lnTo>
                    <a:pt x="232542" y="189704"/>
                  </a:lnTo>
                  <a:lnTo>
                    <a:pt x="266515" y="161260"/>
                  </a:lnTo>
                  <a:lnTo>
                    <a:pt x="302300" y="134806"/>
                  </a:lnTo>
                  <a:lnTo>
                    <a:pt x="339799" y="110435"/>
                  </a:lnTo>
                  <a:lnTo>
                    <a:pt x="378915" y="88239"/>
                  </a:lnTo>
                  <a:lnTo>
                    <a:pt x="419551" y="68310"/>
                  </a:lnTo>
                  <a:lnTo>
                    <a:pt x="461609" y="50739"/>
                  </a:lnTo>
                  <a:lnTo>
                    <a:pt x="504992" y="35618"/>
                  </a:lnTo>
                  <a:lnTo>
                    <a:pt x="549603" y="23041"/>
                  </a:lnTo>
                  <a:lnTo>
                    <a:pt x="595344" y="13098"/>
                  </a:lnTo>
                  <a:lnTo>
                    <a:pt x="642118" y="5883"/>
                  </a:lnTo>
                  <a:lnTo>
                    <a:pt x="689829" y="1486"/>
                  </a:lnTo>
                  <a:lnTo>
                    <a:pt x="738377" y="0"/>
                  </a:lnTo>
                  <a:lnTo>
                    <a:pt x="786926" y="1486"/>
                  </a:lnTo>
                  <a:lnTo>
                    <a:pt x="834637" y="5883"/>
                  </a:lnTo>
                  <a:lnTo>
                    <a:pt x="881411" y="13098"/>
                  </a:lnTo>
                  <a:lnTo>
                    <a:pt x="927152" y="23041"/>
                  </a:lnTo>
                  <a:lnTo>
                    <a:pt x="971763" y="35618"/>
                  </a:lnTo>
                  <a:lnTo>
                    <a:pt x="1015146" y="50739"/>
                  </a:lnTo>
                  <a:lnTo>
                    <a:pt x="1057204" y="68310"/>
                  </a:lnTo>
                  <a:lnTo>
                    <a:pt x="1097840" y="88239"/>
                  </a:lnTo>
                  <a:lnTo>
                    <a:pt x="1136956" y="110435"/>
                  </a:lnTo>
                  <a:lnTo>
                    <a:pt x="1174455" y="134806"/>
                  </a:lnTo>
                  <a:lnTo>
                    <a:pt x="1210240" y="161260"/>
                  </a:lnTo>
                  <a:lnTo>
                    <a:pt x="1244213" y="189704"/>
                  </a:lnTo>
                  <a:lnTo>
                    <a:pt x="1276278" y="220047"/>
                  </a:lnTo>
                  <a:lnTo>
                    <a:pt x="1306337" y="252196"/>
                  </a:lnTo>
                  <a:lnTo>
                    <a:pt x="1334292" y="286060"/>
                  </a:lnTo>
                  <a:lnTo>
                    <a:pt x="1360047" y="321547"/>
                  </a:lnTo>
                  <a:lnTo>
                    <a:pt x="1383503" y="358564"/>
                  </a:lnTo>
                  <a:lnTo>
                    <a:pt x="1404565" y="397019"/>
                  </a:lnTo>
                  <a:lnTo>
                    <a:pt x="1423134" y="436821"/>
                  </a:lnTo>
                  <a:lnTo>
                    <a:pt x="1439113" y="477877"/>
                  </a:lnTo>
                  <a:lnTo>
                    <a:pt x="1452405" y="520096"/>
                  </a:lnTo>
                  <a:lnTo>
                    <a:pt x="1462912" y="563385"/>
                  </a:lnTo>
                  <a:lnTo>
                    <a:pt x="1470538" y="607652"/>
                  </a:lnTo>
                  <a:lnTo>
                    <a:pt x="1475185" y="652806"/>
                  </a:lnTo>
                  <a:lnTo>
                    <a:pt x="1476755" y="698753"/>
                  </a:lnTo>
                  <a:lnTo>
                    <a:pt x="1475185" y="744701"/>
                  </a:lnTo>
                  <a:lnTo>
                    <a:pt x="1470538" y="789855"/>
                  </a:lnTo>
                  <a:lnTo>
                    <a:pt x="1462912" y="834122"/>
                  </a:lnTo>
                  <a:lnTo>
                    <a:pt x="1452405" y="877411"/>
                  </a:lnTo>
                  <a:lnTo>
                    <a:pt x="1439113" y="919630"/>
                  </a:lnTo>
                  <a:lnTo>
                    <a:pt x="1423134" y="960686"/>
                  </a:lnTo>
                  <a:lnTo>
                    <a:pt x="1404565" y="1000488"/>
                  </a:lnTo>
                  <a:lnTo>
                    <a:pt x="1383503" y="1038943"/>
                  </a:lnTo>
                  <a:lnTo>
                    <a:pt x="1360047" y="1075960"/>
                  </a:lnTo>
                  <a:lnTo>
                    <a:pt x="1334292" y="1111447"/>
                  </a:lnTo>
                  <a:lnTo>
                    <a:pt x="1306337" y="1145311"/>
                  </a:lnTo>
                  <a:lnTo>
                    <a:pt x="1276278" y="1177460"/>
                  </a:lnTo>
                  <a:lnTo>
                    <a:pt x="1244213" y="1207803"/>
                  </a:lnTo>
                  <a:lnTo>
                    <a:pt x="1210240" y="1236247"/>
                  </a:lnTo>
                  <a:lnTo>
                    <a:pt x="1174455" y="1262701"/>
                  </a:lnTo>
                  <a:lnTo>
                    <a:pt x="1136956" y="1287072"/>
                  </a:lnTo>
                  <a:lnTo>
                    <a:pt x="1097840" y="1309268"/>
                  </a:lnTo>
                  <a:lnTo>
                    <a:pt x="1057204" y="1329197"/>
                  </a:lnTo>
                  <a:lnTo>
                    <a:pt x="1015146" y="1346768"/>
                  </a:lnTo>
                  <a:lnTo>
                    <a:pt x="971763" y="1361889"/>
                  </a:lnTo>
                  <a:lnTo>
                    <a:pt x="927152" y="1374466"/>
                  </a:lnTo>
                  <a:lnTo>
                    <a:pt x="881411" y="1384409"/>
                  </a:lnTo>
                  <a:lnTo>
                    <a:pt x="834637" y="1391624"/>
                  </a:lnTo>
                  <a:lnTo>
                    <a:pt x="786926" y="1396021"/>
                  </a:lnTo>
                  <a:lnTo>
                    <a:pt x="738377" y="1397508"/>
                  </a:lnTo>
                  <a:lnTo>
                    <a:pt x="689829" y="1396021"/>
                  </a:lnTo>
                  <a:lnTo>
                    <a:pt x="642118" y="1391624"/>
                  </a:lnTo>
                  <a:lnTo>
                    <a:pt x="595344" y="1384409"/>
                  </a:lnTo>
                  <a:lnTo>
                    <a:pt x="549603" y="1374466"/>
                  </a:lnTo>
                  <a:lnTo>
                    <a:pt x="504992" y="1361889"/>
                  </a:lnTo>
                  <a:lnTo>
                    <a:pt x="461609" y="1346768"/>
                  </a:lnTo>
                  <a:lnTo>
                    <a:pt x="419551" y="1329197"/>
                  </a:lnTo>
                  <a:lnTo>
                    <a:pt x="378915" y="1309268"/>
                  </a:lnTo>
                  <a:lnTo>
                    <a:pt x="339799" y="1287072"/>
                  </a:lnTo>
                  <a:lnTo>
                    <a:pt x="302300" y="1262701"/>
                  </a:lnTo>
                  <a:lnTo>
                    <a:pt x="266515" y="1236247"/>
                  </a:lnTo>
                  <a:lnTo>
                    <a:pt x="232542" y="1207803"/>
                  </a:lnTo>
                  <a:lnTo>
                    <a:pt x="200477" y="1177460"/>
                  </a:lnTo>
                  <a:lnTo>
                    <a:pt x="170418" y="1145311"/>
                  </a:lnTo>
                  <a:lnTo>
                    <a:pt x="142463" y="1111447"/>
                  </a:lnTo>
                  <a:lnTo>
                    <a:pt x="116708" y="1075960"/>
                  </a:lnTo>
                  <a:lnTo>
                    <a:pt x="93252" y="1038943"/>
                  </a:lnTo>
                  <a:lnTo>
                    <a:pt x="72190" y="1000488"/>
                  </a:lnTo>
                  <a:lnTo>
                    <a:pt x="53621" y="960686"/>
                  </a:lnTo>
                  <a:lnTo>
                    <a:pt x="37642" y="919630"/>
                  </a:lnTo>
                  <a:lnTo>
                    <a:pt x="24350" y="877411"/>
                  </a:lnTo>
                  <a:lnTo>
                    <a:pt x="13843" y="834122"/>
                  </a:lnTo>
                  <a:lnTo>
                    <a:pt x="6217" y="789855"/>
                  </a:lnTo>
                  <a:lnTo>
                    <a:pt x="1570" y="744701"/>
                  </a:lnTo>
                  <a:lnTo>
                    <a:pt x="0" y="698753"/>
                  </a:lnTo>
                  <a:close/>
                </a:path>
              </a:pathLst>
            </a:custGeom>
            <a:ln w="12192">
              <a:solidFill>
                <a:srgbClr val="AD5A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21360" y="3449816"/>
            <a:ext cx="65151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partir</a:t>
            </a:r>
            <a:endParaRPr sz="1400" dirty="0">
              <a:latin typeface="Tahoma"/>
              <a:cs typeface="Tahoma"/>
            </a:endParaRPr>
          </a:p>
          <a:p>
            <a:pPr marL="33655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du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RSU</a:t>
            </a:r>
            <a:endParaRPr sz="1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333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385455" y="0"/>
            <a:ext cx="9851203" cy="6570564"/>
            <a:chOff x="1892471" y="0"/>
            <a:chExt cx="9344187" cy="65705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b="10749"/>
            <a:stretch/>
          </p:blipFill>
          <p:spPr>
            <a:xfrm rot="20365066">
              <a:off x="1892471" y="1813333"/>
              <a:ext cx="9344187" cy="475723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22998" r="17055" b="8911"/>
            <a:stretch/>
          </p:blipFill>
          <p:spPr>
            <a:xfrm>
              <a:off x="8089407" y="0"/>
              <a:ext cx="1719612" cy="174567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636950" y="184957"/>
              <a:ext cx="230463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/>
                <a:t>Les Lignes </a:t>
              </a:r>
            </a:p>
            <a:p>
              <a:pPr algn="ctr"/>
              <a:r>
                <a:rPr lang="fr-FR" sz="1300" b="1" dirty="0" smtClean="0"/>
                <a:t>Directrices</a:t>
              </a:r>
            </a:p>
            <a:p>
              <a:pPr algn="ctr"/>
              <a:r>
                <a:rPr lang="fr-FR" sz="1300" b="1" dirty="0" smtClean="0"/>
                <a:t>de </a:t>
              </a:r>
            </a:p>
            <a:p>
              <a:pPr algn="ctr"/>
              <a:r>
                <a:rPr lang="fr-FR" sz="1300" b="1" dirty="0" smtClean="0"/>
                <a:t>Gestion</a:t>
              </a:r>
              <a:endParaRPr lang="fr-FR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5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08239" y="312230"/>
            <a:ext cx="9937115" cy="2156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0504">
              <a:lnSpc>
                <a:spcPct val="100000"/>
              </a:lnSpc>
              <a:spcBef>
                <a:spcPts val="95"/>
              </a:spcBef>
            </a:pPr>
            <a:r>
              <a:rPr sz="2500" b="1" spc="-25" dirty="0" smtClean="0">
                <a:solidFill>
                  <a:srgbClr val="00355D"/>
                </a:solidFill>
                <a:latin typeface="Tahoma"/>
                <a:cs typeface="Tahoma"/>
              </a:rPr>
              <a:t>L</a:t>
            </a:r>
            <a:r>
              <a:rPr lang="fr-FR" sz="2500" b="1" spc="-25" dirty="0" smtClean="0">
                <a:solidFill>
                  <a:srgbClr val="00355D"/>
                </a:solidFill>
                <a:latin typeface="Tahoma"/>
                <a:cs typeface="Tahoma"/>
              </a:rPr>
              <a:t>es Lignes </a:t>
            </a:r>
            <a:r>
              <a:rPr sz="2500" b="1" spc="-25" dirty="0" smtClean="0">
                <a:solidFill>
                  <a:srgbClr val="00355D"/>
                </a:solidFill>
                <a:latin typeface="Tahoma"/>
                <a:cs typeface="Tahoma"/>
              </a:rPr>
              <a:t>D</a:t>
            </a:r>
            <a:r>
              <a:rPr lang="fr-FR" sz="2500" b="1" spc="-25" dirty="0" err="1" smtClean="0">
                <a:solidFill>
                  <a:srgbClr val="00355D"/>
                </a:solidFill>
                <a:latin typeface="Tahoma"/>
                <a:cs typeface="Tahoma"/>
              </a:rPr>
              <a:t>irectrices</a:t>
            </a:r>
            <a:r>
              <a:rPr lang="fr-FR" sz="2500" b="1" spc="-25" dirty="0" smtClean="0">
                <a:solidFill>
                  <a:srgbClr val="00355D"/>
                </a:solidFill>
                <a:latin typeface="Tahoma"/>
                <a:cs typeface="Tahoma"/>
              </a:rPr>
              <a:t> de </a:t>
            </a:r>
            <a:r>
              <a:rPr sz="2500" b="1" spc="-25" dirty="0" smtClean="0">
                <a:solidFill>
                  <a:srgbClr val="00355D"/>
                </a:solidFill>
                <a:latin typeface="Tahoma"/>
                <a:cs typeface="Tahoma"/>
              </a:rPr>
              <a:t>G</a:t>
            </a:r>
            <a:r>
              <a:rPr lang="fr-FR" sz="2500" b="1" spc="-25" dirty="0" err="1" smtClean="0">
                <a:solidFill>
                  <a:srgbClr val="00355D"/>
                </a:solidFill>
                <a:latin typeface="Tahoma"/>
                <a:cs typeface="Tahoma"/>
              </a:rPr>
              <a:t>estion</a:t>
            </a: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2500" dirty="0">
              <a:latin typeface="Tahoma"/>
              <a:cs typeface="Tahoma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80" dirty="0">
                <a:solidFill>
                  <a:srgbClr val="00355D"/>
                </a:solidFill>
                <a:latin typeface="Verdana"/>
                <a:cs typeface="Verdana"/>
              </a:rPr>
              <a:t>Faire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55D"/>
                </a:solidFill>
                <a:latin typeface="Verdana"/>
                <a:cs typeface="Verdana"/>
              </a:rPr>
              <a:t>un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recensement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55D"/>
                </a:solidFill>
                <a:latin typeface="Verdana"/>
                <a:cs typeface="Verdana"/>
              </a:rPr>
              <a:t>toutes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les</a:t>
            </a:r>
            <a:r>
              <a:rPr sz="24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00355D"/>
                </a:solidFill>
                <a:latin typeface="Verdana"/>
                <a:cs typeface="Verdana"/>
              </a:rPr>
              <a:t>délibérations,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actes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actions</a:t>
            </a:r>
            <a:endParaRPr sz="24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existants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4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collectivité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00355D"/>
                </a:solidFill>
                <a:latin typeface="Verdana"/>
                <a:cs typeface="Verdana"/>
              </a:rPr>
              <a:t>matière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00355D"/>
                </a:solidFill>
                <a:latin typeface="Verdana"/>
                <a:cs typeface="Verdana"/>
              </a:rPr>
              <a:t>RH</a:t>
            </a:r>
            <a:r>
              <a:rPr sz="24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25" dirty="0">
                <a:solidFill>
                  <a:srgbClr val="00355D"/>
                </a:solidFill>
                <a:latin typeface="Verdana"/>
                <a:cs typeface="Verdana"/>
              </a:rPr>
              <a:t>.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3103" y="2781300"/>
            <a:ext cx="4307205" cy="558165"/>
          </a:xfrm>
          <a:custGeom>
            <a:avLst/>
            <a:gdLst/>
            <a:ahLst/>
            <a:cxnLst/>
            <a:rect l="l" t="t" r="r" b="b"/>
            <a:pathLst>
              <a:path w="4307205" h="558164">
                <a:moveTo>
                  <a:pt x="4213860" y="0"/>
                </a:moveTo>
                <a:lnTo>
                  <a:pt x="92964" y="0"/>
                </a:lnTo>
                <a:lnTo>
                  <a:pt x="56776" y="7310"/>
                </a:lnTo>
                <a:lnTo>
                  <a:pt x="27227" y="27241"/>
                </a:lnTo>
                <a:lnTo>
                  <a:pt x="7305" y="56792"/>
                </a:lnTo>
                <a:lnTo>
                  <a:pt x="0" y="92963"/>
                </a:lnTo>
                <a:lnTo>
                  <a:pt x="0" y="464820"/>
                </a:lnTo>
                <a:lnTo>
                  <a:pt x="7305" y="500991"/>
                </a:lnTo>
                <a:lnTo>
                  <a:pt x="27227" y="530542"/>
                </a:lnTo>
                <a:lnTo>
                  <a:pt x="56776" y="550473"/>
                </a:lnTo>
                <a:lnTo>
                  <a:pt x="92964" y="557784"/>
                </a:lnTo>
                <a:lnTo>
                  <a:pt x="4213860" y="557784"/>
                </a:lnTo>
                <a:lnTo>
                  <a:pt x="4250031" y="550473"/>
                </a:lnTo>
                <a:lnTo>
                  <a:pt x="4279582" y="530542"/>
                </a:lnTo>
                <a:lnTo>
                  <a:pt x="4299513" y="500991"/>
                </a:lnTo>
                <a:lnTo>
                  <a:pt x="4306824" y="464820"/>
                </a:lnTo>
                <a:lnTo>
                  <a:pt x="4306824" y="92963"/>
                </a:lnTo>
                <a:lnTo>
                  <a:pt x="4299513" y="56792"/>
                </a:lnTo>
                <a:lnTo>
                  <a:pt x="4279582" y="27241"/>
                </a:lnTo>
                <a:lnTo>
                  <a:pt x="4250031" y="7310"/>
                </a:lnTo>
                <a:lnTo>
                  <a:pt x="4213860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4279" y="2906648"/>
            <a:ext cx="1744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Organigramme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46420" y="2727960"/>
            <a:ext cx="4465320" cy="559435"/>
          </a:xfrm>
          <a:custGeom>
            <a:avLst/>
            <a:gdLst/>
            <a:ahLst/>
            <a:cxnLst/>
            <a:rect l="l" t="t" r="r" b="b"/>
            <a:pathLst>
              <a:path w="4465320" h="559435">
                <a:moveTo>
                  <a:pt x="4372102" y="0"/>
                </a:moveTo>
                <a:lnTo>
                  <a:pt x="93217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7"/>
                </a:lnTo>
                <a:lnTo>
                  <a:pt x="0" y="466089"/>
                </a:lnTo>
                <a:lnTo>
                  <a:pt x="7332" y="502354"/>
                </a:lnTo>
                <a:lnTo>
                  <a:pt x="27320" y="531987"/>
                </a:lnTo>
                <a:lnTo>
                  <a:pt x="56953" y="551975"/>
                </a:lnTo>
                <a:lnTo>
                  <a:pt x="93217" y="559307"/>
                </a:lnTo>
                <a:lnTo>
                  <a:pt x="4372102" y="559307"/>
                </a:lnTo>
                <a:lnTo>
                  <a:pt x="4408366" y="551975"/>
                </a:lnTo>
                <a:lnTo>
                  <a:pt x="4437999" y="531987"/>
                </a:lnTo>
                <a:lnTo>
                  <a:pt x="4457987" y="502354"/>
                </a:lnTo>
                <a:lnTo>
                  <a:pt x="4465320" y="466089"/>
                </a:lnTo>
                <a:lnTo>
                  <a:pt x="4465320" y="93217"/>
                </a:lnTo>
                <a:lnTo>
                  <a:pt x="4457987" y="56953"/>
                </a:lnTo>
                <a:lnTo>
                  <a:pt x="4437999" y="27320"/>
                </a:lnTo>
                <a:lnTo>
                  <a:pt x="4408366" y="7332"/>
                </a:lnTo>
                <a:lnTo>
                  <a:pt x="4372102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84797" y="2853690"/>
            <a:ext cx="2990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Verdana"/>
                <a:cs typeface="Verdana"/>
              </a:rPr>
              <a:t>Règlements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RH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spécifiques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3103" y="3532632"/>
            <a:ext cx="4307205" cy="558165"/>
          </a:xfrm>
          <a:custGeom>
            <a:avLst/>
            <a:gdLst/>
            <a:ahLst/>
            <a:cxnLst/>
            <a:rect l="l" t="t" r="r" b="b"/>
            <a:pathLst>
              <a:path w="4307205" h="558164">
                <a:moveTo>
                  <a:pt x="4213860" y="0"/>
                </a:moveTo>
                <a:lnTo>
                  <a:pt x="92964" y="0"/>
                </a:lnTo>
                <a:lnTo>
                  <a:pt x="56776" y="7310"/>
                </a:lnTo>
                <a:lnTo>
                  <a:pt x="27227" y="27241"/>
                </a:lnTo>
                <a:lnTo>
                  <a:pt x="7305" y="56792"/>
                </a:lnTo>
                <a:lnTo>
                  <a:pt x="0" y="92963"/>
                </a:lnTo>
                <a:lnTo>
                  <a:pt x="0" y="464819"/>
                </a:lnTo>
                <a:lnTo>
                  <a:pt x="7305" y="500991"/>
                </a:lnTo>
                <a:lnTo>
                  <a:pt x="27227" y="530542"/>
                </a:lnTo>
                <a:lnTo>
                  <a:pt x="56776" y="550473"/>
                </a:lnTo>
                <a:lnTo>
                  <a:pt x="92964" y="557783"/>
                </a:lnTo>
                <a:lnTo>
                  <a:pt x="4213860" y="557783"/>
                </a:lnTo>
                <a:lnTo>
                  <a:pt x="4250031" y="550473"/>
                </a:lnTo>
                <a:lnTo>
                  <a:pt x="4279582" y="530542"/>
                </a:lnTo>
                <a:lnTo>
                  <a:pt x="4299513" y="500991"/>
                </a:lnTo>
                <a:lnTo>
                  <a:pt x="4306824" y="464819"/>
                </a:lnTo>
                <a:lnTo>
                  <a:pt x="4306824" y="92963"/>
                </a:lnTo>
                <a:lnTo>
                  <a:pt x="4299513" y="56792"/>
                </a:lnTo>
                <a:lnTo>
                  <a:pt x="4279582" y="27241"/>
                </a:lnTo>
                <a:lnTo>
                  <a:pt x="4250031" y="7310"/>
                </a:lnTo>
                <a:lnTo>
                  <a:pt x="4213860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9275" y="3657727"/>
            <a:ext cx="409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Tableau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des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40" dirty="0" err="1">
                <a:solidFill>
                  <a:srgbClr val="FFFFFF"/>
                </a:solidFill>
                <a:latin typeface="Verdana"/>
                <a:cs typeface="Verdana"/>
              </a:rPr>
              <a:t>effectifs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72328" y="3480815"/>
            <a:ext cx="4436745" cy="556260"/>
          </a:xfrm>
          <a:custGeom>
            <a:avLst/>
            <a:gdLst/>
            <a:ahLst/>
            <a:cxnLst/>
            <a:rect l="l" t="t" r="r" b="b"/>
            <a:pathLst>
              <a:path w="4436745" h="556260">
                <a:moveTo>
                  <a:pt x="4343654" y="0"/>
                </a:moveTo>
                <a:lnTo>
                  <a:pt x="92710" y="0"/>
                </a:lnTo>
                <a:lnTo>
                  <a:pt x="56632" y="7288"/>
                </a:lnTo>
                <a:lnTo>
                  <a:pt x="27162" y="27162"/>
                </a:lnTo>
                <a:lnTo>
                  <a:pt x="7288" y="56632"/>
                </a:lnTo>
                <a:lnTo>
                  <a:pt x="0" y="92710"/>
                </a:lnTo>
                <a:lnTo>
                  <a:pt x="0" y="463550"/>
                </a:lnTo>
                <a:lnTo>
                  <a:pt x="7288" y="499627"/>
                </a:lnTo>
                <a:lnTo>
                  <a:pt x="27162" y="529097"/>
                </a:lnTo>
                <a:lnTo>
                  <a:pt x="56632" y="548971"/>
                </a:lnTo>
                <a:lnTo>
                  <a:pt x="92710" y="556260"/>
                </a:lnTo>
                <a:lnTo>
                  <a:pt x="4343654" y="556260"/>
                </a:lnTo>
                <a:lnTo>
                  <a:pt x="4379731" y="548971"/>
                </a:lnTo>
                <a:lnTo>
                  <a:pt x="4409201" y="529097"/>
                </a:lnTo>
                <a:lnTo>
                  <a:pt x="4429075" y="499627"/>
                </a:lnTo>
                <a:lnTo>
                  <a:pt x="4436364" y="463550"/>
                </a:lnTo>
                <a:lnTo>
                  <a:pt x="4436364" y="92710"/>
                </a:lnTo>
                <a:lnTo>
                  <a:pt x="4429075" y="56632"/>
                </a:lnTo>
                <a:lnTo>
                  <a:pt x="4409201" y="27162"/>
                </a:lnTo>
                <a:lnTo>
                  <a:pt x="4379731" y="7288"/>
                </a:lnTo>
                <a:lnTo>
                  <a:pt x="4343654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82054" y="3468116"/>
            <a:ext cx="32175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Grille</a:t>
            </a:r>
            <a:r>
              <a:rPr sz="180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critères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d’évaluation</a:t>
            </a:r>
            <a:endParaRPr sz="180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professionnelle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695188" y="4238244"/>
            <a:ext cx="4427220" cy="558165"/>
          </a:xfrm>
          <a:custGeom>
            <a:avLst/>
            <a:gdLst/>
            <a:ahLst/>
            <a:cxnLst/>
            <a:rect l="l" t="t" r="r" b="b"/>
            <a:pathLst>
              <a:path w="4427220" h="558164">
                <a:moveTo>
                  <a:pt x="4334256" y="0"/>
                </a:moveTo>
                <a:lnTo>
                  <a:pt x="92963" y="0"/>
                </a:lnTo>
                <a:lnTo>
                  <a:pt x="56792" y="7310"/>
                </a:lnTo>
                <a:lnTo>
                  <a:pt x="27241" y="27241"/>
                </a:lnTo>
                <a:lnTo>
                  <a:pt x="7310" y="56792"/>
                </a:lnTo>
                <a:lnTo>
                  <a:pt x="0" y="92963"/>
                </a:lnTo>
                <a:lnTo>
                  <a:pt x="0" y="464819"/>
                </a:lnTo>
                <a:lnTo>
                  <a:pt x="7310" y="500991"/>
                </a:lnTo>
                <a:lnTo>
                  <a:pt x="27241" y="530542"/>
                </a:lnTo>
                <a:lnTo>
                  <a:pt x="56792" y="550473"/>
                </a:lnTo>
                <a:lnTo>
                  <a:pt x="92963" y="557783"/>
                </a:lnTo>
                <a:lnTo>
                  <a:pt x="4334256" y="557783"/>
                </a:lnTo>
                <a:lnTo>
                  <a:pt x="4370427" y="550473"/>
                </a:lnTo>
                <a:lnTo>
                  <a:pt x="4399978" y="530542"/>
                </a:lnTo>
                <a:lnTo>
                  <a:pt x="4419909" y="500991"/>
                </a:lnTo>
                <a:lnTo>
                  <a:pt x="4427220" y="464819"/>
                </a:lnTo>
                <a:lnTo>
                  <a:pt x="4427220" y="92963"/>
                </a:lnTo>
                <a:lnTo>
                  <a:pt x="4419909" y="56792"/>
                </a:lnTo>
                <a:lnTo>
                  <a:pt x="4399978" y="27241"/>
                </a:lnTo>
                <a:lnTo>
                  <a:pt x="4370427" y="7310"/>
                </a:lnTo>
                <a:lnTo>
                  <a:pt x="4334256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4735" y="4363592"/>
            <a:ext cx="201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Plan</a:t>
            </a:r>
            <a:r>
              <a:rPr sz="1800" spc="-1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formation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22247" y="4224528"/>
            <a:ext cx="4361815" cy="558165"/>
          </a:xfrm>
          <a:custGeom>
            <a:avLst/>
            <a:gdLst/>
            <a:ahLst/>
            <a:cxnLst/>
            <a:rect l="l" t="t" r="r" b="b"/>
            <a:pathLst>
              <a:path w="4361815" h="558164">
                <a:moveTo>
                  <a:pt x="4268724" y="0"/>
                </a:moveTo>
                <a:lnTo>
                  <a:pt x="92964" y="0"/>
                </a:lnTo>
                <a:lnTo>
                  <a:pt x="56776" y="7310"/>
                </a:lnTo>
                <a:lnTo>
                  <a:pt x="27227" y="27241"/>
                </a:lnTo>
                <a:lnTo>
                  <a:pt x="7305" y="56792"/>
                </a:lnTo>
                <a:lnTo>
                  <a:pt x="0" y="92964"/>
                </a:lnTo>
                <a:lnTo>
                  <a:pt x="0" y="464820"/>
                </a:lnTo>
                <a:lnTo>
                  <a:pt x="7305" y="500991"/>
                </a:lnTo>
                <a:lnTo>
                  <a:pt x="27227" y="530542"/>
                </a:lnTo>
                <a:lnTo>
                  <a:pt x="56776" y="550473"/>
                </a:lnTo>
                <a:lnTo>
                  <a:pt x="92964" y="557784"/>
                </a:lnTo>
                <a:lnTo>
                  <a:pt x="4268724" y="557784"/>
                </a:lnTo>
                <a:lnTo>
                  <a:pt x="4304895" y="550473"/>
                </a:lnTo>
                <a:lnTo>
                  <a:pt x="4334446" y="530542"/>
                </a:lnTo>
                <a:lnTo>
                  <a:pt x="4354377" y="500991"/>
                </a:lnTo>
                <a:lnTo>
                  <a:pt x="4361688" y="464820"/>
                </a:lnTo>
                <a:lnTo>
                  <a:pt x="4361688" y="92964"/>
                </a:lnTo>
                <a:lnTo>
                  <a:pt x="4354377" y="56792"/>
                </a:lnTo>
                <a:lnTo>
                  <a:pt x="4334446" y="27241"/>
                </a:lnTo>
                <a:lnTo>
                  <a:pt x="4304895" y="7310"/>
                </a:lnTo>
                <a:lnTo>
                  <a:pt x="4268724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25854" y="4349572"/>
            <a:ext cx="3555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Verdana"/>
                <a:cs typeface="Verdana"/>
              </a:rPr>
              <a:t>Ratios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Verdana"/>
                <a:cs typeface="Verdana"/>
              </a:rPr>
              <a:t>d’avancement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grade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13476" y="4913376"/>
            <a:ext cx="4436745" cy="559435"/>
          </a:xfrm>
          <a:custGeom>
            <a:avLst/>
            <a:gdLst/>
            <a:ahLst/>
            <a:cxnLst/>
            <a:rect l="l" t="t" r="r" b="b"/>
            <a:pathLst>
              <a:path w="4436745" h="559435">
                <a:moveTo>
                  <a:pt x="4343146" y="0"/>
                </a:moveTo>
                <a:lnTo>
                  <a:pt x="93218" y="0"/>
                </a:lnTo>
                <a:lnTo>
                  <a:pt x="56953" y="7332"/>
                </a:lnTo>
                <a:lnTo>
                  <a:pt x="27320" y="27320"/>
                </a:lnTo>
                <a:lnTo>
                  <a:pt x="7332" y="56953"/>
                </a:lnTo>
                <a:lnTo>
                  <a:pt x="0" y="93218"/>
                </a:lnTo>
                <a:lnTo>
                  <a:pt x="0" y="466090"/>
                </a:lnTo>
                <a:lnTo>
                  <a:pt x="7332" y="502354"/>
                </a:lnTo>
                <a:lnTo>
                  <a:pt x="27320" y="531987"/>
                </a:lnTo>
                <a:lnTo>
                  <a:pt x="56953" y="551975"/>
                </a:lnTo>
                <a:lnTo>
                  <a:pt x="93218" y="559308"/>
                </a:lnTo>
                <a:lnTo>
                  <a:pt x="4343146" y="559308"/>
                </a:lnTo>
                <a:lnTo>
                  <a:pt x="4379410" y="551975"/>
                </a:lnTo>
                <a:lnTo>
                  <a:pt x="4409043" y="531987"/>
                </a:lnTo>
                <a:lnTo>
                  <a:pt x="4429031" y="502354"/>
                </a:lnTo>
                <a:lnTo>
                  <a:pt x="4436364" y="466090"/>
                </a:lnTo>
                <a:lnTo>
                  <a:pt x="4436364" y="93218"/>
                </a:lnTo>
                <a:lnTo>
                  <a:pt x="4429031" y="56953"/>
                </a:lnTo>
                <a:lnTo>
                  <a:pt x="4409043" y="27320"/>
                </a:lnTo>
                <a:lnTo>
                  <a:pt x="4379410" y="7332"/>
                </a:lnTo>
                <a:lnTo>
                  <a:pt x="4343146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10196" y="5039995"/>
            <a:ext cx="2045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Document</a:t>
            </a:r>
            <a:r>
              <a:rPr sz="1800" spc="-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unique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93291" y="4940808"/>
            <a:ext cx="4396740" cy="558165"/>
          </a:xfrm>
          <a:custGeom>
            <a:avLst/>
            <a:gdLst/>
            <a:ahLst/>
            <a:cxnLst/>
            <a:rect l="l" t="t" r="r" b="b"/>
            <a:pathLst>
              <a:path w="4396740" h="558164">
                <a:moveTo>
                  <a:pt x="4303776" y="0"/>
                </a:moveTo>
                <a:lnTo>
                  <a:pt x="92964" y="0"/>
                </a:lnTo>
                <a:lnTo>
                  <a:pt x="56776" y="7310"/>
                </a:lnTo>
                <a:lnTo>
                  <a:pt x="27227" y="27241"/>
                </a:lnTo>
                <a:lnTo>
                  <a:pt x="7305" y="56792"/>
                </a:lnTo>
                <a:lnTo>
                  <a:pt x="0" y="92964"/>
                </a:lnTo>
                <a:lnTo>
                  <a:pt x="0" y="464820"/>
                </a:lnTo>
                <a:lnTo>
                  <a:pt x="7305" y="500991"/>
                </a:lnTo>
                <a:lnTo>
                  <a:pt x="27227" y="530542"/>
                </a:lnTo>
                <a:lnTo>
                  <a:pt x="56776" y="550473"/>
                </a:lnTo>
                <a:lnTo>
                  <a:pt x="92964" y="557784"/>
                </a:lnTo>
                <a:lnTo>
                  <a:pt x="4303776" y="557784"/>
                </a:lnTo>
                <a:lnTo>
                  <a:pt x="4339947" y="550473"/>
                </a:lnTo>
                <a:lnTo>
                  <a:pt x="4369498" y="530542"/>
                </a:lnTo>
                <a:lnTo>
                  <a:pt x="4389429" y="500991"/>
                </a:lnTo>
                <a:lnTo>
                  <a:pt x="4396740" y="464820"/>
                </a:lnTo>
                <a:lnTo>
                  <a:pt x="4396740" y="92964"/>
                </a:lnTo>
                <a:lnTo>
                  <a:pt x="4389429" y="56792"/>
                </a:lnTo>
                <a:lnTo>
                  <a:pt x="4369498" y="27241"/>
                </a:lnTo>
                <a:lnTo>
                  <a:pt x="4339947" y="7310"/>
                </a:lnTo>
                <a:lnTo>
                  <a:pt x="4303776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85442" y="4928996"/>
            <a:ext cx="4010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Délibérations</a:t>
            </a:r>
            <a:r>
              <a:rPr sz="1800" spc="-1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80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8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temps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travail,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175" dirty="0">
                <a:solidFill>
                  <a:srgbClr val="FFFFFF"/>
                </a:solidFill>
                <a:latin typeface="Verdana"/>
                <a:cs typeface="Verdana"/>
              </a:rPr>
              <a:t>sur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sz="1800" spc="-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régime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indemnitaire…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20467" y="5798820"/>
            <a:ext cx="6985000" cy="830580"/>
          </a:xfrm>
          <a:custGeom>
            <a:avLst/>
            <a:gdLst/>
            <a:ahLst/>
            <a:cxnLst/>
            <a:rect l="l" t="t" r="r" b="b"/>
            <a:pathLst>
              <a:path w="6985000" h="830579">
                <a:moveTo>
                  <a:pt x="6846061" y="0"/>
                </a:moveTo>
                <a:lnTo>
                  <a:pt x="138430" y="0"/>
                </a:lnTo>
                <a:lnTo>
                  <a:pt x="94674" y="7057"/>
                </a:lnTo>
                <a:lnTo>
                  <a:pt x="56674" y="26708"/>
                </a:lnTo>
                <a:lnTo>
                  <a:pt x="26708" y="56674"/>
                </a:lnTo>
                <a:lnTo>
                  <a:pt x="7057" y="94674"/>
                </a:lnTo>
                <a:lnTo>
                  <a:pt x="0" y="138429"/>
                </a:lnTo>
                <a:lnTo>
                  <a:pt x="0" y="692149"/>
                </a:lnTo>
                <a:lnTo>
                  <a:pt x="7057" y="735905"/>
                </a:lnTo>
                <a:lnTo>
                  <a:pt x="26708" y="773905"/>
                </a:lnTo>
                <a:lnTo>
                  <a:pt x="56674" y="803871"/>
                </a:lnTo>
                <a:lnTo>
                  <a:pt x="94674" y="823522"/>
                </a:lnTo>
                <a:lnTo>
                  <a:pt x="138430" y="830579"/>
                </a:lnTo>
                <a:lnTo>
                  <a:pt x="6846061" y="830579"/>
                </a:lnTo>
                <a:lnTo>
                  <a:pt x="6889817" y="823522"/>
                </a:lnTo>
                <a:lnTo>
                  <a:pt x="6927817" y="803871"/>
                </a:lnTo>
                <a:lnTo>
                  <a:pt x="6957783" y="773905"/>
                </a:lnTo>
                <a:lnTo>
                  <a:pt x="6977434" y="735905"/>
                </a:lnTo>
                <a:lnTo>
                  <a:pt x="6984491" y="692149"/>
                </a:lnTo>
                <a:lnTo>
                  <a:pt x="6984491" y="138429"/>
                </a:lnTo>
                <a:lnTo>
                  <a:pt x="6977434" y="94674"/>
                </a:lnTo>
                <a:lnTo>
                  <a:pt x="6957783" y="56674"/>
                </a:lnTo>
                <a:lnTo>
                  <a:pt x="6927817" y="26708"/>
                </a:lnTo>
                <a:lnTo>
                  <a:pt x="6889817" y="7057"/>
                </a:lnTo>
                <a:lnTo>
                  <a:pt x="6846061" y="0"/>
                </a:lnTo>
                <a:close/>
              </a:path>
            </a:pathLst>
          </a:custGeom>
          <a:solidFill>
            <a:srgbClr val="2890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76042" y="6061049"/>
            <a:ext cx="6673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FFFFFF"/>
                </a:solidFill>
                <a:latin typeface="Verdana"/>
                <a:cs typeface="Verdana"/>
              </a:rPr>
              <a:t>Tous</a:t>
            </a:r>
            <a:r>
              <a:rPr sz="18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FFFFFF"/>
                </a:solidFill>
                <a:latin typeface="Verdana"/>
                <a:cs typeface="Verdana"/>
              </a:rPr>
              <a:t>les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documents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50" dirty="0">
                <a:solidFill>
                  <a:srgbClr val="FFFFFF"/>
                </a:solidFill>
                <a:latin typeface="Verdana"/>
                <a:cs typeface="Verdana"/>
              </a:rPr>
              <a:t>RH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internes</a:t>
            </a:r>
            <a:r>
              <a:rPr sz="1800" spc="-8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produits</a:t>
            </a: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par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sz="1800" spc="-1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collectivité….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6162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latin typeface="Tahoma"/>
                <a:cs typeface="Tahoma"/>
              </a:rPr>
              <a:t>Lignes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Directrices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Gestion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4773" y="2870960"/>
            <a:ext cx="7403154" cy="1215717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9145" marR="5080" lvl="0" indent="-767080" algn="ctr" defTabSz="914400" rtl="0" eaLnBrk="1" fontAlgn="auto" latinLnBrk="0" hangingPunct="1">
              <a:lnSpc>
                <a:spcPts val="302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Une étape </a:t>
            </a:r>
            <a:r>
              <a:rPr kumimoji="0" lang="fr-FR" sz="2800" b="1" i="0" u="none" strike="noStrike" kern="1200" cap="none" spc="-11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2 visant</a:t>
            </a:r>
            <a:r>
              <a:rPr kumimoji="0" lang="fr-FR" sz="2800" b="1" i="0" u="none" strike="noStrike" kern="1200" cap="none" spc="-110" normalizeH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à définir la politique RH de la collectivité </a:t>
            </a:r>
            <a:r>
              <a:rPr kumimoji="0" lang="fr-FR" sz="2800" b="1" i="0" u="none" strike="noStrike" kern="1200" cap="none" spc="-110" normalizeH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à </a:t>
            </a: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ADAPTER</a:t>
            </a:r>
            <a:r>
              <a:rPr kumimoji="0" lang="fr-FR" sz="2800" b="1" i="0" u="none" strike="noStrike" kern="1200" cap="none" spc="-110" normalizeH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 </a:t>
            </a:r>
            <a:r>
              <a:rPr kumimoji="0" lang="fr-FR" sz="2800" b="1" i="0" u="none" strike="noStrike" kern="1200" cap="none" spc="-110" normalizeH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à la taille de la collectivité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1168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451" y="151534"/>
            <a:ext cx="9011190" cy="1191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1405" algn="l"/>
              </a:tabLst>
            </a:pPr>
            <a:r>
              <a:rPr b="1" spc="-60" dirty="0">
                <a:latin typeface="Tahoma"/>
                <a:cs typeface="Tahoma"/>
              </a:rPr>
              <a:t>Hypothèse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1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40" dirty="0">
                <a:latin typeface="Tahoma"/>
                <a:cs typeface="Tahoma"/>
              </a:rPr>
              <a:t>: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Déclinaison</a:t>
            </a:r>
            <a:r>
              <a:rPr b="1" spc="-15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des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LDG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par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thématique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376553"/>
            <a:ext cx="9813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  <a:tab pos="6175375" algn="l"/>
              </a:tabLst>
              <a:defRPr/>
            </a:pPr>
            <a:r>
              <a:rPr lang="fr-FR" sz="240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Pour les grosses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collectivités (plus de 50 agents)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1741" y="3298697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Effectifs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1228" y="2736850"/>
            <a:ext cx="145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Absentéisme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2405" y="3271265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lvl="0" indent="-660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Conditions 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0478" y="2660650"/>
            <a:ext cx="166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195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Égalité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professionnelle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6094" y="3801617"/>
            <a:ext cx="346329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369820" lvl="0" indent="-1955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Temps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33680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2260" y="5513323"/>
            <a:ext cx="1165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Protection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0900" y="4839970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Handicap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909410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451" y="151534"/>
            <a:ext cx="9011190" cy="1191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1405" algn="l"/>
              </a:tabLst>
            </a:pPr>
            <a:r>
              <a:rPr b="1" spc="-60" dirty="0">
                <a:latin typeface="Tahoma"/>
                <a:cs typeface="Tahoma"/>
              </a:rPr>
              <a:t>Hypothèse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1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40" dirty="0">
                <a:latin typeface="Tahoma"/>
                <a:cs typeface="Tahoma"/>
              </a:rPr>
              <a:t>: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Déclinaison</a:t>
            </a:r>
            <a:r>
              <a:rPr b="1" spc="-15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des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LDG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par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thématique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6939" y="1376553"/>
            <a:ext cx="9813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>
              <a:lnSpc>
                <a:spcPct val="150000"/>
              </a:lnSpc>
              <a:spcBef>
                <a:spcPts val="100"/>
              </a:spcBef>
              <a:tabLst>
                <a:tab pos="241300" algn="l"/>
                <a:tab pos="6175375" algn="l"/>
              </a:tabLst>
            </a:pP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Décliner</a:t>
            </a:r>
            <a:r>
              <a:rPr sz="24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les</a:t>
            </a:r>
            <a:r>
              <a:rPr sz="24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LDG</a:t>
            </a:r>
            <a:r>
              <a:rPr sz="2400" spc="-6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par</a:t>
            </a:r>
            <a:r>
              <a:rPr sz="24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les</a:t>
            </a:r>
            <a:r>
              <a:rPr lang="fr-FR" sz="240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1</a:t>
            </a:r>
            <a:r>
              <a:rPr sz="2400" dirty="0" smtClean="0">
                <a:solidFill>
                  <a:srgbClr val="00355D"/>
                </a:solidFill>
                <a:latin typeface="Arial MT"/>
                <a:cs typeface="Arial MT"/>
              </a:rPr>
              <a:t>0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 grandes</a:t>
            </a:r>
            <a:r>
              <a:rPr sz="2400" spc="-45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thématiques</a:t>
            </a:r>
            <a:r>
              <a:rPr sz="24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issues</a:t>
            </a:r>
            <a:r>
              <a:rPr sz="24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Arial MT"/>
                <a:cs typeface="Arial MT"/>
              </a:rPr>
              <a:t>du </a:t>
            </a:r>
            <a:r>
              <a:rPr sz="2400" spc="-25" dirty="0" smtClean="0">
                <a:solidFill>
                  <a:srgbClr val="00355D"/>
                </a:solidFill>
                <a:latin typeface="Arial MT"/>
                <a:cs typeface="Arial MT"/>
              </a:rPr>
              <a:t>RSU</a:t>
            </a:r>
            <a:endParaRPr sz="2400" dirty="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3836" y="2750820"/>
            <a:ext cx="1908175" cy="1403985"/>
            <a:chOff x="973836" y="2750820"/>
            <a:chExt cx="1908175" cy="1403985"/>
          </a:xfrm>
        </p:grpSpPr>
        <p:sp>
          <p:nvSpPr>
            <p:cNvPr id="7" name="object 7"/>
            <p:cNvSpPr/>
            <p:nvPr/>
          </p:nvSpPr>
          <p:spPr>
            <a:xfrm>
              <a:off x="979932" y="2756916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947928" y="0"/>
                  </a:moveTo>
                  <a:lnTo>
                    <a:pt x="892233" y="1181"/>
                  </a:lnTo>
                  <a:lnTo>
                    <a:pt x="837385" y="4681"/>
                  </a:lnTo>
                  <a:lnTo>
                    <a:pt x="783473" y="10434"/>
                  </a:lnTo>
                  <a:lnTo>
                    <a:pt x="730586" y="18376"/>
                  </a:lnTo>
                  <a:lnTo>
                    <a:pt x="678813" y="28441"/>
                  </a:lnTo>
                  <a:lnTo>
                    <a:pt x="628243" y="40564"/>
                  </a:lnTo>
                  <a:lnTo>
                    <a:pt x="578965" y="54679"/>
                  </a:lnTo>
                  <a:lnTo>
                    <a:pt x="531067" y="70721"/>
                  </a:lnTo>
                  <a:lnTo>
                    <a:pt x="484639" y="88625"/>
                  </a:lnTo>
                  <a:lnTo>
                    <a:pt x="439769" y="108326"/>
                  </a:lnTo>
                  <a:lnTo>
                    <a:pt x="396546" y="129757"/>
                  </a:lnTo>
                  <a:lnTo>
                    <a:pt x="355060" y="152855"/>
                  </a:lnTo>
                  <a:lnTo>
                    <a:pt x="315400" y="177553"/>
                  </a:lnTo>
                  <a:lnTo>
                    <a:pt x="277653" y="203787"/>
                  </a:lnTo>
                  <a:lnTo>
                    <a:pt x="241910" y="231491"/>
                  </a:lnTo>
                  <a:lnTo>
                    <a:pt x="208259" y="260599"/>
                  </a:lnTo>
                  <a:lnTo>
                    <a:pt x="176789" y="291047"/>
                  </a:lnTo>
                  <a:lnTo>
                    <a:pt x="147588" y="322769"/>
                  </a:lnTo>
                  <a:lnTo>
                    <a:pt x="120747" y="355700"/>
                  </a:lnTo>
                  <a:lnTo>
                    <a:pt x="96354" y="389775"/>
                  </a:lnTo>
                  <a:lnTo>
                    <a:pt x="74497" y="424928"/>
                  </a:lnTo>
                  <a:lnTo>
                    <a:pt x="55266" y="461094"/>
                  </a:lnTo>
                  <a:lnTo>
                    <a:pt x="38749" y="498207"/>
                  </a:lnTo>
                  <a:lnTo>
                    <a:pt x="25037" y="536203"/>
                  </a:lnTo>
                  <a:lnTo>
                    <a:pt x="14216" y="575016"/>
                  </a:lnTo>
                  <a:lnTo>
                    <a:pt x="6377" y="614581"/>
                  </a:lnTo>
                  <a:lnTo>
                    <a:pt x="1609" y="654833"/>
                  </a:lnTo>
                  <a:lnTo>
                    <a:pt x="0" y="695706"/>
                  </a:lnTo>
                  <a:lnTo>
                    <a:pt x="1609" y="736578"/>
                  </a:lnTo>
                  <a:lnTo>
                    <a:pt x="6377" y="776830"/>
                  </a:lnTo>
                  <a:lnTo>
                    <a:pt x="14216" y="816395"/>
                  </a:lnTo>
                  <a:lnTo>
                    <a:pt x="25037" y="855208"/>
                  </a:lnTo>
                  <a:lnTo>
                    <a:pt x="38749" y="893204"/>
                  </a:lnTo>
                  <a:lnTo>
                    <a:pt x="55266" y="930317"/>
                  </a:lnTo>
                  <a:lnTo>
                    <a:pt x="74497" y="966483"/>
                  </a:lnTo>
                  <a:lnTo>
                    <a:pt x="96354" y="1001636"/>
                  </a:lnTo>
                  <a:lnTo>
                    <a:pt x="120747" y="1035711"/>
                  </a:lnTo>
                  <a:lnTo>
                    <a:pt x="147588" y="1068642"/>
                  </a:lnTo>
                  <a:lnTo>
                    <a:pt x="176789" y="1100364"/>
                  </a:lnTo>
                  <a:lnTo>
                    <a:pt x="208259" y="1130812"/>
                  </a:lnTo>
                  <a:lnTo>
                    <a:pt x="241910" y="1159920"/>
                  </a:lnTo>
                  <a:lnTo>
                    <a:pt x="277653" y="1187624"/>
                  </a:lnTo>
                  <a:lnTo>
                    <a:pt x="315400" y="1213858"/>
                  </a:lnTo>
                  <a:lnTo>
                    <a:pt x="355060" y="1238556"/>
                  </a:lnTo>
                  <a:lnTo>
                    <a:pt x="396546" y="1261654"/>
                  </a:lnTo>
                  <a:lnTo>
                    <a:pt x="439769" y="1283085"/>
                  </a:lnTo>
                  <a:lnTo>
                    <a:pt x="484639" y="1302786"/>
                  </a:lnTo>
                  <a:lnTo>
                    <a:pt x="531067" y="1320690"/>
                  </a:lnTo>
                  <a:lnTo>
                    <a:pt x="578965" y="1336732"/>
                  </a:lnTo>
                  <a:lnTo>
                    <a:pt x="628243" y="1350847"/>
                  </a:lnTo>
                  <a:lnTo>
                    <a:pt x="678813" y="1362970"/>
                  </a:lnTo>
                  <a:lnTo>
                    <a:pt x="730586" y="1373035"/>
                  </a:lnTo>
                  <a:lnTo>
                    <a:pt x="783473" y="1380977"/>
                  </a:lnTo>
                  <a:lnTo>
                    <a:pt x="837385" y="1386730"/>
                  </a:lnTo>
                  <a:lnTo>
                    <a:pt x="892233" y="1390230"/>
                  </a:lnTo>
                  <a:lnTo>
                    <a:pt x="947928" y="1391412"/>
                  </a:lnTo>
                  <a:lnTo>
                    <a:pt x="1003622" y="1390230"/>
                  </a:lnTo>
                  <a:lnTo>
                    <a:pt x="1058470" y="1386730"/>
                  </a:lnTo>
                  <a:lnTo>
                    <a:pt x="1112382" y="1380977"/>
                  </a:lnTo>
                  <a:lnTo>
                    <a:pt x="1165269" y="1373035"/>
                  </a:lnTo>
                  <a:lnTo>
                    <a:pt x="1217042" y="1362970"/>
                  </a:lnTo>
                  <a:lnTo>
                    <a:pt x="1267612" y="1350847"/>
                  </a:lnTo>
                  <a:lnTo>
                    <a:pt x="1316890" y="1336732"/>
                  </a:lnTo>
                  <a:lnTo>
                    <a:pt x="1364788" y="1320690"/>
                  </a:lnTo>
                  <a:lnTo>
                    <a:pt x="1411216" y="1302786"/>
                  </a:lnTo>
                  <a:lnTo>
                    <a:pt x="1456086" y="1283085"/>
                  </a:lnTo>
                  <a:lnTo>
                    <a:pt x="1499309" y="1261654"/>
                  </a:lnTo>
                  <a:lnTo>
                    <a:pt x="1540795" y="1238556"/>
                  </a:lnTo>
                  <a:lnTo>
                    <a:pt x="1580455" y="1213858"/>
                  </a:lnTo>
                  <a:lnTo>
                    <a:pt x="1618202" y="1187624"/>
                  </a:lnTo>
                  <a:lnTo>
                    <a:pt x="1653945" y="1159920"/>
                  </a:lnTo>
                  <a:lnTo>
                    <a:pt x="1687596" y="1130812"/>
                  </a:lnTo>
                  <a:lnTo>
                    <a:pt x="1719066" y="1100364"/>
                  </a:lnTo>
                  <a:lnTo>
                    <a:pt x="1748267" y="1068642"/>
                  </a:lnTo>
                  <a:lnTo>
                    <a:pt x="1775108" y="1035711"/>
                  </a:lnTo>
                  <a:lnTo>
                    <a:pt x="1799501" y="1001636"/>
                  </a:lnTo>
                  <a:lnTo>
                    <a:pt x="1821358" y="966483"/>
                  </a:lnTo>
                  <a:lnTo>
                    <a:pt x="1840589" y="930317"/>
                  </a:lnTo>
                  <a:lnTo>
                    <a:pt x="1857106" y="893204"/>
                  </a:lnTo>
                  <a:lnTo>
                    <a:pt x="1870818" y="855208"/>
                  </a:lnTo>
                  <a:lnTo>
                    <a:pt x="1881639" y="816395"/>
                  </a:lnTo>
                  <a:lnTo>
                    <a:pt x="1889478" y="776830"/>
                  </a:lnTo>
                  <a:lnTo>
                    <a:pt x="1894246" y="736578"/>
                  </a:lnTo>
                  <a:lnTo>
                    <a:pt x="1895856" y="695706"/>
                  </a:lnTo>
                  <a:lnTo>
                    <a:pt x="1894246" y="654833"/>
                  </a:lnTo>
                  <a:lnTo>
                    <a:pt x="1889478" y="614581"/>
                  </a:lnTo>
                  <a:lnTo>
                    <a:pt x="1881639" y="575016"/>
                  </a:lnTo>
                  <a:lnTo>
                    <a:pt x="1870818" y="536203"/>
                  </a:lnTo>
                  <a:lnTo>
                    <a:pt x="1857106" y="498207"/>
                  </a:lnTo>
                  <a:lnTo>
                    <a:pt x="1840589" y="461094"/>
                  </a:lnTo>
                  <a:lnTo>
                    <a:pt x="1821358" y="424928"/>
                  </a:lnTo>
                  <a:lnTo>
                    <a:pt x="1799501" y="389775"/>
                  </a:lnTo>
                  <a:lnTo>
                    <a:pt x="1775108" y="355700"/>
                  </a:lnTo>
                  <a:lnTo>
                    <a:pt x="1748267" y="322769"/>
                  </a:lnTo>
                  <a:lnTo>
                    <a:pt x="1719066" y="291047"/>
                  </a:lnTo>
                  <a:lnTo>
                    <a:pt x="1687596" y="260599"/>
                  </a:lnTo>
                  <a:lnTo>
                    <a:pt x="1653945" y="231491"/>
                  </a:lnTo>
                  <a:lnTo>
                    <a:pt x="1618202" y="203787"/>
                  </a:lnTo>
                  <a:lnTo>
                    <a:pt x="1580455" y="177553"/>
                  </a:lnTo>
                  <a:lnTo>
                    <a:pt x="1540795" y="152855"/>
                  </a:lnTo>
                  <a:lnTo>
                    <a:pt x="1499309" y="129757"/>
                  </a:lnTo>
                  <a:lnTo>
                    <a:pt x="1456086" y="108326"/>
                  </a:lnTo>
                  <a:lnTo>
                    <a:pt x="1411216" y="88625"/>
                  </a:lnTo>
                  <a:lnTo>
                    <a:pt x="1364788" y="70721"/>
                  </a:lnTo>
                  <a:lnTo>
                    <a:pt x="1316890" y="54679"/>
                  </a:lnTo>
                  <a:lnTo>
                    <a:pt x="1267612" y="40564"/>
                  </a:lnTo>
                  <a:lnTo>
                    <a:pt x="1217042" y="28441"/>
                  </a:lnTo>
                  <a:lnTo>
                    <a:pt x="1165269" y="18376"/>
                  </a:lnTo>
                  <a:lnTo>
                    <a:pt x="1112382" y="10434"/>
                  </a:lnTo>
                  <a:lnTo>
                    <a:pt x="1058470" y="4681"/>
                  </a:lnTo>
                  <a:lnTo>
                    <a:pt x="1003622" y="1181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79932" y="2756916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0" y="695706"/>
                  </a:moveTo>
                  <a:lnTo>
                    <a:pt x="1609" y="654833"/>
                  </a:lnTo>
                  <a:lnTo>
                    <a:pt x="6377" y="614581"/>
                  </a:lnTo>
                  <a:lnTo>
                    <a:pt x="14216" y="575016"/>
                  </a:lnTo>
                  <a:lnTo>
                    <a:pt x="25037" y="536203"/>
                  </a:lnTo>
                  <a:lnTo>
                    <a:pt x="38749" y="498207"/>
                  </a:lnTo>
                  <a:lnTo>
                    <a:pt x="55266" y="461094"/>
                  </a:lnTo>
                  <a:lnTo>
                    <a:pt x="74497" y="424928"/>
                  </a:lnTo>
                  <a:lnTo>
                    <a:pt x="96354" y="389775"/>
                  </a:lnTo>
                  <a:lnTo>
                    <a:pt x="120747" y="355700"/>
                  </a:lnTo>
                  <a:lnTo>
                    <a:pt x="147588" y="322769"/>
                  </a:lnTo>
                  <a:lnTo>
                    <a:pt x="176789" y="291047"/>
                  </a:lnTo>
                  <a:lnTo>
                    <a:pt x="208259" y="260599"/>
                  </a:lnTo>
                  <a:lnTo>
                    <a:pt x="241910" y="231491"/>
                  </a:lnTo>
                  <a:lnTo>
                    <a:pt x="277653" y="203787"/>
                  </a:lnTo>
                  <a:lnTo>
                    <a:pt x="315400" y="177553"/>
                  </a:lnTo>
                  <a:lnTo>
                    <a:pt x="355060" y="152855"/>
                  </a:lnTo>
                  <a:lnTo>
                    <a:pt x="396546" y="129757"/>
                  </a:lnTo>
                  <a:lnTo>
                    <a:pt x="439769" y="108326"/>
                  </a:lnTo>
                  <a:lnTo>
                    <a:pt x="484639" y="88625"/>
                  </a:lnTo>
                  <a:lnTo>
                    <a:pt x="531067" y="70721"/>
                  </a:lnTo>
                  <a:lnTo>
                    <a:pt x="578965" y="54679"/>
                  </a:lnTo>
                  <a:lnTo>
                    <a:pt x="628243" y="40564"/>
                  </a:lnTo>
                  <a:lnTo>
                    <a:pt x="678813" y="28441"/>
                  </a:lnTo>
                  <a:lnTo>
                    <a:pt x="730586" y="18376"/>
                  </a:lnTo>
                  <a:lnTo>
                    <a:pt x="783473" y="10434"/>
                  </a:lnTo>
                  <a:lnTo>
                    <a:pt x="837385" y="4681"/>
                  </a:lnTo>
                  <a:lnTo>
                    <a:pt x="892233" y="1181"/>
                  </a:lnTo>
                  <a:lnTo>
                    <a:pt x="947928" y="0"/>
                  </a:lnTo>
                  <a:lnTo>
                    <a:pt x="1003622" y="1181"/>
                  </a:lnTo>
                  <a:lnTo>
                    <a:pt x="1058470" y="4681"/>
                  </a:lnTo>
                  <a:lnTo>
                    <a:pt x="1112382" y="10434"/>
                  </a:lnTo>
                  <a:lnTo>
                    <a:pt x="1165269" y="18376"/>
                  </a:lnTo>
                  <a:lnTo>
                    <a:pt x="1217042" y="28441"/>
                  </a:lnTo>
                  <a:lnTo>
                    <a:pt x="1267612" y="40564"/>
                  </a:lnTo>
                  <a:lnTo>
                    <a:pt x="1316890" y="54679"/>
                  </a:lnTo>
                  <a:lnTo>
                    <a:pt x="1364788" y="70721"/>
                  </a:lnTo>
                  <a:lnTo>
                    <a:pt x="1411216" y="88625"/>
                  </a:lnTo>
                  <a:lnTo>
                    <a:pt x="1456086" y="108326"/>
                  </a:lnTo>
                  <a:lnTo>
                    <a:pt x="1499309" y="129757"/>
                  </a:lnTo>
                  <a:lnTo>
                    <a:pt x="1540795" y="152855"/>
                  </a:lnTo>
                  <a:lnTo>
                    <a:pt x="1580455" y="177553"/>
                  </a:lnTo>
                  <a:lnTo>
                    <a:pt x="1618202" y="203787"/>
                  </a:lnTo>
                  <a:lnTo>
                    <a:pt x="1653945" y="231491"/>
                  </a:lnTo>
                  <a:lnTo>
                    <a:pt x="1687596" y="260599"/>
                  </a:lnTo>
                  <a:lnTo>
                    <a:pt x="1719066" y="291047"/>
                  </a:lnTo>
                  <a:lnTo>
                    <a:pt x="1748267" y="322769"/>
                  </a:lnTo>
                  <a:lnTo>
                    <a:pt x="1775108" y="355700"/>
                  </a:lnTo>
                  <a:lnTo>
                    <a:pt x="1799501" y="389775"/>
                  </a:lnTo>
                  <a:lnTo>
                    <a:pt x="1821358" y="424928"/>
                  </a:lnTo>
                  <a:lnTo>
                    <a:pt x="1840589" y="461094"/>
                  </a:lnTo>
                  <a:lnTo>
                    <a:pt x="1857106" y="498207"/>
                  </a:lnTo>
                  <a:lnTo>
                    <a:pt x="1870818" y="536203"/>
                  </a:lnTo>
                  <a:lnTo>
                    <a:pt x="1881639" y="575016"/>
                  </a:lnTo>
                  <a:lnTo>
                    <a:pt x="1889478" y="614581"/>
                  </a:lnTo>
                  <a:lnTo>
                    <a:pt x="1894246" y="654833"/>
                  </a:lnTo>
                  <a:lnTo>
                    <a:pt x="1895856" y="695706"/>
                  </a:lnTo>
                  <a:lnTo>
                    <a:pt x="1894246" y="736578"/>
                  </a:lnTo>
                  <a:lnTo>
                    <a:pt x="1889478" y="776830"/>
                  </a:lnTo>
                  <a:lnTo>
                    <a:pt x="1881639" y="816395"/>
                  </a:lnTo>
                  <a:lnTo>
                    <a:pt x="1870818" y="855208"/>
                  </a:lnTo>
                  <a:lnTo>
                    <a:pt x="1857106" y="893204"/>
                  </a:lnTo>
                  <a:lnTo>
                    <a:pt x="1840589" y="930317"/>
                  </a:lnTo>
                  <a:lnTo>
                    <a:pt x="1821358" y="966483"/>
                  </a:lnTo>
                  <a:lnTo>
                    <a:pt x="1799501" y="1001636"/>
                  </a:lnTo>
                  <a:lnTo>
                    <a:pt x="1775108" y="1035711"/>
                  </a:lnTo>
                  <a:lnTo>
                    <a:pt x="1748267" y="1068642"/>
                  </a:lnTo>
                  <a:lnTo>
                    <a:pt x="1719066" y="1100364"/>
                  </a:lnTo>
                  <a:lnTo>
                    <a:pt x="1687596" y="1130812"/>
                  </a:lnTo>
                  <a:lnTo>
                    <a:pt x="1653945" y="1159920"/>
                  </a:lnTo>
                  <a:lnTo>
                    <a:pt x="1618202" y="1187624"/>
                  </a:lnTo>
                  <a:lnTo>
                    <a:pt x="1580455" y="1213858"/>
                  </a:lnTo>
                  <a:lnTo>
                    <a:pt x="1540795" y="1238556"/>
                  </a:lnTo>
                  <a:lnTo>
                    <a:pt x="1499309" y="1261654"/>
                  </a:lnTo>
                  <a:lnTo>
                    <a:pt x="1456086" y="1283085"/>
                  </a:lnTo>
                  <a:lnTo>
                    <a:pt x="1411216" y="1302786"/>
                  </a:lnTo>
                  <a:lnTo>
                    <a:pt x="1364788" y="1320690"/>
                  </a:lnTo>
                  <a:lnTo>
                    <a:pt x="1316890" y="1336732"/>
                  </a:lnTo>
                  <a:lnTo>
                    <a:pt x="1267612" y="1350847"/>
                  </a:lnTo>
                  <a:lnTo>
                    <a:pt x="1217042" y="1362970"/>
                  </a:lnTo>
                  <a:lnTo>
                    <a:pt x="1165269" y="1373035"/>
                  </a:lnTo>
                  <a:lnTo>
                    <a:pt x="1112382" y="1380977"/>
                  </a:lnTo>
                  <a:lnTo>
                    <a:pt x="1058470" y="1386730"/>
                  </a:lnTo>
                  <a:lnTo>
                    <a:pt x="1003622" y="1390230"/>
                  </a:lnTo>
                  <a:lnTo>
                    <a:pt x="947928" y="1391412"/>
                  </a:lnTo>
                  <a:lnTo>
                    <a:pt x="892233" y="1390230"/>
                  </a:lnTo>
                  <a:lnTo>
                    <a:pt x="837385" y="1386730"/>
                  </a:lnTo>
                  <a:lnTo>
                    <a:pt x="783473" y="1380977"/>
                  </a:lnTo>
                  <a:lnTo>
                    <a:pt x="730586" y="1373035"/>
                  </a:lnTo>
                  <a:lnTo>
                    <a:pt x="678813" y="1362970"/>
                  </a:lnTo>
                  <a:lnTo>
                    <a:pt x="628243" y="1350847"/>
                  </a:lnTo>
                  <a:lnTo>
                    <a:pt x="578965" y="1336732"/>
                  </a:lnTo>
                  <a:lnTo>
                    <a:pt x="531067" y="1320690"/>
                  </a:lnTo>
                  <a:lnTo>
                    <a:pt x="484639" y="1302786"/>
                  </a:lnTo>
                  <a:lnTo>
                    <a:pt x="439769" y="1283085"/>
                  </a:lnTo>
                  <a:lnTo>
                    <a:pt x="396546" y="1261654"/>
                  </a:lnTo>
                  <a:lnTo>
                    <a:pt x="355060" y="1238556"/>
                  </a:lnTo>
                  <a:lnTo>
                    <a:pt x="315400" y="1213858"/>
                  </a:lnTo>
                  <a:lnTo>
                    <a:pt x="277653" y="1187624"/>
                  </a:lnTo>
                  <a:lnTo>
                    <a:pt x="241910" y="1159920"/>
                  </a:lnTo>
                  <a:lnTo>
                    <a:pt x="208259" y="1130812"/>
                  </a:lnTo>
                  <a:lnTo>
                    <a:pt x="176789" y="1100364"/>
                  </a:lnTo>
                  <a:lnTo>
                    <a:pt x="147588" y="1068642"/>
                  </a:lnTo>
                  <a:lnTo>
                    <a:pt x="120747" y="1035711"/>
                  </a:lnTo>
                  <a:lnTo>
                    <a:pt x="96354" y="1001636"/>
                  </a:lnTo>
                  <a:lnTo>
                    <a:pt x="74497" y="966483"/>
                  </a:lnTo>
                  <a:lnTo>
                    <a:pt x="55266" y="930317"/>
                  </a:lnTo>
                  <a:lnTo>
                    <a:pt x="38749" y="893204"/>
                  </a:lnTo>
                  <a:lnTo>
                    <a:pt x="25037" y="855208"/>
                  </a:lnTo>
                  <a:lnTo>
                    <a:pt x="14216" y="816395"/>
                  </a:lnTo>
                  <a:lnTo>
                    <a:pt x="6377" y="776830"/>
                  </a:lnTo>
                  <a:lnTo>
                    <a:pt x="1609" y="736578"/>
                  </a:lnTo>
                  <a:lnTo>
                    <a:pt x="0" y="69570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91741" y="3298697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FFFFFF"/>
                </a:solidFill>
                <a:latin typeface="Verdana"/>
                <a:cs typeface="Verdana"/>
              </a:rPr>
              <a:t>Effectifs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0964" y="2048255"/>
            <a:ext cx="8921496" cy="44577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61228" y="2736850"/>
            <a:ext cx="145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Absentéisme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2405" y="3271265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indent="-6604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Verdana"/>
                <a:cs typeface="Verdana"/>
              </a:rPr>
              <a:t>Conditions </a:t>
            </a:r>
            <a:r>
              <a:rPr sz="1800" spc="95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800" spc="-1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travail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0478" y="2660650"/>
            <a:ext cx="166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1959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Égalité </a:t>
            </a:r>
            <a:r>
              <a:rPr sz="1800" spc="-55" dirty="0">
                <a:solidFill>
                  <a:srgbClr val="FFFFFF"/>
                </a:solidFill>
                <a:latin typeface="Verdana"/>
                <a:cs typeface="Verdana"/>
              </a:rPr>
              <a:t>professionnelle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6636" y="4861559"/>
            <a:ext cx="1908175" cy="1403985"/>
            <a:chOff x="516636" y="4861559"/>
            <a:chExt cx="1908175" cy="1403985"/>
          </a:xfrm>
        </p:grpSpPr>
        <p:sp>
          <p:nvSpPr>
            <p:cNvPr id="15" name="object 15"/>
            <p:cNvSpPr/>
            <p:nvPr/>
          </p:nvSpPr>
          <p:spPr>
            <a:xfrm>
              <a:off x="522732" y="4867655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947928" y="0"/>
                  </a:moveTo>
                  <a:lnTo>
                    <a:pt x="892229" y="1181"/>
                  </a:lnTo>
                  <a:lnTo>
                    <a:pt x="837378" y="4681"/>
                  </a:lnTo>
                  <a:lnTo>
                    <a:pt x="783464" y="10434"/>
                  </a:lnTo>
                  <a:lnTo>
                    <a:pt x="730574" y="18376"/>
                  </a:lnTo>
                  <a:lnTo>
                    <a:pt x="678800" y="28441"/>
                  </a:lnTo>
                  <a:lnTo>
                    <a:pt x="628228" y="40564"/>
                  </a:lnTo>
                  <a:lnTo>
                    <a:pt x="578949" y="54679"/>
                  </a:lnTo>
                  <a:lnTo>
                    <a:pt x="531050" y="70721"/>
                  </a:lnTo>
                  <a:lnTo>
                    <a:pt x="484622" y="88625"/>
                  </a:lnTo>
                  <a:lnTo>
                    <a:pt x="439752" y="108326"/>
                  </a:lnTo>
                  <a:lnTo>
                    <a:pt x="396530" y="129757"/>
                  </a:lnTo>
                  <a:lnTo>
                    <a:pt x="355044" y="152855"/>
                  </a:lnTo>
                  <a:lnTo>
                    <a:pt x="315384" y="177553"/>
                  </a:lnTo>
                  <a:lnTo>
                    <a:pt x="277639" y="203787"/>
                  </a:lnTo>
                  <a:lnTo>
                    <a:pt x="241897" y="231491"/>
                  </a:lnTo>
                  <a:lnTo>
                    <a:pt x="208247" y="260599"/>
                  </a:lnTo>
                  <a:lnTo>
                    <a:pt x="176778" y="291047"/>
                  </a:lnTo>
                  <a:lnTo>
                    <a:pt x="147579" y="322769"/>
                  </a:lnTo>
                  <a:lnTo>
                    <a:pt x="120739" y="355700"/>
                  </a:lnTo>
                  <a:lnTo>
                    <a:pt x="96347" y="389775"/>
                  </a:lnTo>
                  <a:lnTo>
                    <a:pt x="74492" y="424928"/>
                  </a:lnTo>
                  <a:lnTo>
                    <a:pt x="55262" y="461094"/>
                  </a:lnTo>
                  <a:lnTo>
                    <a:pt x="38746" y="498207"/>
                  </a:lnTo>
                  <a:lnTo>
                    <a:pt x="25035" y="536203"/>
                  </a:lnTo>
                  <a:lnTo>
                    <a:pt x="14215" y="575016"/>
                  </a:lnTo>
                  <a:lnTo>
                    <a:pt x="6377" y="614581"/>
                  </a:lnTo>
                  <a:lnTo>
                    <a:pt x="1609" y="654833"/>
                  </a:lnTo>
                  <a:lnTo>
                    <a:pt x="0" y="695706"/>
                  </a:lnTo>
                  <a:lnTo>
                    <a:pt x="1609" y="736583"/>
                  </a:lnTo>
                  <a:lnTo>
                    <a:pt x="6377" y="776839"/>
                  </a:lnTo>
                  <a:lnTo>
                    <a:pt x="14215" y="816408"/>
                  </a:lnTo>
                  <a:lnTo>
                    <a:pt x="25035" y="855224"/>
                  </a:lnTo>
                  <a:lnTo>
                    <a:pt x="38746" y="893222"/>
                  </a:lnTo>
                  <a:lnTo>
                    <a:pt x="55262" y="930338"/>
                  </a:lnTo>
                  <a:lnTo>
                    <a:pt x="74492" y="966505"/>
                  </a:lnTo>
                  <a:lnTo>
                    <a:pt x="96347" y="1001658"/>
                  </a:lnTo>
                  <a:lnTo>
                    <a:pt x="120739" y="1035733"/>
                  </a:lnTo>
                  <a:lnTo>
                    <a:pt x="147579" y="1068664"/>
                  </a:lnTo>
                  <a:lnTo>
                    <a:pt x="176778" y="1100386"/>
                  </a:lnTo>
                  <a:lnTo>
                    <a:pt x="208247" y="1130833"/>
                  </a:lnTo>
                  <a:lnTo>
                    <a:pt x="241897" y="1159941"/>
                  </a:lnTo>
                  <a:lnTo>
                    <a:pt x="277639" y="1187643"/>
                  </a:lnTo>
                  <a:lnTo>
                    <a:pt x="315384" y="1213875"/>
                  </a:lnTo>
                  <a:lnTo>
                    <a:pt x="355044" y="1238572"/>
                  </a:lnTo>
                  <a:lnTo>
                    <a:pt x="396530" y="1261668"/>
                  </a:lnTo>
                  <a:lnTo>
                    <a:pt x="439752" y="1283098"/>
                  </a:lnTo>
                  <a:lnTo>
                    <a:pt x="484622" y="1302797"/>
                  </a:lnTo>
                  <a:lnTo>
                    <a:pt x="531050" y="1320699"/>
                  </a:lnTo>
                  <a:lnTo>
                    <a:pt x="578949" y="1336739"/>
                  </a:lnTo>
                  <a:lnTo>
                    <a:pt x="628228" y="1350853"/>
                  </a:lnTo>
                  <a:lnTo>
                    <a:pt x="678800" y="1362974"/>
                  </a:lnTo>
                  <a:lnTo>
                    <a:pt x="730574" y="1373037"/>
                  </a:lnTo>
                  <a:lnTo>
                    <a:pt x="783464" y="1380978"/>
                  </a:lnTo>
                  <a:lnTo>
                    <a:pt x="837378" y="1386731"/>
                  </a:lnTo>
                  <a:lnTo>
                    <a:pt x="892229" y="1390230"/>
                  </a:lnTo>
                  <a:lnTo>
                    <a:pt x="947928" y="1391412"/>
                  </a:lnTo>
                  <a:lnTo>
                    <a:pt x="1003622" y="1390230"/>
                  </a:lnTo>
                  <a:lnTo>
                    <a:pt x="1058470" y="1386731"/>
                  </a:lnTo>
                  <a:lnTo>
                    <a:pt x="1112382" y="1380978"/>
                  </a:lnTo>
                  <a:lnTo>
                    <a:pt x="1165269" y="1373037"/>
                  </a:lnTo>
                  <a:lnTo>
                    <a:pt x="1217042" y="1362974"/>
                  </a:lnTo>
                  <a:lnTo>
                    <a:pt x="1267612" y="1350853"/>
                  </a:lnTo>
                  <a:lnTo>
                    <a:pt x="1316890" y="1336739"/>
                  </a:lnTo>
                  <a:lnTo>
                    <a:pt x="1364788" y="1320699"/>
                  </a:lnTo>
                  <a:lnTo>
                    <a:pt x="1411216" y="1302797"/>
                  </a:lnTo>
                  <a:lnTo>
                    <a:pt x="1456086" y="1283098"/>
                  </a:lnTo>
                  <a:lnTo>
                    <a:pt x="1499309" y="1261668"/>
                  </a:lnTo>
                  <a:lnTo>
                    <a:pt x="1540795" y="1238572"/>
                  </a:lnTo>
                  <a:lnTo>
                    <a:pt x="1580455" y="1213875"/>
                  </a:lnTo>
                  <a:lnTo>
                    <a:pt x="1618202" y="1187643"/>
                  </a:lnTo>
                  <a:lnTo>
                    <a:pt x="1653945" y="1159941"/>
                  </a:lnTo>
                  <a:lnTo>
                    <a:pt x="1687596" y="1130833"/>
                  </a:lnTo>
                  <a:lnTo>
                    <a:pt x="1719066" y="1100386"/>
                  </a:lnTo>
                  <a:lnTo>
                    <a:pt x="1748267" y="1068664"/>
                  </a:lnTo>
                  <a:lnTo>
                    <a:pt x="1775108" y="1035733"/>
                  </a:lnTo>
                  <a:lnTo>
                    <a:pt x="1799501" y="1001658"/>
                  </a:lnTo>
                  <a:lnTo>
                    <a:pt x="1821358" y="966505"/>
                  </a:lnTo>
                  <a:lnTo>
                    <a:pt x="1840589" y="930338"/>
                  </a:lnTo>
                  <a:lnTo>
                    <a:pt x="1857106" y="893222"/>
                  </a:lnTo>
                  <a:lnTo>
                    <a:pt x="1870818" y="855224"/>
                  </a:lnTo>
                  <a:lnTo>
                    <a:pt x="1881639" y="816408"/>
                  </a:lnTo>
                  <a:lnTo>
                    <a:pt x="1889478" y="776839"/>
                  </a:lnTo>
                  <a:lnTo>
                    <a:pt x="1894246" y="736583"/>
                  </a:lnTo>
                  <a:lnTo>
                    <a:pt x="1895856" y="695706"/>
                  </a:lnTo>
                  <a:lnTo>
                    <a:pt x="1894246" y="654833"/>
                  </a:lnTo>
                  <a:lnTo>
                    <a:pt x="1889478" y="614581"/>
                  </a:lnTo>
                  <a:lnTo>
                    <a:pt x="1881639" y="575016"/>
                  </a:lnTo>
                  <a:lnTo>
                    <a:pt x="1870818" y="536203"/>
                  </a:lnTo>
                  <a:lnTo>
                    <a:pt x="1857106" y="498207"/>
                  </a:lnTo>
                  <a:lnTo>
                    <a:pt x="1840589" y="461094"/>
                  </a:lnTo>
                  <a:lnTo>
                    <a:pt x="1821358" y="424928"/>
                  </a:lnTo>
                  <a:lnTo>
                    <a:pt x="1799501" y="389775"/>
                  </a:lnTo>
                  <a:lnTo>
                    <a:pt x="1775108" y="355700"/>
                  </a:lnTo>
                  <a:lnTo>
                    <a:pt x="1748267" y="322769"/>
                  </a:lnTo>
                  <a:lnTo>
                    <a:pt x="1719066" y="291047"/>
                  </a:lnTo>
                  <a:lnTo>
                    <a:pt x="1687596" y="260599"/>
                  </a:lnTo>
                  <a:lnTo>
                    <a:pt x="1653945" y="231491"/>
                  </a:lnTo>
                  <a:lnTo>
                    <a:pt x="1618202" y="203787"/>
                  </a:lnTo>
                  <a:lnTo>
                    <a:pt x="1580455" y="177553"/>
                  </a:lnTo>
                  <a:lnTo>
                    <a:pt x="1540795" y="152855"/>
                  </a:lnTo>
                  <a:lnTo>
                    <a:pt x="1499309" y="129757"/>
                  </a:lnTo>
                  <a:lnTo>
                    <a:pt x="1456086" y="108326"/>
                  </a:lnTo>
                  <a:lnTo>
                    <a:pt x="1411216" y="88625"/>
                  </a:lnTo>
                  <a:lnTo>
                    <a:pt x="1364788" y="70721"/>
                  </a:lnTo>
                  <a:lnTo>
                    <a:pt x="1316890" y="54679"/>
                  </a:lnTo>
                  <a:lnTo>
                    <a:pt x="1267612" y="40564"/>
                  </a:lnTo>
                  <a:lnTo>
                    <a:pt x="1217042" y="28441"/>
                  </a:lnTo>
                  <a:lnTo>
                    <a:pt x="1165269" y="18376"/>
                  </a:lnTo>
                  <a:lnTo>
                    <a:pt x="1112382" y="10434"/>
                  </a:lnTo>
                  <a:lnTo>
                    <a:pt x="1058470" y="4681"/>
                  </a:lnTo>
                  <a:lnTo>
                    <a:pt x="1003622" y="1181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22732" y="4867655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0" y="695706"/>
                  </a:moveTo>
                  <a:lnTo>
                    <a:pt x="1609" y="654833"/>
                  </a:lnTo>
                  <a:lnTo>
                    <a:pt x="6377" y="614581"/>
                  </a:lnTo>
                  <a:lnTo>
                    <a:pt x="14215" y="575016"/>
                  </a:lnTo>
                  <a:lnTo>
                    <a:pt x="25035" y="536203"/>
                  </a:lnTo>
                  <a:lnTo>
                    <a:pt x="38746" y="498207"/>
                  </a:lnTo>
                  <a:lnTo>
                    <a:pt x="55262" y="461094"/>
                  </a:lnTo>
                  <a:lnTo>
                    <a:pt x="74492" y="424928"/>
                  </a:lnTo>
                  <a:lnTo>
                    <a:pt x="96347" y="389775"/>
                  </a:lnTo>
                  <a:lnTo>
                    <a:pt x="120739" y="355700"/>
                  </a:lnTo>
                  <a:lnTo>
                    <a:pt x="147579" y="322769"/>
                  </a:lnTo>
                  <a:lnTo>
                    <a:pt x="176778" y="291047"/>
                  </a:lnTo>
                  <a:lnTo>
                    <a:pt x="208247" y="260599"/>
                  </a:lnTo>
                  <a:lnTo>
                    <a:pt x="241897" y="231491"/>
                  </a:lnTo>
                  <a:lnTo>
                    <a:pt x="277639" y="203787"/>
                  </a:lnTo>
                  <a:lnTo>
                    <a:pt x="315384" y="177553"/>
                  </a:lnTo>
                  <a:lnTo>
                    <a:pt x="355044" y="152855"/>
                  </a:lnTo>
                  <a:lnTo>
                    <a:pt x="396530" y="129757"/>
                  </a:lnTo>
                  <a:lnTo>
                    <a:pt x="439752" y="108326"/>
                  </a:lnTo>
                  <a:lnTo>
                    <a:pt x="484622" y="88625"/>
                  </a:lnTo>
                  <a:lnTo>
                    <a:pt x="531050" y="70721"/>
                  </a:lnTo>
                  <a:lnTo>
                    <a:pt x="578949" y="54679"/>
                  </a:lnTo>
                  <a:lnTo>
                    <a:pt x="628228" y="40564"/>
                  </a:lnTo>
                  <a:lnTo>
                    <a:pt x="678800" y="28441"/>
                  </a:lnTo>
                  <a:lnTo>
                    <a:pt x="730574" y="18376"/>
                  </a:lnTo>
                  <a:lnTo>
                    <a:pt x="783464" y="10434"/>
                  </a:lnTo>
                  <a:lnTo>
                    <a:pt x="837378" y="4681"/>
                  </a:lnTo>
                  <a:lnTo>
                    <a:pt x="892229" y="1181"/>
                  </a:lnTo>
                  <a:lnTo>
                    <a:pt x="947928" y="0"/>
                  </a:lnTo>
                  <a:lnTo>
                    <a:pt x="1003622" y="1181"/>
                  </a:lnTo>
                  <a:lnTo>
                    <a:pt x="1058470" y="4681"/>
                  </a:lnTo>
                  <a:lnTo>
                    <a:pt x="1112382" y="10434"/>
                  </a:lnTo>
                  <a:lnTo>
                    <a:pt x="1165269" y="18376"/>
                  </a:lnTo>
                  <a:lnTo>
                    <a:pt x="1217042" y="28441"/>
                  </a:lnTo>
                  <a:lnTo>
                    <a:pt x="1267612" y="40564"/>
                  </a:lnTo>
                  <a:lnTo>
                    <a:pt x="1316890" y="54679"/>
                  </a:lnTo>
                  <a:lnTo>
                    <a:pt x="1364788" y="70721"/>
                  </a:lnTo>
                  <a:lnTo>
                    <a:pt x="1411216" y="88625"/>
                  </a:lnTo>
                  <a:lnTo>
                    <a:pt x="1456086" y="108326"/>
                  </a:lnTo>
                  <a:lnTo>
                    <a:pt x="1499309" y="129757"/>
                  </a:lnTo>
                  <a:lnTo>
                    <a:pt x="1540795" y="152855"/>
                  </a:lnTo>
                  <a:lnTo>
                    <a:pt x="1580455" y="177553"/>
                  </a:lnTo>
                  <a:lnTo>
                    <a:pt x="1618202" y="203787"/>
                  </a:lnTo>
                  <a:lnTo>
                    <a:pt x="1653945" y="231491"/>
                  </a:lnTo>
                  <a:lnTo>
                    <a:pt x="1687596" y="260599"/>
                  </a:lnTo>
                  <a:lnTo>
                    <a:pt x="1719066" y="291047"/>
                  </a:lnTo>
                  <a:lnTo>
                    <a:pt x="1748267" y="322769"/>
                  </a:lnTo>
                  <a:lnTo>
                    <a:pt x="1775108" y="355700"/>
                  </a:lnTo>
                  <a:lnTo>
                    <a:pt x="1799501" y="389775"/>
                  </a:lnTo>
                  <a:lnTo>
                    <a:pt x="1821358" y="424928"/>
                  </a:lnTo>
                  <a:lnTo>
                    <a:pt x="1840589" y="461094"/>
                  </a:lnTo>
                  <a:lnTo>
                    <a:pt x="1857106" y="498207"/>
                  </a:lnTo>
                  <a:lnTo>
                    <a:pt x="1870818" y="536203"/>
                  </a:lnTo>
                  <a:lnTo>
                    <a:pt x="1881639" y="575016"/>
                  </a:lnTo>
                  <a:lnTo>
                    <a:pt x="1889478" y="614581"/>
                  </a:lnTo>
                  <a:lnTo>
                    <a:pt x="1894246" y="654833"/>
                  </a:lnTo>
                  <a:lnTo>
                    <a:pt x="1895856" y="695706"/>
                  </a:lnTo>
                  <a:lnTo>
                    <a:pt x="1894246" y="736583"/>
                  </a:lnTo>
                  <a:lnTo>
                    <a:pt x="1889478" y="776839"/>
                  </a:lnTo>
                  <a:lnTo>
                    <a:pt x="1881639" y="816408"/>
                  </a:lnTo>
                  <a:lnTo>
                    <a:pt x="1870818" y="855224"/>
                  </a:lnTo>
                  <a:lnTo>
                    <a:pt x="1857106" y="893222"/>
                  </a:lnTo>
                  <a:lnTo>
                    <a:pt x="1840589" y="930338"/>
                  </a:lnTo>
                  <a:lnTo>
                    <a:pt x="1821358" y="966505"/>
                  </a:lnTo>
                  <a:lnTo>
                    <a:pt x="1799501" y="1001658"/>
                  </a:lnTo>
                  <a:lnTo>
                    <a:pt x="1775108" y="1035733"/>
                  </a:lnTo>
                  <a:lnTo>
                    <a:pt x="1748267" y="1068664"/>
                  </a:lnTo>
                  <a:lnTo>
                    <a:pt x="1719066" y="1100386"/>
                  </a:lnTo>
                  <a:lnTo>
                    <a:pt x="1687596" y="1130833"/>
                  </a:lnTo>
                  <a:lnTo>
                    <a:pt x="1653945" y="1159941"/>
                  </a:lnTo>
                  <a:lnTo>
                    <a:pt x="1618202" y="1187643"/>
                  </a:lnTo>
                  <a:lnTo>
                    <a:pt x="1580455" y="1213875"/>
                  </a:lnTo>
                  <a:lnTo>
                    <a:pt x="1540795" y="1238572"/>
                  </a:lnTo>
                  <a:lnTo>
                    <a:pt x="1499309" y="1261668"/>
                  </a:lnTo>
                  <a:lnTo>
                    <a:pt x="1456086" y="1283098"/>
                  </a:lnTo>
                  <a:lnTo>
                    <a:pt x="1411216" y="1302797"/>
                  </a:lnTo>
                  <a:lnTo>
                    <a:pt x="1364788" y="1320699"/>
                  </a:lnTo>
                  <a:lnTo>
                    <a:pt x="1316890" y="1336739"/>
                  </a:lnTo>
                  <a:lnTo>
                    <a:pt x="1267612" y="1350853"/>
                  </a:lnTo>
                  <a:lnTo>
                    <a:pt x="1217042" y="1362974"/>
                  </a:lnTo>
                  <a:lnTo>
                    <a:pt x="1165269" y="1373037"/>
                  </a:lnTo>
                  <a:lnTo>
                    <a:pt x="1112382" y="1380978"/>
                  </a:lnTo>
                  <a:lnTo>
                    <a:pt x="1058470" y="1386731"/>
                  </a:lnTo>
                  <a:lnTo>
                    <a:pt x="1003622" y="1390230"/>
                  </a:lnTo>
                  <a:lnTo>
                    <a:pt x="947928" y="1391412"/>
                  </a:lnTo>
                  <a:lnTo>
                    <a:pt x="892229" y="1390230"/>
                  </a:lnTo>
                  <a:lnTo>
                    <a:pt x="837378" y="1386731"/>
                  </a:lnTo>
                  <a:lnTo>
                    <a:pt x="783464" y="1380978"/>
                  </a:lnTo>
                  <a:lnTo>
                    <a:pt x="730574" y="1373037"/>
                  </a:lnTo>
                  <a:lnTo>
                    <a:pt x="678800" y="1362974"/>
                  </a:lnTo>
                  <a:lnTo>
                    <a:pt x="628228" y="1350853"/>
                  </a:lnTo>
                  <a:lnTo>
                    <a:pt x="578949" y="1336739"/>
                  </a:lnTo>
                  <a:lnTo>
                    <a:pt x="531050" y="1320699"/>
                  </a:lnTo>
                  <a:lnTo>
                    <a:pt x="484622" y="1302797"/>
                  </a:lnTo>
                  <a:lnTo>
                    <a:pt x="439752" y="1283098"/>
                  </a:lnTo>
                  <a:lnTo>
                    <a:pt x="396530" y="1261668"/>
                  </a:lnTo>
                  <a:lnTo>
                    <a:pt x="355044" y="1238572"/>
                  </a:lnTo>
                  <a:lnTo>
                    <a:pt x="315384" y="1213875"/>
                  </a:lnTo>
                  <a:lnTo>
                    <a:pt x="277639" y="1187643"/>
                  </a:lnTo>
                  <a:lnTo>
                    <a:pt x="241897" y="1159941"/>
                  </a:lnTo>
                  <a:lnTo>
                    <a:pt x="208247" y="1130833"/>
                  </a:lnTo>
                  <a:lnTo>
                    <a:pt x="176778" y="1100386"/>
                  </a:lnTo>
                  <a:lnTo>
                    <a:pt x="147579" y="1068664"/>
                  </a:lnTo>
                  <a:lnTo>
                    <a:pt x="120739" y="1035733"/>
                  </a:lnTo>
                  <a:lnTo>
                    <a:pt x="96347" y="1001658"/>
                  </a:lnTo>
                  <a:lnTo>
                    <a:pt x="74492" y="966505"/>
                  </a:lnTo>
                  <a:lnTo>
                    <a:pt x="55262" y="930338"/>
                  </a:lnTo>
                  <a:lnTo>
                    <a:pt x="38746" y="893222"/>
                  </a:lnTo>
                  <a:lnTo>
                    <a:pt x="25035" y="855224"/>
                  </a:lnTo>
                  <a:lnTo>
                    <a:pt x="14215" y="816408"/>
                  </a:lnTo>
                  <a:lnTo>
                    <a:pt x="6377" y="776839"/>
                  </a:lnTo>
                  <a:lnTo>
                    <a:pt x="1609" y="736583"/>
                  </a:lnTo>
                  <a:lnTo>
                    <a:pt x="0" y="69570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7828" y="5409996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Mobilité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69692" y="5094732"/>
            <a:ext cx="2583180" cy="1403985"/>
            <a:chOff x="2869692" y="5094732"/>
            <a:chExt cx="2583180" cy="1403985"/>
          </a:xfrm>
        </p:grpSpPr>
        <p:sp>
          <p:nvSpPr>
            <p:cNvPr id="19" name="object 19"/>
            <p:cNvSpPr/>
            <p:nvPr/>
          </p:nvSpPr>
          <p:spPr>
            <a:xfrm>
              <a:off x="2875788" y="5100828"/>
              <a:ext cx="2571115" cy="1391920"/>
            </a:xfrm>
            <a:custGeom>
              <a:avLst/>
              <a:gdLst/>
              <a:ahLst/>
              <a:cxnLst/>
              <a:rect l="l" t="t" r="r" b="b"/>
              <a:pathLst>
                <a:path w="2571115" h="1391920">
                  <a:moveTo>
                    <a:pt x="1285494" y="0"/>
                  </a:moveTo>
                  <a:lnTo>
                    <a:pt x="1223213" y="802"/>
                  </a:lnTo>
                  <a:lnTo>
                    <a:pt x="1161696" y="3185"/>
                  </a:lnTo>
                  <a:lnTo>
                    <a:pt x="1101012" y="7112"/>
                  </a:lnTo>
                  <a:lnTo>
                    <a:pt x="1041228" y="12546"/>
                  </a:lnTo>
                  <a:lnTo>
                    <a:pt x="982410" y="19452"/>
                  </a:lnTo>
                  <a:lnTo>
                    <a:pt x="924626" y="27792"/>
                  </a:lnTo>
                  <a:lnTo>
                    <a:pt x="867944" y="37530"/>
                  </a:lnTo>
                  <a:lnTo>
                    <a:pt x="812431" y="48630"/>
                  </a:lnTo>
                  <a:lnTo>
                    <a:pt x="758154" y="61055"/>
                  </a:lnTo>
                  <a:lnTo>
                    <a:pt x="705180" y="74769"/>
                  </a:lnTo>
                  <a:lnTo>
                    <a:pt x="653577" y="89735"/>
                  </a:lnTo>
                  <a:lnTo>
                    <a:pt x="603413" y="105917"/>
                  </a:lnTo>
                  <a:lnTo>
                    <a:pt x="554754" y="123278"/>
                  </a:lnTo>
                  <a:lnTo>
                    <a:pt x="507669" y="141782"/>
                  </a:lnTo>
                  <a:lnTo>
                    <a:pt x="462223" y="161393"/>
                  </a:lnTo>
                  <a:lnTo>
                    <a:pt x="418485" y="182073"/>
                  </a:lnTo>
                  <a:lnTo>
                    <a:pt x="376523" y="203787"/>
                  </a:lnTo>
                  <a:lnTo>
                    <a:pt x="336402" y="226498"/>
                  </a:lnTo>
                  <a:lnTo>
                    <a:pt x="298192" y="250169"/>
                  </a:lnTo>
                  <a:lnTo>
                    <a:pt x="261958" y="274765"/>
                  </a:lnTo>
                  <a:lnTo>
                    <a:pt x="227769" y="300248"/>
                  </a:lnTo>
                  <a:lnTo>
                    <a:pt x="195692" y="326582"/>
                  </a:lnTo>
                  <a:lnTo>
                    <a:pt x="165794" y="353731"/>
                  </a:lnTo>
                  <a:lnTo>
                    <a:pt x="138142" y="381658"/>
                  </a:lnTo>
                  <a:lnTo>
                    <a:pt x="112804" y="410326"/>
                  </a:lnTo>
                  <a:lnTo>
                    <a:pt x="69339" y="469743"/>
                  </a:lnTo>
                  <a:lnTo>
                    <a:pt x="35938" y="531689"/>
                  </a:lnTo>
                  <a:lnTo>
                    <a:pt x="13140" y="595873"/>
                  </a:lnTo>
                  <a:lnTo>
                    <a:pt x="1482" y="662002"/>
                  </a:lnTo>
                  <a:lnTo>
                    <a:pt x="0" y="695706"/>
                  </a:lnTo>
                  <a:lnTo>
                    <a:pt x="1482" y="729413"/>
                  </a:lnTo>
                  <a:lnTo>
                    <a:pt x="13140" y="795549"/>
                  </a:lnTo>
                  <a:lnTo>
                    <a:pt x="35938" y="859738"/>
                  </a:lnTo>
                  <a:lnTo>
                    <a:pt x="69339" y="921688"/>
                  </a:lnTo>
                  <a:lnTo>
                    <a:pt x="112804" y="981106"/>
                  </a:lnTo>
                  <a:lnTo>
                    <a:pt x="138142" y="1009776"/>
                  </a:lnTo>
                  <a:lnTo>
                    <a:pt x="165794" y="1037703"/>
                  </a:lnTo>
                  <a:lnTo>
                    <a:pt x="195692" y="1064852"/>
                  </a:lnTo>
                  <a:lnTo>
                    <a:pt x="227769" y="1091186"/>
                  </a:lnTo>
                  <a:lnTo>
                    <a:pt x="261958" y="1116668"/>
                  </a:lnTo>
                  <a:lnTo>
                    <a:pt x="298192" y="1141263"/>
                  </a:lnTo>
                  <a:lnTo>
                    <a:pt x="336402" y="1164933"/>
                  </a:lnTo>
                  <a:lnTo>
                    <a:pt x="376523" y="1187643"/>
                  </a:lnTo>
                  <a:lnTo>
                    <a:pt x="418485" y="1209356"/>
                  </a:lnTo>
                  <a:lnTo>
                    <a:pt x="462223" y="1230035"/>
                  </a:lnTo>
                  <a:lnTo>
                    <a:pt x="507669" y="1249644"/>
                  </a:lnTo>
                  <a:lnTo>
                    <a:pt x="554754" y="1268147"/>
                  </a:lnTo>
                  <a:lnTo>
                    <a:pt x="603413" y="1285507"/>
                  </a:lnTo>
                  <a:lnTo>
                    <a:pt x="653577" y="1301687"/>
                  </a:lnTo>
                  <a:lnTo>
                    <a:pt x="705180" y="1316652"/>
                  </a:lnTo>
                  <a:lnTo>
                    <a:pt x="758154" y="1330364"/>
                  </a:lnTo>
                  <a:lnTo>
                    <a:pt x="812431" y="1342788"/>
                  </a:lnTo>
                  <a:lnTo>
                    <a:pt x="867944" y="1353886"/>
                  </a:lnTo>
                  <a:lnTo>
                    <a:pt x="924626" y="1363623"/>
                  </a:lnTo>
                  <a:lnTo>
                    <a:pt x="982410" y="1371962"/>
                  </a:lnTo>
                  <a:lnTo>
                    <a:pt x="1041228" y="1378867"/>
                  </a:lnTo>
                  <a:lnTo>
                    <a:pt x="1101012" y="1384300"/>
                  </a:lnTo>
                  <a:lnTo>
                    <a:pt x="1161696" y="1388227"/>
                  </a:lnTo>
                  <a:lnTo>
                    <a:pt x="1223213" y="1390609"/>
                  </a:lnTo>
                  <a:lnTo>
                    <a:pt x="1285494" y="1391412"/>
                  </a:lnTo>
                  <a:lnTo>
                    <a:pt x="1347774" y="1390609"/>
                  </a:lnTo>
                  <a:lnTo>
                    <a:pt x="1409291" y="1388227"/>
                  </a:lnTo>
                  <a:lnTo>
                    <a:pt x="1469975" y="1384300"/>
                  </a:lnTo>
                  <a:lnTo>
                    <a:pt x="1529759" y="1378867"/>
                  </a:lnTo>
                  <a:lnTo>
                    <a:pt x="1588577" y="1371962"/>
                  </a:lnTo>
                  <a:lnTo>
                    <a:pt x="1646361" y="1363623"/>
                  </a:lnTo>
                  <a:lnTo>
                    <a:pt x="1703043" y="1353886"/>
                  </a:lnTo>
                  <a:lnTo>
                    <a:pt x="1758556" y="1342788"/>
                  </a:lnTo>
                  <a:lnTo>
                    <a:pt x="1812833" y="1330364"/>
                  </a:lnTo>
                  <a:lnTo>
                    <a:pt x="1865807" y="1316652"/>
                  </a:lnTo>
                  <a:lnTo>
                    <a:pt x="1917410" y="1301687"/>
                  </a:lnTo>
                  <a:lnTo>
                    <a:pt x="1967574" y="1285507"/>
                  </a:lnTo>
                  <a:lnTo>
                    <a:pt x="2016233" y="1268147"/>
                  </a:lnTo>
                  <a:lnTo>
                    <a:pt x="2063318" y="1249644"/>
                  </a:lnTo>
                  <a:lnTo>
                    <a:pt x="2108764" y="1230035"/>
                  </a:lnTo>
                  <a:lnTo>
                    <a:pt x="2152502" y="1209356"/>
                  </a:lnTo>
                  <a:lnTo>
                    <a:pt x="2194464" y="1187643"/>
                  </a:lnTo>
                  <a:lnTo>
                    <a:pt x="2234585" y="1164933"/>
                  </a:lnTo>
                  <a:lnTo>
                    <a:pt x="2272795" y="1141263"/>
                  </a:lnTo>
                  <a:lnTo>
                    <a:pt x="2309029" y="1116668"/>
                  </a:lnTo>
                  <a:lnTo>
                    <a:pt x="2343218" y="1091186"/>
                  </a:lnTo>
                  <a:lnTo>
                    <a:pt x="2375295" y="1064852"/>
                  </a:lnTo>
                  <a:lnTo>
                    <a:pt x="2405193" y="1037703"/>
                  </a:lnTo>
                  <a:lnTo>
                    <a:pt x="2432845" y="1009776"/>
                  </a:lnTo>
                  <a:lnTo>
                    <a:pt x="2458183" y="981106"/>
                  </a:lnTo>
                  <a:lnTo>
                    <a:pt x="2501648" y="921688"/>
                  </a:lnTo>
                  <a:lnTo>
                    <a:pt x="2535049" y="859738"/>
                  </a:lnTo>
                  <a:lnTo>
                    <a:pt x="2557847" y="795549"/>
                  </a:lnTo>
                  <a:lnTo>
                    <a:pt x="2569505" y="729413"/>
                  </a:lnTo>
                  <a:lnTo>
                    <a:pt x="2570988" y="695706"/>
                  </a:lnTo>
                  <a:lnTo>
                    <a:pt x="2569505" y="662002"/>
                  </a:lnTo>
                  <a:lnTo>
                    <a:pt x="2557847" y="595873"/>
                  </a:lnTo>
                  <a:lnTo>
                    <a:pt x="2535049" y="531689"/>
                  </a:lnTo>
                  <a:lnTo>
                    <a:pt x="2501648" y="469743"/>
                  </a:lnTo>
                  <a:lnTo>
                    <a:pt x="2458183" y="410326"/>
                  </a:lnTo>
                  <a:lnTo>
                    <a:pt x="2432845" y="381658"/>
                  </a:lnTo>
                  <a:lnTo>
                    <a:pt x="2405193" y="353731"/>
                  </a:lnTo>
                  <a:lnTo>
                    <a:pt x="2375295" y="326582"/>
                  </a:lnTo>
                  <a:lnTo>
                    <a:pt x="2343218" y="300248"/>
                  </a:lnTo>
                  <a:lnTo>
                    <a:pt x="2309029" y="274765"/>
                  </a:lnTo>
                  <a:lnTo>
                    <a:pt x="2272795" y="250169"/>
                  </a:lnTo>
                  <a:lnTo>
                    <a:pt x="2234585" y="226498"/>
                  </a:lnTo>
                  <a:lnTo>
                    <a:pt x="2194464" y="203787"/>
                  </a:lnTo>
                  <a:lnTo>
                    <a:pt x="2152502" y="182073"/>
                  </a:lnTo>
                  <a:lnTo>
                    <a:pt x="2108764" y="161393"/>
                  </a:lnTo>
                  <a:lnTo>
                    <a:pt x="2063318" y="141782"/>
                  </a:lnTo>
                  <a:lnTo>
                    <a:pt x="2016233" y="123278"/>
                  </a:lnTo>
                  <a:lnTo>
                    <a:pt x="1967574" y="105917"/>
                  </a:lnTo>
                  <a:lnTo>
                    <a:pt x="1917410" y="89735"/>
                  </a:lnTo>
                  <a:lnTo>
                    <a:pt x="1865807" y="74769"/>
                  </a:lnTo>
                  <a:lnTo>
                    <a:pt x="1812833" y="61055"/>
                  </a:lnTo>
                  <a:lnTo>
                    <a:pt x="1758556" y="48630"/>
                  </a:lnTo>
                  <a:lnTo>
                    <a:pt x="1703043" y="37530"/>
                  </a:lnTo>
                  <a:lnTo>
                    <a:pt x="1646361" y="27792"/>
                  </a:lnTo>
                  <a:lnTo>
                    <a:pt x="1588577" y="19452"/>
                  </a:lnTo>
                  <a:lnTo>
                    <a:pt x="1529759" y="12546"/>
                  </a:lnTo>
                  <a:lnTo>
                    <a:pt x="1469975" y="7112"/>
                  </a:lnTo>
                  <a:lnTo>
                    <a:pt x="1409291" y="3185"/>
                  </a:lnTo>
                  <a:lnTo>
                    <a:pt x="1347774" y="802"/>
                  </a:lnTo>
                  <a:lnTo>
                    <a:pt x="1285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75788" y="5100828"/>
              <a:ext cx="2571115" cy="1391920"/>
            </a:xfrm>
            <a:custGeom>
              <a:avLst/>
              <a:gdLst/>
              <a:ahLst/>
              <a:cxnLst/>
              <a:rect l="l" t="t" r="r" b="b"/>
              <a:pathLst>
                <a:path w="2571115" h="1391920">
                  <a:moveTo>
                    <a:pt x="0" y="695706"/>
                  </a:moveTo>
                  <a:lnTo>
                    <a:pt x="5884" y="628713"/>
                  </a:lnTo>
                  <a:lnTo>
                    <a:pt x="23180" y="563520"/>
                  </a:lnTo>
                  <a:lnTo>
                    <a:pt x="51347" y="500418"/>
                  </a:lnTo>
                  <a:lnTo>
                    <a:pt x="89848" y="439700"/>
                  </a:lnTo>
                  <a:lnTo>
                    <a:pt x="138142" y="381658"/>
                  </a:lnTo>
                  <a:lnTo>
                    <a:pt x="165794" y="353731"/>
                  </a:lnTo>
                  <a:lnTo>
                    <a:pt x="195692" y="326582"/>
                  </a:lnTo>
                  <a:lnTo>
                    <a:pt x="227769" y="300248"/>
                  </a:lnTo>
                  <a:lnTo>
                    <a:pt x="261958" y="274765"/>
                  </a:lnTo>
                  <a:lnTo>
                    <a:pt x="298192" y="250169"/>
                  </a:lnTo>
                  <a:lnTo>
                    <a:pt x="336402" y="226498"/>
                  </a:lnTo>
                  <a:lnTo>
                    <a:pt x="376523" y="203787"/>
                  </a:lnTo>
                  <a:lnTo>
                    <a:pt x="418485" y="182073"/>
                  </a:lnTo>
                  <a:lnTo>
                    <a:pt x="462223" y="161393"/>
                  </a:lnTo>
                  <a:lnTo>
                    <a:pt x="507669" y="141782"/>
                  </a:lnTo>
                  <a:lnTo>
                    <a:pt x="554754" y="123278"/>
                  </a:lnTo>
                  <a:lnTo>
                    <a:pt x="603413" y="105917"/>
                  </a:lnTo>
                  <a:lnTo>
                    <a:pt x="653577" y="89735"/>
                  </a:lnTo>
                  <a:lnTo>
                    <a:pt x="705180" y="74769"/>
                  </a:lnTo>
                  <a:lnTo>
                    <a:pt x="758154" y="61055"/>
                  </a:lnTo>
                  <a:lnTo>
                    <a:pt x="812431" y="48630"/>
                  </a:lnTo>
                  <a:lnTo>
                    <a:pt x="867944" y="37530"/>
                  </a:lnTo>
                  <a:lnTo>
                    <a:pt x="924626" y="27792"/>
                  </a:lnTo>
                  <a:lnTo>
                    <a:pt x="982410" y="19452"/>
                  </a:lnTo>
                  <a:lnTo>
                    <a:pt x="1041228" y="12546"/>
                  </a:lnTo>
                  <a:lnTo>
                    <a:pt x="1101012" y="7112"/>
                  </a:lnTo>
                  <a:lnTo>
                    <a:pt x="1161696" y="3185"/>
                  </a:lnTo>
                  <a:lnTo>
                    <a:pt x="1223213" y="802"/>
                  </a:lnTo>
                  <a:lnTo>
                    <a:pt x="1285494" y="0"/>
                  </a:lnTo>
                  <a:lnTo>
                    <a:pt x="1347774" y="802"/>
                  </a:lnTo>
                  <a:lnTo>
                    <a:pt x="1409291" y="3185"/>
                  </a:lnTo>
                  <a:lnTo>
                    <a:pt x="1469975" y="7112"/>
                  </a:lnTo>
                  <a:lnTo>
                    <a:pt x="1529759" y="12546"/>
                  </a:lnTo>
                  <a:lnTo>
                    <a:pt x="1588577" y="19452"/>
                  </a:lnTo>
                  <a:lnTo>
                    <a:pt x="1646361" y="27792"/>
                  </a:lnTo>
                  <a:lnTo>
                    <a:pt x="1703043" y="37530"/>
                  </a:lnTo>
                  <a:lnTo>
                    <a:pt x="1758556" y="48630"/>
                  </a:lnTo>
                  <a:lnTo>
                    <a:pt x="1812833" y="61055"/>
                  </a:lnTo>
                  <a:lnTo>
                    <a:pt x="1865807" y="74769"/>
                  </a:lnTo>
                  <a:lnTo>
                    <a:pt x="1917410" y="89735"/>
                  </a:lnTo>
                  <a:lnTo>
                    <a:pt x="1967574" y="105917"/>
                  </a:lnTo>
                  <a:lnTo>
                    <a:pt x="2016233" y="123278"/>
                  </a:lnTo>
                  <a:lnTo>
                    <a:pt x="2063318" y="141782"/>
                  </a:lnTo>
                  <a:lnTo>
                    <a:pt x="2108764" y="161393"/>
                  </a:lnTo>
                  <a:lnTo>
                    <a:pt x="2152502" y="182073"/>
                  </a:lnTo>
                  <a:lnTo>
                    <a:pt x="2194464" y="203787"/>
                  </a:lnTo>
                  <a:lnTo>
                    <a:pt x="2234585" y="226498"/>
                  </a:lnTo>
                  <a:lnTo>
                    <a:pt x="2272795" y="250169"/>
                  </a:lnTo>
                  <a:lnTo>
                    <a:pt x="2309029" y="274765"/>
                  </a:lnTo>
                  <a:lnTo>
                    <a:pt x="2343218" y="300248"/>
                  </a:lnTo>
                  <a:lnTo>
                    <a:pt x="2375295" y="326582"/>
                  </a:lnTo>
                  <a:lnTo>
                    <a:pt x="2405193" y="353731"/>
                  </a:lnTo>
                  <a:lnTo>
                    <a:pt x="2432845" y="381658"/>
                  </a:lnTo>
                  <a:lnTo>
                    <a:pt x="2458183" y="410326"/>
                  </a:lnTo>
                  <a:lnTo>
                    <a:pt x="2501648" y="469743"/>
                  </a:lnTo>
                  <a:lnTo>
                    <a:pt x="2535049" y="531689"/>
                  </a:lnTo>
                  <a:lnTo>
                    <a:pt x="2557847" y="595873"/>
                  </a:lnTo>
                  <a:lnTo>
                    <a:pt x="2569505" y="662002"/>
                  </a:lnTo>
                  <a:lnTo>
                    <a:pt x="2570988" y="695706"/>
                  </a:lnTo>
                  <a:lnTo>
                    <a:pt x="2569505" y="729413"/>
                  </a:lnTo>
                  <a:lnTo>
                    <a:pt x="2557847" y="795549"/>
                  </a:lnTo>
                  <a:lnTo>
                    <a:pt x="2535049" y="859738"/>
                  </a:lnTo>
                  <a:lnTo>
                    <a:pt x="2501648" y="921688"/>
                  </a:lnTo>
                  <a:lnTo>
                    <a:pt x="2458183" y="981106"/>
                  </a:lnTo>
                  <a:lnTo>
                    <a:pt x="2432845" y="1009776"/>
                  </a:lnTo>
                  <a:lnTo>
                    <a:pt x="2405193" y="1037703"/>
                  </a:lnTo>
                  <a:lnTo>
                    <a:pt x="2375295" y="1064852"/>
                  </a:lnTo>
                  <a:lnTo>
                    <a:pt x="2343218" y="1091186"/>
                  </a:lnTo>
                  <a:lnTo>
                    <a:pt x="2309029" y="1116668"/>
                  </a:lnTo>
                  <a:lnTo>
                    <a:pt x="2272795" y="1141263"/>
                  </a:lnTo>
                  <a:lnTo>
                    <a:pt x="2234585" y="1164933"/>
                  </a:lnTo>
                  <a:lnTo>
                    <a:pt x="2194464" y="1187643"/>
                  </a:lnTo>
                  <a:lnTo>
                    <a:pt x="2152502" y="1209356"/>
                  </a:lnTo>
                  <a:lnTo>
                    <a:pt x="2108764" y="1230035"/>
                  </a:lnTo>
                  <a:lnTo>
                    <a:pt x="2063318" y="1249644"/>
                  </a:lnTo>
                  <a:lnTo>
                    <a:pt x="2016233" y="1268147"/>
                  </a:lnTo>
                  <a:lnTo>
                    <a:pt x="1967574" y="1285507"/>
                  </a:lnTo>
                  <a:lnTo>
                    <a:pt x="1917410" y="1301687"/>
                  </a:lnTo>
                  <a:lnTo>
                    <a:pt x="1865807" y="1316652"/>
                  </a:lnTo>
                  <a:lnTo>
                    <a:pt x="1812833" y="1330364"/>
                  </a:lnTo>
                  <a:lnTo>
                    <a:pt x="1758556" y="1342788"/>
                  </a:lnTo>
                  <a:lnTo>
                    <a:pt x="1703043" y="1353886"/>
                  </a:lnTo>
                  <a:lnTo>
                    <a:pt x="1646361" y="1363623"/>
                  </a:lnTo>
                  <a:lnTo>
                    <a:pt x="1588577" y="1371962"/>
                  </a:lnTo>
                  <a:lnTo>
                    <a:pt x="1529759" y="1378867"/>
                  </a:lnTo>
                  <a:lnTo>
                    <a:pt x="1469975" y="1384300"/>
                  </a:lnTo>
                  <a:lnTo>
                    <a:pt x="1409291" y="1388227"/>
                  </a:lnTo>
                  <a:lnTo>
                    <a:pt x="1347774" y="1390609"/>
                  </a:lnTo>
                  <a:lnTo>
                    <a:pt x="1285494" y="1391412"/>
                  </a:lnTo>
                  <a:lnTo>
                    <a:pt x="1223213" y="1390609"/>
                  </a:lnTo>
                  <a:lnTo>
                    <a:pt x="1161696" y="1388227"/>
                  </a:lnTo>
                  <a:lnTo>
                    <a:pt x="1101012" y="1384300"/>
                  </a:lnTo>
                  <a:lnTo>
                    <a:pt x="1041228" y="1378867"/>
                  </a:lnTo>
                  <a:lnTo>
                    <a:pt x="982410" y="1371962"/>
                  </a:lnTo>
                  <a:lnTo>
                    <a:pt x="924626" y="1363623"/>
                  </a:lnTo>
                  <a:lnTo>
                    <a:pt x="867944" y="1353886"/>
                  </a:lnTo>
                  <a:lnTo>
                    <a:pt x="812431" y="1342788"/>
                  </a:lnTo>
                  <a:lnTo>
                    <a:pt x="758154" y="1330364"/>
                  </a:lnTo>
                  <a:lnTo>
                    <a:pt x="705180" y="1316652"/>
                  </a:lnTo>
                  <a:lnTo>
                    <a:pt x="653577" y="1301687"/>
                  </a:lnTo>
                  <a:lnTo>
                    <a:pt x="603413" y="1285507"/>
                  </a:lnTo>
                  <a:lnTo>
                    <a:pt x="554754" y="1268147"/>
                  </a:lnTo>
                  <a:lnTo>
                    <a:pt x="507669" y="1249644"/>
                  </a:lnTo>
                  <a:lnTo>
                    <a:pt x="462223" y="1230035"/>
                  </a:lnTo>
                  <a:lnTo>
                    <a:pt x="418485" y="1209356"/>
                  </a:lnTo>
                  <a:lnTo>
                    <a:pt x="376523" y="1187643"/>
                  </a:lnTo>
                  <a:lnTo>
                    <a:pt x="336402" y="1164933"/>
                  </a:lnTo>
                  <a:lnTo>
                    <a:pt x="298192" y="1141263"/>
                  </a:lnTo>
                  <a:lnTo>
                    <a:pt x="261958" y="1116668"/>
                  </a:lnTo>
                  <a:lnTo>
                    <a:pt x="227769" y="1091186"/>
                  </a:lnTo>
                  <a:lnTo>
                    <a:pt x="195692" y="1064852"/>
                  </a:lnTo>
                  <a:lnTo>
                    <a:pt x="165794" y="1037703"/>
                  </a:lnTo>
                  <a:lnTo>
                    <a:pt x="138142" y="1009776"/>
                  </a:lnTo>
                  <a:lnTo>
                    <a:pt x="112804" y="981106"/>
                  </a:lnTo>
                  <a:lnTo>
                    <a:pt x="69339" y="921688"/>
                  </a:lnTo>
                  <a:lnTo>
                    <a:pt x="35938" y="859738"/>
                  </a:lnTo>
                  <a:lnTo>
                    <a:pt x="13140" y="795549"/>
                  </a:lnTo>
                  <a:lnTo>
                    <a:pt x="1482" y="729413"/>
                  </a:lnTo>
                  <a:lnTo>
                    <a:pt x="0" y="69570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67278" y="5644083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FFFFFF"/>
                </a:solidFill>
                <a:latin typeface="Verdana"/>
                <a:cs typeface="Verdana"/>
              </a:rPr>
              <a:t>Rémunération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6094" y="3801617"/>
            <a:ext cx="346329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369820" indent="-19558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solidFill>
                  <a:srgbClr val="FFFFFF"/>
                </a:solidFill>
                <a:latin typeface="Verdana"/>
                <a:cs typeface="Verdana"/>
              </a:rPr>
              <a:t>Temps</a:t>
            </a:r>
            <a:r>
              <a:rPr sz="18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travail</a:t>
            </a:r>
            <a:endParaRPr sz="1800">
              <a:latin typeface="Verdana"/>
              <a:cs typeface="Verdana"/>
            </a:endParaRPr>
          </a:p>
          <a:p>
            <a:pPr marL="2336800">
              <a:lnSpc>
                <a:spcPct val="100000"/>
              </a:lnSpc>
              <a:spcBef>
                <a:spcPts val="325"/>
              </a:spcBef>
            </a:pPr>
            <a:r>
              <a:rPr sz="1800" spc="-45" dirty="0">
                <a:solidFill>
                  <a:srgbClr val="FFFFFF"/>
                </a:solidFill>
                <a:latin typeface="Verdana"/>
                <a:cs typeface="Verdana"/>
              </a:rPr>
              <a:t>Formation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2260" y="5513323"/>
            <a:ext cx="1165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Protection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Verdana"/>
                <a:cs typeface="Verdana"/>
              </a:rPr>
              <a:t>sociale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0900" y="4839970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35" dirty="0">
                <a:solidFill>
                  <a:srgbClr val="FFFFFF"/>
                </a:solidFill>
                <a:latin typeface="Verdana"/>
                <a:cs typeface="Verdana"/>
              </a:rPr>
              <a:t>Handicap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913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1183908" y="908146"/>
            <a:ext cx="10851074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Pour</a:t>
            </a:r>
            <a:r>
              <a:rPr spc="-70" dirty="0"/>
              <a:t> </a:t>
            </a:r>
            <a:r>
              <a:rPr dirty="0"/>
              <a:t>chaque</a:t>
            </a:r>
            <a:r>
              <a:rPr spc="-55" dirty="0"/>
              <a:t> </a:t>
            </a:r>
            <a:r>
              <a:rPr dirty="0"/>
              <a:t>thématique,</a:t>
            </a:r>
            <a:r>
              <a:rPr spc="-65" dirty="0"/>
              <a:t> </a:t>
            </a:r>
            <a:r>
              <a:rPr dirty="0"/>
              <a:t>le</a:t>
            </a:r>
            <a:r>
              <a:rPr spc="-75" dirty="0"/>
              <a:t> </a:t>
            </a:r>
            <a:r>
              <a:rPr dirty="0"/>
              <a:t>processus</a:t>
            </a:r>
            <a:r>
              <a:rPr spc="-65" dirty="0"/>
              <a:t> </a:t>
            </a:r>
            <a:r>
              <a:rPr dirty="0"/>
              <a:t>est</a:t>
            </a:r>
            <a:r>
              <a:rPr spc="-70" dirty="0"/>
              <a:t> </a:t>
            </a:r>
            <a:r>
              <a:rPr dirty="0"/>
              <a:t>le</a:t>
            </a:r>
            <a:r>
              <a:rPr spc="-70" dirty="0"/>
              <a:t> </a:t>
            </a:r>
            <a:r>
              <a:rPr dirty="0"/>
              <a:t>même</a:t>
            </a:r>
            <a:r>
              <a:rPr spc="-70" dirty="0"/>
              <a:t> </a:t>
            </a:r>
            <a:r>
              <a:rPr spc="-50" dirty="0"/>
              <a:t>:</a:t>
            </a: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pc="-50" dirty="0"/>
          </a:p>
          <a:p>
            <a:pPr marL="325120" indent="-312420">
              <a:lnSpc>
                <a:spcPct val="100000"/>
              </a:lnSpc>
              <a:buChar char="•"/>
              <a:tabLst>
                <a:tab pos="325120" algn="l"/>
              </a:tabLst>
            </a:pPr>
            <a:r>
              <a:rPr dirty="0"/>
              <a:t>Réaliser un état des lieux, citer les chiffres clés, les tendances à la</a:t>
            </a: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dirty="0"/>
              <a:t>hausse / la baisse</a:t>
            </a:r>
          </a:p>
          <a:p>
            <a:pPr marL="240665" indent="-227965">
              <a:lnSpc>
                <a:spcPct val="100000"/>
              </a:lnSpc>
              <a:spcBef>
                <a:spcPts val="1440"/>
              </a:spcBef>
              <a:buChar char="•"/>
              <a:tabLst>
                <a:tab pos="240665" algn="l"/>
              </a:tabLst>
            </a:pPr>
            <a:r>
              <a:rPr dirty="0"/>
              <a:t>Lister les actions mises en place</a:t>
            </a:r>
          </a:p>
          <a:p>
            <a:pPr marL="240665" indent="-227965">
              <a:lnSpc>
                <a:spcPct val="100000"/>
              </a:lnSpc>
              <a:spcBef>
                <a:spcPts val="1445"/>
              </a:spcBef>
              <a:buChar char="•"/>
              <a:tabLst>
                <a:tab pos="240665" algn="l"/>
              </a:tabLst>
            </a:pPr>
            <a:r>
              <a:rPr dirty="0"/>
              <a:t>Lister les problématiques rencontrées</a:t>
            </a:r>
          </a:p>
          <a:p>
            <a:pPr marL="240029" marR="5080" indent="-227965">
              <a:lnSpc>
                <a:spcPct val="150000"/>
              </a:lnSpc>
              <a:buChar char="•"/>
              <a:tabLst>
                <a:tab pos="241300" algn="l"/>
                <a:tab pos="4732655" algn="l"/>
              </a:tabLst>
            </a:pPr>
            <a:r>
              <a:rPr dirty="0"/>
              <a:t>Mettre en place un plan </a:t>
            </a:r>
            <a:r>
              <a:rPr dirty="0" err="1" smtClean="0"/>
              <a:t>d’action</a:t>
            </a:r>
            <a:r>
              <a:rPr lang="fr-FR" dirty="0" smtClean="0"/>
              <a:t>s incluant</a:t>
            </a:r>
            <a:r>
              <a:rPr dirty="0" smtClean="0"/>
              <a:t> les </a:t>
            </a:r>
            <a:r>
              <a:rPr dirty="0"/>
              <a:t>moyens dont la collectivité </a:t>
            </a:r>
            <a:r>
              <a:rPr dirty="0" err="1"/>
              <a:t>entend</a:t>
            </a:r>
            <a:r>
              <a:rPr dirty="0"/>
              <a:t> </a:t>
            </a:r>
            <a:r>
              <a:rPr dirty="0" err="1" smtClean="0"/>
              <a:t>mettre</a:t>
            </a:r>
            <a:r>
              <a:rPr dirty="0" smtClean="0"/>
              <a:t> </a:t>
            </a:r>
            <a:r>
              <a:rPr dirty="0"/>
              <a:t>en </a:t>
            </a:r>
            <a:r>
              <a:rPr dirty="0" err="1"/>
              <a:t>œuvre</a:t>
            </a:r>
            <a:r>
              <a:rPr dirty="0"/>
              <a:t> </a:t>
            </a:r>
            <a:r>
              <a:rPr lang="fr-FR" dirty="0"/>
              <a:t>et un </a:t>
            </a:r>
            <a:r>
              <a:rPr dirty="0" err="1"/>
              <a:t>échéancier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923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451" y="151534"/>
            <a:ext cx="9011190" cy="1191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1405" algn="l"/>
              </a:tabLst>
            </a:pPr>
            <a:r>
              <a:rPr b="1" spc="-60" dirty="0">
                <a:latin typeface="Tahoma"/>
                <a:cs typeface="Tahoma"/>
              </a:rPr>
              <a:t>Hypothèse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1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40" dirty="0">
                <a:latin typeface="Tahoma"/>
                <a:cs typeface="Tahoma"/>
              </a:rPr>
              <a:t>: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45" dirty="0" err="1" smtClean="0">
                <a:latin typeface="Tahoma"/>
                <a:cs typeface="Tahoma"/>
              </a:rPr>
              <a:t>Déclinaison</a:t>
            </a:r>
            <a:r>
              <a:rPr b="1" spc="-155" dirty="0" smtClean="0">
                <a:latin typeface="Tahoma"/>
                <a:cs typeface="Tahoma"/>
              </a:rPr>
              <a:t> </a:t>
            </a:r>
            <a:r>
              <a:rPr b="1" dirty="0" smtClean="0">
                <a:latin typeface="Tahoma"/>
                <a:cs typeface="Tahoma"/>
              </a:rPr>
              <a:t>des</a:t>
            </a:r>
            <a:r>
              <a:rPr b="1" spc="-85" dirty="0" smtClean="0">
                <a:latin typeface="Tahoma"/>
                <a:cs typeface="Tahoma"/>
              </a:rPr>
              <a:t> </a:t>
            </a:r>
            <a:r>
              <a:rPr b="1" spc="-55" dirty="0" smtClean="0">
                <a:latin typeface="Tahoma"/>
                <a:cs typeface="Tahoma"/>
              </a:rPr>
              <a:t>LDG</a:t>
            </a:r>
            <a:r>
              <a:rPr b="1" spc="-85" dirty="0" smtClean="0">
                <a:latin typeface="Tahoma"/>
                <a:cs typeface="Tahoma"/>
              </a:rPr>
              <a:t> </a:t>
            </a:r>
            <a:r>
              <a:rPr b="1" dirty="0" smtClean="0">
                <a:latin typeface="Tahoma"/>
                <a:cs typeface="Tahoma"/>
              </a:rPr>
              <a:t>par</a:t>
            </a:r>
            <a:r>
              <a:rPr b="1" spc="-85" dirty="0" smtClean="0">
                <a:latin typeface="Tahoma"/>
                <a:cs typeface="Tahoma"/>
              </a:rPr>
              <a:t> </a:t>
            </a:r>
            <a:r>
              <a:rPr b="1" spc="-40" dirty="0" err="1" smtClean="0">
                <a:latin typeface="Tahoma"/>
                <a:cs typeface="Tahoma"/>
              </a:rPr>
              <a:t>thématique</a:t>
            </a:r>
            <a:endParaRPr b="1" spc="-4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376553"/>
            <a:ext cx="9813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  <a:tab pos="617537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Décliner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les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LDG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par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0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grandes</a:t>
            </a:r>
            <a:r>
              <a:rPr kumimoji="0" sz="24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thématiques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issues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du </a:t>
            </a:r>
            <a:r>
              <a:rPr kumimoji="0" sz="24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RSU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73836" y="2750820"/>
            <a:ext cx="1908175" cy="1403985"/>
            <a:chOff x="973836" y="2750820"/>
            <a:chExt cx="1908175" cy="1403985"/>
          </a:xfrm>
        </p:grpSpPr>
        <p:sp>
          <p:nvSpPr>
            <p:cNvPr id="7" name="object 7"/>
            <p:cNvSpPr/>
            <p:nvPr/>
          </p:nvSpPr>
          <p:spPr>
            <a:xfrm>
              <a:off x="979932" y="2756916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947928" y="0"/>
                  </a:moveTo>
                  <a:lnTo>
                    <a:pt x="892233" y="1181"/>
                  </a:lnTo>
                  <a:lnTo>
                    <a:pt x="837385" y="4681"/>
                  </a:lnTo>
                  <a:lnTo>
                    <a:pt x="783473" y="10434"/>
                  </a:lnTo>
                  <a:lnTo>
                    <a:pt x="730586" y="18376"/>
                  </a:lnTo>
                  <a:lnTo>
                    <a:pt x="678813" y="28441"/>
                  </a:lnTo>
                  <a:lnTo>
                    <a:pt x="628243" y="40564"/>
                  </a:lnTo>
                  <a:lnTo>
                    <a:pt x="578965" y="54679"/>
                  </a:lnTo>
                  <a:lnTo>
                    <a:pt x="531067" y="70721"/>
                  </a:lnTo>
                  <a:lnTo>
                    <a:pt x="484639" y="88625"/>
                  </a:lnTo>
                  <a:lnTo>
                    <a:pt x="439769" y="108326"/>
                  </a:lnTo>
                  <a:lnTo>
                    <a:pt x="396546" y="129757"/>
                  </a:lnTo>
                  <a:lnTo>
                    <a:pt x="355060" y="152855"/>
                  </a:lnTo>
                  <a:lnTo>
                    <a:pt x="315400" y="177553"/>
                  </a:lnTo>
                  <a:lnTo>
                    <a:pt x="277653" y="203787"/>
                  </a:lnTo>
                  <a:lnTo>
                    <a:pt x="241910" y="231491"/>
                  </a:lnTo>
                  <a:lnTo>
                    <a:pt x="208259" y="260599"/>
                  </a:lnTo>
                  <a:lnTo>
                    <a:pt x="176789" y="291047"/>
                  </a:lnTo>
                  <a:lnTo>
                    <a:pt x="147588" y="322769"/>
                  </a:lnTo>
                  <a:lnTo>
                    <a:pt x="120747" y="355700"/>
                  </a:lnTo>
                  <a:lnTo>
                    <a:pt x="96354" y="389775"/>
                  </a:lnTo>
                  <a:lnTo>
                    <a:pt x="74497" y="424928"/>
                  </a:lnTo>
                  <a:lnTo>
                    <a:pt x="55266" y="461094"/>
                  </a:lnTo>
                  <a:lnTo>
                    <a:pt x="38749" y="498207"/>
                  </a:lnTo>
                  <a:lnTo>
                    <a:pt x="25037" y="536203"/>
                  </a:lnTo>
                  <a:lnTo>
                    <a:pt x="14216" y="575016"/>
                  </a:lnTo>
                  <a:lnTo>
                    <a:pt x="6377" y="614581"/>
                  </a:lnTo>
                  <a:lnTo>
                    <a:pt x="1609" y="654833"/>
                  </a:lnTo>
                  <a:lnTo>
                    <a:pt x="0" y="695706"/>
                  </a:lnTo>
                  <a:lnTo>
                    <a:pt x="1609" y="736578"/>
                  </a:lnTo>
                  <a:lnTo>
                    <a:pt x="6377" y="776830"/>
                  </a:lnTo>
                  <a:lnTo>
                    <a:pt x="14216" y="816395"/>
                  </a:lnTo>
                  <a:lnTo>
                    <a:pt x="25037" y="855208"/>
                  </a:lnTo>
                  <a:lnTo>
                    <a:pt x="38749" y="893204"/>
                  </a:lnTo>
                  <a:lnTo>
                    <a:pt x="55266" y="930317"/>
                  </a:lnTo>
                  <a:lnTo>
                    <a:pt x="74497" y="966483"/>
                  </a:lnTo>
                  <a:lnTo>
                    <a:pt x="96354" y="1001636"/>
                  </a:lnTo>
                  <a:lnTo>
                    <a:pt x="120747" y="1035711"/>
                  </a:lnTo>
                  <a:lnTo>
                    <a:pt x="147588" y="1068642"/>
                  </a:lnTo>
                  <a:lnTo>
                    <a:pt x="176789" y="1100364"/>
                  </a:lnTo>
                  <a:lnTo>
                    <a:pt x="208259" y="1130812"/>
                  </a:lnTo>
                  <a:lnTo>
                    <a:pt x="241910" y="1159920"/>
                  </a:lnTo>
                  <a:lnTo>
                    <a:pt x="277653" y="1187624"/>
                  </a:lnTo>
                  <a:lnTo>
                    <a:pt x="315400" y="1213858"/>
                  </a:lnTo>
                  <a:lnTo>
                    <a:pt x="355060" y="1238556"/>
                  </a:lnTo>
                  <a:lnTo>
                    <a:pt x="396546" y="1261654"/>
                  </a:lnTo>
                  <a:lnTo>
                    <a:pt x="439769" y="1283085"/>
                  </a:lnTo>
                  <a:lnTo>
                    <a:pt x="484639" y="1302786"/>
                  </a:lnTo>
                  <a:lnTo>
                    <a:pt x="531067" y="1320690"/>
                  </a:lnTo>
                  <a:lnTo>
                    <a:pt x="578965" y="1336732"/>
                  </a:lnTo>
                  <a:lnTo>
                    <a:pt x="628243" y="1350847"/>
                  </a:lnTo>
                  <a:lnTo>
                    <a:pt x="678813" y="1362970"/>
                  </a:lnTo>
                  <a:lnTo>
                    <a:pt x="730586" y="1373035"/>
                  </a:lnTo>
                  <a:lnTo>
                    <a:pt x="783473" y="1380977"/>
                  </a:lnTo>
                  <a:lnTo>
                    <a:pt x="837385" y="1386730"/>
                  </a:lnTo>
                  <a:lnTo>
                    <a:pt x="892233" y="1390230"/>
                  </a:lnTo>
                  <a:lnTo>
                    <a:pt x="947928" y="1391412"/>
                  </a:lnTo>
                  <a:lnTo>
                    <a:pt x="1003622" y="1390230"/>
                  </a:lnTo>
                  <a:lnTo>
                    <a:pt x="1058470" y="1386730"/>
                  </a:lnTo>
                  <a:lnTo>
                    <a:pt x="1112382" y="1380977"/>
                  </a:lnTo>
                  <a:lnTo>
                    <a:pt x="1165269" y="1373035"/>
                  </a:lnTo>
                  <a:lnTo>
                    <a:pt x="1217042" y="1362970"/>
                  </a:lnTo>
                  <a:lnTo>
                    <a:pt x="1267612" y="1350847"/>
                  </a:lnTo>
                  <a:lnTo>
                    <a:pt x="1316890" y="1336732"/>
                  </a:lnTo>
                  <a:lnTo>
                    <a:pt x="1364788" y="1320690"/>
                  </a:lnTo>
                  <a:lnTo>
                    <a:pt x="1411216" y="1302786"/>
                  </a:lnTo>
                  <a:lnTo>
                    <a:pt x="1456086" y="1283085"/>
                  </a:lnTo>
                  <a:lnTo>
                    <a:pt x="1499309" y="1261654"/>
                  </a:lnTo>
                  <a:lnTo>
                    <a:pt x="1540795" y="1238556"/>
                  </a:lnTo>
                  <a:lnTo>
                    <a:pt x="1580455" y="1213858"/>
                  </a:lnTo>
                  <a:lnTo>
                    <a:pt x="1618202" y="1187624"/>
                  </a:lnTo>
                  <a:lnTo>
                    <a:pt x="1653945" y="1159920"/>
                  </a:lnTo>
                  <a:lnTo>
                    <a:pt x="1687596" y="1130812"/>
                  </a:lnTo>
                  <a:lnTo>
                    <a:pt x="1719066" y="1100364"/>
                  </a:lnTo>
                  <a:lnTo>
                    <a:pt x="1748267" y="1068642"/>
                  </a:lnTo>
                  <a:lnTo>
                    <a:pt x="1775108" y="1035711"/>
                  </a:lnTo>
                  <a:lnTo>
                    <a:pt x="1799501" y="1001636"/>
                  </a:lnTo>
                  <a:lnTo>
                    <a:pt x="1821358" y="966483"/>
                  </a:lnTo>
                  <a:lnTo>
                    <a:pt x="1840589" y="930317"/>
                  </a:lnTo>
                  <a:lnTo>
                    <a:pt x="1857106" y="893204"/>
                  </a:lnTo>
                  <a:lnTo>
                    <a:pt x="1870818" y="855208"/>
                  </a:lnTo>
                  <a:lnTo>
                    <a:pt x="1881639" y="816395"/>
                  </a:lnTo>
                  <a:lnTo>
                    <a:pt x="1889478" y="776830"/>
                  </a:lnTo>
                  <a:lnTo>
                    <a:pt x="1894246" y="736578"/>
                  </a:lnTo>
                  <a:lnTo>
                    <a:pt x="1895856" y="695706"/>
                  </a:lnTo>
                  <a:lnTo>
                    <a:pt x="1894246" y="654833"/>
                  </a:lnTo>
                  <a:lnTo>
                    <a:pt x="1889478" y="614581"/>
                  </a:lnTo>
                  <a:lnTo>
                    <a:pt x="1881639" y="575016"/>
                  </a:lnTo>
                  <a:lnTo>
                    <a:pt x="1870818" y="536203"/>
                  </a:lnTo>
                  <a:lnTo>
                    <a:pt x="1857106" y="498207"/>
                  </a:lnTo>
                  <a:lnTo>
                    <a:pt x="1840589" y="461094"/>
                  </a:lnTo>
                  <a:lnTo>
                    <a:pt x="1821358" y="424928"/>
                  </a:lnTo>
                  <a:lnTo>
                    <a:pt x="1799501" y="389775"/>
                  </a:lnTo>
                  <a:lnTo>
                    <a:pt x="1775108" y="355700"/>
                  </a:lnTo>
                  <a:lnTo>
                    <a:pt x="1748267" y="322769"/>
                  </a:lnTo>
                  <a:lnTo>
                    <a:pt x="1719066" y="291047"/>
                  </a:lnTo>
                  <a:lnTo>
                    <a:pt x="1687596" y="260599"/>
                  </a:lnTo>
                  <a:lnTo>
                    <a:pt x="1653945" y="231491"/>
                  </a:lnTo>
                  <a:lnTo>
                    <a:pt x="1618202" y="203787"/>
                  </a:lnTo>
                  <a:lnTo>
                    <a:pt x="1580455" y="177553"/>
                  </a:lnTo>
                  <a:lnTo>
                    <a:pt x="1540795" y="152855"/>
                  </a:lnTo>
                  <a:lnTo>
                    <a:pt x="1499309" y="129757"/>
                  </a:lnTo>
                  <a:lnTo>
                    <a:pt x="1456086" y="108326"/>
                  </a:lnTo>
                  <a:lnTo>
                    <a:pt x="1411216" y="88625"/>
                  </a:lnTo>
                  <a:lnTo>
                    <a:pt x="1364788" y="70721"/>
                  </a:lnTo>
                  <a:lnTo>
                    <a:pt x="1316890" y="54679"/>
                  </a:lnTo>
                  <a:lnTo>
                    <a:pt x="1267612" y="40564"/>
                  </a:lnTo>
                  <a:lnTo>
                    <a:pt x="1217042" y="28441"/>
                  </a:lnTo>
                  <a:lnTo>
                    <a:pt x="1165269" y="18376"/>
                  </a:lnTo>
                  <a:lnTo>
                    <a:pt x="1112382" y="10434"/>
                  </a:lnTo>
                  <a:lnTo>
                    <a:pt x="1058470" y="4681"/>
                  </a:lnTo>
                  <a:lnTo>
                    <a:pt x="1003622" y="1181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79932" y="2756916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0" y="695706"/>
                  </a:moveTo>
                  <a:lnTo>
                    <a:pt x="1609" y="654833"/>
                  </a:lnTo>
                  <a:lnTo>
                    <a:pt x="6377" y="614581"/>
                  </a:lnTo>
                  <a:lnTo>
                    <a:pt x="14216" y="575016"/>
                  </a:lnTo>
                  <a:lnTo>
                    <a:pt x="25037" y="536203"/>
                  </a:lnTo>
                  <a:lnTo>
                    <a:pt x="38749" y="498207"/>
                  </a:lnTo>
                  <a:lnTo>
                    <a:pt x="55266" y="461094"/>
                  </a:lnTo>
                  <a:lnTo>
                    <a:pt x="74497" y="424928"/>
                  </a:lnTo>
                  <a:lnTo>
                    <a:pt x="96354" y="389775"/>
                  </a:lnTo>
                  <a:lnTo>
                    <a:pt x="120747" y="355700"/>
                  </a:lnTo>
                  <a:lnTo>
                    <a:pt x="147588" y="322769"/>
                  </a:lnTo>
                  <a:lnTo>
                    <a:pt x="176789" y="291047"/>
                  </a:lnTo>
                  <a:lnTo>
                    <a:pt x="208259" y="260599"/>
                  </a:lnTo>
                  <a:lnTo>
                    <a:pt x="241910" y="231491"/>
                  </a:lnTo>
                  <a:lnTo>
                    <a:pt x="277653" y="203787"/>
                  </a:lnTo>
                  <a:lnTo>
                    <a:pt x="315400" y="177553"/>
                  </a:lnTo>
                  <a:lnTo>
                    <a:pt x="355060" y="152855"/>
                  </a:lnTo>
                  <a:lnTo>
                    <a:pt x="396546" y="129757"/>
                  </a:lnTo>
                  <a:lnTo>
                    <a:pt x="439769" y="108326"/>
                  </a:lnTo>
                  <a:lnTo>
                    <a:pt x="484639" y="88625"/>
                  </a:lnTo>
                  <a:lnTo>
                    <a:pt x="531067" y="70721"/>
                  </a:lnTo>
                  <a:lnTo>
                    <a:pt x="578965" y="54679"/>
                  </a:lnTo>
                  <a:lnTo>
                    <a:pt x="628243" y="40564"/>
                  </a:lnTo>
                  <a:lnTo>
                    <a:pt x="678813" y="28441"/>
                  </a:lnTo>
                  <a:lnTo>
                    <a:pt x="730586" y="18376"/>
                  </a:lnTo>
                  <a:lnTo>
                    <a:pt x="783473" y="10434"/>
                  </a:lnTo>
                  <a:lnTo>
                    <a:pt x="837385" y="4681"/>
                  </a:lnTo>
                  <a:lnTo>
                    <a:pt x="892233" y="1181"/>
                  </a:lnTo>
                  <a:lnTo>
                    <a:pt x="947928" y="0"/>
                  </a:lnTo>
                  <a:lnTo>
                    <a:pt x="1003622" y="1181"/>
                  </a:lnTo>
                  <a:lnTo>
                    <a:pt x="1058470" y="4681"/>
                  </a:lnTo>
                  <a:lnTo>
                    <a:pt x="1112382" y="10434"/>
                  </a:lnTo>
                  <a:lnTo>
                    <a:pt x="1165269" y="18376"/>
                  </a:lnTo>
                  <a:lnTo>
                    <a:pt x="1217042" y="28441"/>
                  </a:lnTo>
                  <a:lnTo>
                    <a:pt x="1267612" y="40564"/>
                  </a:lnTo>
                  <a:lnTo>
                    <a:pt x="1316890" y="54679"/>
                  </a:lnTo>
                  <a:lnTo>
                    <a:pt x="1364788" y="70721"/>
                  </a:lnTo>
                  <a:lnTo>
                    <a:pt x="1411216" y="88625"/>
                  </a:lnTo>
                  <a:lnTo>
                    <a:pt x="1456086" y="108326"/>
                  </a:lnTo>
                  <a:lnTo>
                    <a:pt x="1499309" y="129757"/>
                  </a:lnTo>
                  <a:lnTo>
                    <a:pt x="1540795" y="152855"/>
                  </a:lnTo>
                  <a:lnTo>
                    <a:pt x="1580455" y="177553"/>
                  </a:lnTo>
                  <a:lnTo>
                    <a:pt x="1618202" y="203787"/>
                  </a:lnTo>
                  <a:lnTo>
                    <a:pt x="1653945" y="231491"/>
                  </a:lnTo>
                  <a:lnTo>
                    <a:pt x="1687596" y="260599"/>
                  </a:lnTo>
                  <a:lnTo>
                    <a:pt x="1719066" y="291047"/>
                  </a:lnTo>
                  <a:lnTo>
                    <a:pt x="1748267" y="322769"/>
                  </a:lnTo>
                  <a:lnTo>
                    <a:pt x="1775108" y="355700"/>
                  </a:lnTo>
                  <a:lnTo>
                    <a:pt x="1799501" y="389775"/>
                  </a:lnTo>
                  <a:lnTo>
                    <a:pt x="1821358" y="424928"/>
                  </a:lnTo>
                  <a:lnTo>
                    <a:pt x="1840589" y="461094"/>
                  </a:lnTo>
                  <a:lnTo>
                    <a:pt x="1857106" y="498207"/>
                  </a:lnTo>
                  <a:lnTo>
                    <a:pt x="1870818" y="536203"/>
                  </a:lnTo>
                  <a:lnTo>
                    <a:pt x="1881639" y="575016"/>
                  </a:lnTo>
                  <a:lnTo>
                    <a:pt x="1889478" y="614581"/>
                  </a:lnTo>
                  <a:lnTo>
                    <a:pt x="1894246" y="654833"/>
                  </a:lnTo>
                  <a:lnTo>
                    <a:pt x="1895856" y="695706"/>
                  </a:lnTo>
                  <a:lnTo>
                    <a:pt x="1894246" y="736578"/>
                  </a:lnTo>
                  <a:lnTo>
                    <a:pt x="1889478" y="776830"/>
                  </a:lnTo>
                  <a:lnTo>
                    <a:pt x="1881639" y="816395"/>
                  </a:lnTo>
                  <a:lnTo>
                    <a:pt x="1870818" y="855208"/>
                  </a:lnTo>
                  <a:lnTo>
                    <a:pt x="1857106" y="893204"/>
                  </a:lnTo>
                  <a:lnTo>
                    <a:pt x="1840589" y="930317"/>
                  </a:lnTo>
                  <a:lnTo>
                    <a:pt x="1821358" y="966483"/>
                  </a:lnTo>
                  <a:lnTo>
                    <a:pt x="1799501" y="1001636"/>
                  </a:lnTo>
                  <a:lnTo>
                    <a:pt x="1775108" y="1035711"/>
                  </a:lnTo>
                  <a:lnTo>
                    <a:pt x="1748267" y="1068642"/>
                  </a:lnTo>
                  <a:lnTo>
                    <a:pt x="1719066" y="1100364"/>
                  </a:lnTo>
                  <a:lnTo>
                    <a:pt x="1687596" y="1130812"/>
                  </a:lnTo>
                  <a:lnTo>
                    <a:pt x="1653945" y="1159920"/>
                  </a:lnTo>
                  <a:lnTo>
                    <a:pt x="1618202" y="1187624"/>
                  </a:lnTo>
                  <a:lnTo>
                    <a:pt x="1580455" y="1213858"/>
                  </a:lnTo>
                  <a:lnTo>
                    <a:pt x="1540795" y="1238556"/>
                  </a:lnTo>
                  <a:lnTo>
                    <a:pt x="1499309" y="1261654"/>
                  </a:lnTo>
                  <a:lnTo>
                    <a:pt x="1456086" y="1283085"/>
                  </a:lnTo>
                  <a:lnTo>
                    <a:pt x="1411216" y="1302786"/>
                  </a:lnTo>
                  <a:lnTo>
                    <a:pt x="1364788" y="1320690"/>
                  </a:lnTo>
                  <a:lnTo>
                    <a:pt x="1316890" y="1336732"/>
                  </a:lnTo>
                  <a:lnTo>
                    <a:pt x="1267612" y="1350847"/>
                  </a:lnTo>
                  <a:lnTo>
                    <a:pt x="1217042" y="1362970"/>
                  </a:lnTo>
                  <a:lnTo>
                    <a:pt x="1165269" y="1373035"/>
                  </a:lnTo>
                  <a:lnTo>
                    <a:pt x="1112382" y="1380977"/>
                  </a:lnTo>
                  <a:lnTo>
                    <a:pt x="1058470" y="1386730"/>
                  </a:lnTo>
                  <a:lnTo>
                    <a:pt x="1003622" y="1390230"/>
                  </a:lnTo>
                  <a:lnTo>
                    <a:pt x="947928" y="1391412"/>
                  </a:lnTo>
                  <a:lnTo>
                    <a:pt x="892233" y="1390230"/>
                  </a:lnTo>
                  <a:lnTo>
                    <a:pt x="837385" y="1386730"/>
                  </a:lnTo>
                  <a:lnTo>
                    <a:pt x="783473" y="1380977"/>
                  </a:lnTo>
                  <a:lnTo>
                    <a:pt x="730586" y="1373035"/>
                  </a:lnTo>
                  <a:lnTo>
                    <a:pt x="678813" y="1362970"/>
                  </a:lnTo>
                  <a:lnTo>
                    <a:pt x="628243" y="1350847"/>
                  </a:lnTo>
                  <a:lnTo>
                    <a:pt x="578965" y="1336732"/>
                  </a:lnTo>
                  <a:lnTo>
                    <a:pt x="531067" y="1320690"/>
                  </a:lnTo>
                  <a:lnTo>
                    <a:pt x="484639" y="1302786"/>
                  </a:lnTo>
                  <a:lnTo>
                    <a:pt x="439769" y="1283085"/>
                  </a:lnTo>
                  <a:lnTo>
                    <a:pt x="396546" y="1261654"/>
                  </a:lnTo>
                  <a:lnTo>
                    <a:pt x="355060" y="1238556"/>
                  </a:lnTo>
                  <a:lnTo>
                    <a:pt x="315400" y="1213858"/>
                  </a:lnTo>
                  <a:lnTo>
                    <a:pt x="277653" y="1187624"/>
                  </a:lnTo>
                  <a:lnTo>
                    <a:pt x="241910" y="1159920"/>
                  </a:lnTo>
                  <a:lnTo>
                    <a:pt x="208259" y="1130812"/>
                  </a:lnTo>
                  <a:lnTo>
                    <a:pt x="176789" y="1100364"/>
                  </a:lnTo>
                  <a:lnTo>
                    <a:pt x="147588" y="1068642"/>
                  </a:lnTo>
                  <a:lnTo>
                    <a:pt x="120747" y="1035711"/>
                  </a:lnTo>
                  <a:lnTo>
                    <a:pt x="96354" y="1001636"/>
                  </a:lnTo>
                  <a:lnTo>
                    <a:pt x="74497" y="966483"/>
                  </a:lnTo>
                  <a:lnTo>
                    <a:pt x="55266" y="930317"/>
                  </a:lnTo>
                  <a:lnTo>
                    <a:pt x="38749" y="893204"/>
                  </a:lnTo>
                  <a:lnTo>
                    <a:pt x="25037" y="855208"/>
                  </a:lnTo>
                  <a:lnTo>
                    <a:pt x="14216" y="816395"/>
                  </a:lnTo>
                  <a:lnTo>
                    <a:pt x="6377" y="776830"/>
                  </a:lnTo>
                  <a:lnTo>
                    <a:pt x="1609" y="736578"/>
                  </a:lnTo>
                  <a:lnTo>
                    <a:pt x="0" y="69570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491741" y="3298697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Effectifs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0964" y="2048255"/>
            <a:ext cx="8921496" cy="44577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61228" y="2736850"/>
            <a:ext cx="145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Absentéisme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2405" y="3271265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lvl="0" indent="-660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Conditions 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0478" y="2660650"/>
            <a:ext cx="166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195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Égalité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professionnelle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6636" y="4861559"/>
            <a:ext cx="1908175" cy="1403985"/>
            <a:chOff x="516636" y="4861559"/>
            <a:chExt cx="1908175" cy="1403985"/>
          </a:xfrm>
        </p:grpSpPr>
        <p:sp>
          <p:nvSpPr>
            <p:cNvPr id="15" name="object 15"/>
            <p:cNvSpPr/>
            <p:nvPr/>
          </p:nvSpPr>
          <p:spPr>
            <a:xfrm>
              <a:off x="522732" y="4867655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947928" y="0"/>
                  </a:moveTo>
                  <a:lnTo>
                    <a:pt x="892229" y="1181"/>
                  </a:lnTo>
                  <a:lnTo>
                    <a:pt x="837378" y="4681"/>
                  </a:lnTo>
                  <a:lnTo>
                    <a:pt x="783464" y="10434"/>
                  </a:lnTo>
                  <a:lnTo>
                    <a:pt x="730574" y="18376"/>
                  </a:lnTo>
                  <a:lnTo>
                    <a:pt x="678800" y="28441"/>
                  </a:lnTo>
                  <a:lnTo>
                    <a:pt x="628228" y="40564"/>
                  </a:lnTo>
                  <a:lnTo>
                    <a:pt x="578949" y="54679"/>
                  </a:lnTo>
                  <a:lnTo>
                    <a:pt x="531050" y="70721"/>
                  </a:lnTo>
                  <a:lnTo>
                    <a:pt x="484622" y="88625"/>
                  </a:lnTo>
                  <a:lnTo>
                    <a:pt x="439752" y="108326"/>
                  </a:lnTo>
                  <a:lnTo>
                    <a:pt x="396530" y="129757"/>
                  </a:lnTo>
                  <a:lnTo>
                    <a:pt x="355044" y="152855"/>
                  </a:lnTo>
                  <a:lnTo>
                    <a:pt x="315384" y="177553"/>
                  </a:lnTo>
                  <a:lnTo>
                    <a:pt x="277639" y="203787"/>
                  </a:lnTo>
                  <a:lnTo>
                    <a:pt x="241897" y="231491"/>
                  </a:lnTo>
                  <a:lnTo>
                    <a:pt x="208247" y="260599"/>
                  </a:lnTo>
                  <a:lnTo>
                    <a:pt x="176778" y="291047"/>
                  </a:lnTo>
                  <a:lnTo>
                    <a:pt x="147579" y="322769"/>
                  </a:lnTo>
                  <a:lnTo>
                    <a:pt x="120739" y="355700"/>
                  </a:lnTo>
                  <a:lnTo>
                    <a:pt x="96347" y="389775"/>
                  </a:lnTo>
                  <a:lnTo>
                    <a:pt x="74492" y="424928"/>
                  </a:lnTo>
                  <a:lnTo>
                    <a:pt x="55262" y="461094"/>
                  </a:lnTo>
                  <a:lnTo>
                    <a:pt x="38746" y="498207"/>
                  </a:lnTo>
                  <a:lnTo>
                    <a:pt x="25035" y="536203"/>
                  </a:lnTo>
                  <a:lnTo>
                    <a:pt x="14215" y="575016"/>
                  </a:lnTo>
                  <a:lnTo>
                    <a:pt x="6377" y="614581"/>
                  </a:lnTo>
                  <a:lnTo>
                    <a:pt x="1609" y="654833"/>
                  </a:lnTo>
                  <a:lnTo>
                    <a:pt x="0" y="695706"/>
                  </a:lnTo>
                  <a:lnTo>
                    <a:pt x="1609" y="736583"/>
                  </a:lnTo>
                  <a:lnTo>
                    <a:pt x="6377" y="776839"/>
                  </a:lnTo>
                  <a:lnTo>
                    <a:pt x="14215" y="816408"/>
                  </a:lnTo>
                  <a:lnTo>
                    <a:pt x="25035" y="855224"/>
                  </a:lnTo>
                  <a:lnTo>
                    <a:pt x="38746" y="893222"/>
                  </a:lnTo>
                  <a:lnTo>
                    <a:pt x="55262" y="930338"/>
                  </a:lnTo>
                  <a:lnTo>
                    <a:pt x="74492" y="966505"/>
                  </a:lnTo>
                  <a:lnTo>
                    <a:pt x="96347" y="1001658"/>
                  </a:lnTo>
                  <a:lnTo>
                    <a:pt x="120739" y="1035733"/>
                  </a:lnTo>
                  <a:lnTo>
                    <a:pt x="147579" y="1068664"/>
                  </a:lnTo>
                  <a:lnTo>
                    <a:pt x="176778" y="1100386"/>
                  </a:lnTo>
                  <a:lnTo>
                    <a:pt x="208247" y="1130833"/>
                  </a:lnTo>
                  <a:lnTo>
                    <a:pt x="241897" y="1159941"/>
                  </a:lnTo>
                  <a:lnTo>
                    <a:pt x="277639" y="1187643"/>
                  </a:lnTo>
                  <a:lnTo>
                    <a:pt x="315384" y="1213875"/>
                  </a:lnTo>
                  <a:lnTo>
                    <a:pt x="355044" y="1238572"/>
                  </a:lnTo>
                  <a:lnTo>
                    <a:pt x="396530" y="1261668"/>
                  </a:lnTo>
                  <a:lnTo>
                    <a:pt x="439752" y="1283098"/>
                  </a:lnTo>
                  <a:lnTo>
                    <a:pt x="484622" y="1302797"/>
                  </a:lnTo>
                  <a:lnTo>
                    <a:pt x="531050" y="1320699"/>
                  </a:lnTo>
                  <a:lnTo>
                    <a:pt x="578949" y="1336739"/>
                  </a:lnTo>
                  <a:lnTo>
                    <a:pt x="628228" y="1350853"/>
                  </a:lnTo>
                  <a:lnTo>
                    <a:pt x="678800" y="1362974"/>
                  </a:lnTo>
                  <a:lnTo>
                    <a:pt x="730574" y="1373037"/>
                  </a:lnTo>
                  <a:lnTo>
                    <a:pt x="783464" y="1380978"/>
                  </a:lnTo>
                  <a:lnTo>
                    <a:pt x="837378" y="1386731"/>
                  </a:lnTo>
                  <a:lnTo>
                    <a:pt x="892229" y="1390230"/>
                  </a:lnTo>
                  <a:lnTo>
                    <a:pt x="947928" y="1391412"/>
                  </a:lnTo>
                  <a:lnTo>
                    <a:pt x="1003622" y="1390230"/>
                  </a:lnTo>
                  <a:lnTo>
                    <a:pt x="1058470" y="1386731"/>
                  </a:lnTo>
                  <a:lnTo>
                    <a:pt x="1112382" y="1380978"/>
                  </a:lnTo>
                  <a:lnTo>
                    <a:pt x="1165269" y="1373037"/>
                  </a:lnTo>
                  <a:lnTo>
                    <a:pt x="1217042" y="1362974"/>
                  </a:lnTo>
                  <a:lnTo>
                    <a:pt x="1267612" y="1350853"/>
                  </a:lnTo>
                  <a:lnTo>
                    <a:pt x="1316890" y="1336739"/>
                  </a:lnTo>
                  <a:lnTo>
                    <a:pt x="1364788" y="1320699"/>
                  </a:lnTo>
                  <a:lnTo>
                    <a:pt x="1411216" y="1302797"/>
                  </a:lnTo>
                  <a:lnTo>
                    <a:pt x="1456086" y="1283098"/>
                  </a:lnTo>
                  <a:lnTo>
                    <a:pt x="1499309" y="1261668"/>
                  </a:lnTo>
                  <a:lnTo>
                    <a:pt x="1540795" y="1238572"/>
                  </a:lnTo>
                  <a:lnTo>
                    <a:pt x="1580455" y="1213875"/>
                  </a:lnTo>
                  <a:lnTo>
                    <a:pt x="1618202" y="1187643"/>
                  </a:lnTo>
                  <a:lnTo>
                    <a:pt x="1653945" y="1159941"/>
                  </a:lnTo>
                  <a:lnTo>
                    <a:pt x="1687596" y="1130833"/>
                  </a:lnTo>
                  <a:lnTo>
                    <a:pt x="1719066" y="1100386"/>
                  </a:lnTo>
                  <a:lnTo>
                    <a:pt x="1748267" y="1068664"/>
                  </a:lnTo>
                  <a:lnTo>
                    <a:pt x="1775108" y="1035733"/>
                  </a:lnTo>
                  <a:lnTo>
                    <a:pt x="1799501" y="1001658"/>
                  </a:lnTo>
                  <a:lnTo>
                    <a:pt x="1821358" y="966505"/>
                  </a:lnTo>
                  <a:lnTo>
                    <a:pt x="1840589" y="930338"/>
                  </a:lnTo>
                  <a:lnTo>
                    <a:pt x="1857106" y="893222"/>
                  </a:lnTo>
                  <a:lnTo>
                    <a:pt x="1870818" y="855224"/>
                  </a:lnTo>
                  <a:lnTo>
                    <a:pt x="1881639" y="816408"/>
                  </a:lnTo>
                  <a:lnTo>
                    <a:pt x="1889478" y="776839"/>
                  </a:lnTo>
                  <a:lnTo>
                    <a:pt x="1894246" y="736583"/>
                  </a:lnTo>
                  <a:lnTo>
                    <a:pt x="1895856" y="695706"/>
                  </a:lnTo>
                  <a:lnTo>
                    <a:pt x="1894246" y="654833"/>
                  </a:lnTo>
                  <a:lnTo>
                    <a:pt x="1889478" y="614581"/>
                  </a:lnTo>
                  <a:lnTo>
                    <a:pt x="1881639" y="575016"/>
                  </a:lnTo>
                  <a:lnTo>
                    <a:pt x="1870818" y="536203"/>
                  </a:lnTo>
                  <a:lnTo>
                    <a:pt x="1857106" y="498207"/>
                  </a:lnTo>
                  <a:lnTo>
                    <a:pt x="1840589" y="461094"/>
                  </a:lnTo>
                  <a:lnTo>
                    <a:pt x="1821358" y="424928"/>
                  </a:lnTo>
                  <a:lnTo>
                    <a:pt x="1799501" y="389775"/>
                  </a:lnTo>
                  <a:lnTo>
                    <a:pt x="1775108" y="355700"/>
                  </a:lnTo>
                  <a:lnTo>
                    <a:pt x="1748267" y="322769"/>
                  </a:lnTo>
                  <a:lnTo>
                    <a:pt x="1719066" y="291047"/>
                  </a:lnTo>
                  <a:lnTo>
                    <a:pt x="1687596" y="260599"/>
                  </a:lnTo>
                  <a:lnTo>
                    <a:pt x="1653945" y="231491"/>
                  </a:lnTo>
                  <a:lnTo>
                    <a:pt x="1618202" y="203787"/>
                  </a:lnTo>
                  <a:lnTo>
                    <a:pt x="1580455" y="177553"/>
                  </a:lnTo>
                  <a:lnTo>
                    <a:pt x="1540795" y="152855"/>
                  </a:lnTo>
                  <a:lnTo>
                    <a:pt x="1499309" y="129757"/>
                  </a:lnTo>
                  <a:lnTo>
                    <a:pt x="1456086" y="108326"/>
                  </a:lnTo>
                  <a:lnTo>
                    <a:pt x="1411216" y="88625"/>
                  </a:lnTo>
                  <a:lnTo>
                    <a:pt x="1364788" y="70721"/>
                  </a:lnTo>
                  <a:lnTo>
                    <a:pt x="1316890" y="54679"/>
                  </a:lnTo>
                  <a:lnTo>
                    <a:pt x="1267612" y="40564"/>
                  </a:lnTo>
                  <a:lnTo>
                    <a:pt x="1217042" y="28441"/>
                  </a:lnTo>
                  <a:lnTo>
                    <a:pt x="1165269" y="18376"/>
                  </a:lnTo>
                  <a:lnTo>
                    <a:pt x="1112382" y="10434"/>
                  </a:lnTo>
                  <a:lnTo>
                    <a:pt x="1058470" y="4681"/>
                  </a:lnTo>
                  <a:lnTo>
                    <a:pt x="1003622" y="1181"/>
                  </a:lnTo>
                  <a:lnTo>
                    <a:pt x="947928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22732" y="4867655"/>
              <a:ext cx="1896110" cy="1391920"/>
            </a:xfrm>
            <a:custGeom>
              <a:avLst/>
              <a:gdLst/>
              <a:ahLst/>
              <a:cxnLst/>
              <a:rect l="l" t="t" r="r" b="b"/>
              <a:pathLst>
                <a:path w="1896110" h="1391920">
                  <a:moveTo>
                    <a:pt x="0" y="695706"/>
                  </a:moveTo>
                  <a:lnTo>
                    <a:pt x="1609" y="654833"/>
                  </a:lnTo>
                  <a:lnTo>
                    <a:pt x="6377" y="614581"/>
                  </a:lnTo>
                  <a:lnTo>
                    <a:pt x="14215" y="575016"/>
                  </a:lnTo>
                  <a:lnTo>
                    <a:pt x="25035" y="536203"/>
                  </a:lnTo>
                  <a:lnTo>
                    <a:pt x="38746" y="498207"/>
                  </a:lnTo>
                  <a:lnTo>
                    <a:pt x="55262" y="461094"/>
                  </a:lnTo>
                  <a:lnTo>
                    <a:pt x="74492" y="424928"/>
                  </a:lnTo>
                  <a:lnTo>
                    <a:pt x="96347" y="389775"/>
                  </a:lnTo>
                  <a:lnTo>
                    <a:pt x="120739" y="355700"/>
                  </a:lnTo>
                  <a:lnTo>
                    <a:pt x="147579" y="322769"/>
                  </a:lnTo>
                  <a:lnTo>
                    <a:pt x="176778" y="291047"/>
                  </a:lnTo>
                  <a:lnTo>
                    <a:pt x="208247" y="260599"/>
                  </a:lnTo>
                  <a:lnTo>
                    <a:pt x="241897" y="231491"/>
                  </a:lnTo>
                  <a:lnTo>
                    <a:pt x="277639" y="203787"/>
                  </a:lnTo>
                  <a:lnTo>
                    <a:pt x="315384" y="177553"/>
                  </a:lnTo>
                  <a:lnTo>
                    <a:pt x="355044" y="152855"/>
                  </a:lnTo>
                  <a:lnTo>
                    <a:pt x="396530" y="129757"/>
                  </a:lnTo>
                  <a:lnTo>
                    <a:pt x="439752" y="108326"/>
                  </a:lnTo>
                  <a:lnTo>
                    <a:pt x="484622" y="88625"/>
                  </a:lnTo>
                  <a:lnTo>
                    <a:pt x="531050" y="70721"/>
                  </a:lnTo>
                  <a:lnTo>
                    <a:pt x="578949" y="54679"/>
                  </a:lnTo>
                  <a:lnTo>
                    <a:pt x="628228" y="40564"/>
                  </a:lnTo>
                  <a:lnTo>
                    <a:pt x="678800" y="28441"/>
                  </a:lnTo>
                  <a:lnTo>
                    <a:pt x="730574" y="18376"/>
                  </a:lnTo>
                  <a:lnTo>
                    <a:pt x="783464" y="10434"/>
                  </a:lnTo>
                  <a:lnTo>
                    <a:pt x="837378" y="4681"/>
                  </a:lnTo>
                  <a:lnTo>
                    <a:pt x="892229" y="1181"/>
                  </a:lnTo>
                  <a:lnTo>
                    <a:pt x="947928" y="0"/>
                  </a:lnTo>
                  <a:lnTo>
                    <a:pt x="1003622" y="1181"/>
                  </a:lnTo>
                  <a:lnTo>
                    <a:pt x="1058470" y="4681"/>
                  </a:lnTo>
                  <a:lnTo>
                    <a:pt x="1112382" y="10434"/>
                  </a:lnTo>
                  <a:lnTo>
                    <a:pt x="1165269" y="18376"/>
                  </a:lnTo>
                  <a:lnTo>
                    <a:pt x="1217042" y="28441"/>
                  </a:lnTo>
                  <a:lnTo>
                    <a:pt x="1267612" y="40564"/>
                  </a:lnTo>
                  <a:lnTo>
                    <a:pt x="1316890" y="54679"/>
                  </a:lnTo>
                  <a:lnTo>
                    <a:pt x="1364788" y="70721"/>
                  </a:lnTo>
                  <a:lnTo>
                    <a:pt x="1411216" y="88625"/>
                  </a:lnTo>
                  <a:lnTo>
                    <a:pt x="1456086" y="108326"/>
                  </a:lnTo>
                  <a:lnTo>
                    <a:pt x="1499309" y="129757"/>
                  </a:lnTo>
                  <a:lnTo>
                    <a:pt x="1540795" y="152855"/>
                  </a:lnTo>
                  <a:lnTo>
                    <a:pt x="1580455" y="177553"/>
                  </a:lnTo>
                  <a:lnTo>
                    <a:pt x="1618202" y="203787"/>
                  </a:lnTo>
                  <a:lnTo>
                    <a:pt x="1653945" y="231491"/>
                  </a:lnTo>
                  <a:lnTo>
                    <a:pt x="1687596" y="260599"/>
                  </a:lnTo>
                  <a:lnTo>
                    <a:pt x="1719066" y="291047"/>
                  </a:lnTo>
                  <a:lnTo>
                    <a:pt x="1748267" y="322769"/>
                  </a:lnTo>
                  <a:lnTo>
                    <a:pt x="1775108" y="355700"/>
                  </a:lnTo>
                  <a:lnTo>
                    <a:pt x="1799501" y="389775"/>
                  </a:lnTo>
                  <a:lnTo>
                    <a:pt x="1821358" y="424928"/>
                  </a:lnTo>
                  <a:lnTo>
                    <a:pt x="1840589" y="461094"/>
                  </a:lnTo>
                  <a:lnTo>
                    <a:pt x="1857106" y="498207"/>
                  </a:lnTo>
                  <a:lnTo>
                    <a:pt x="1870818" y="536203"/>
                  </a:lnTo>
                  <a:lnTo>
                    <a:pt x="1881639" y="575016"/>
                  </a:lnTo>
                  <a:lnTo>
                    <a:pt x="1889478" y="614581"/>
                  </a:lnTo>
                  <a:lnTo>
                    <a:pt x="1894246" y="654833"/>
                  </a:lnTo>
                  <a:lnTo>
                    <a:pt x="1895856" y="695706"/>
                  </a:lnTo>
                  <a:lnTo>
                    <a:pt x="1894246" y="736583"/>
                  </a:lnTo>
                  <a:lnTo>
                    <a:pt x="1889478" y="776839"/>
                  </a:lnTo>
                  <a:lnTo>
                    <a:pt x="1881639" y="816408"/>
                  </a:lnTo>
                  <a:lnTo>
                    <a:pt x="1870818" y="855224"/>
                  </a:lnTo>
                  <a:lnTo>
                    <a:pt x="1857106" y="893222"/>
                  </a:lnTo>
                  <a:lnTo>
                    <a:pt x="1840589" y="930338"/>
                  </a:lnTo>
                  <a:lnTo>
                    <a:pt x="1821358" y="966505"/>
                  </a:lnTo>
                  <a:lnTo>
                    <a:pt x="1799501" y="1001658"/>
                  </a:lnTo>
                  <a:lnTo>
                    <a:pt x="1775108" y="1035733"/>
                  </a:lnTo>
                  <a:lnTo>
                    <a:pt x="1748267" y="1068664"/>
                  </a:lnTo>
                  <a:lnTo>
                    <a:pt x="1719066" y="1100386"/>
                  </a:lnTo>
                  <a:lnTo>
                    <a:pt x="1687596" y="1130833"/>
                  </a:lnTo>
                  <a:lnTo>
                    <a:pt x="1653945" y="1159941"/>
                  </a:lnTo>
                  <a:lnTo>
                    <a:pt x="1618202" y="1187643"/>
                  </a:lnTo>
                  <a:lnTo>
                    <a:pt x="1580455" y="1213875"/>
                  </a:lnTo>
                  <a:lnTo>
                    <a:pt x="1540795" y="1238572"/>
                  </a:lnTo>
                  <a:lnTo>
                    <a:pt x="1499309" y="1261668"/>
                  </a:lnTo>
                  <a:lnTo>
                    <a:pt x="1456086" y="1283098"/>
                  </a:lnTo>
                  <a:lnTo>
                    <a:pt x="1411216" y="1302797"/>
                  </a:lnTo>
                  <a:lnTo>
                    <a:pt x="1364788" y="1320699"/>
                  </a:lnTo>
                  <a:lnTo>
                    <a:pt x="1316890" y="1336739"/>
                  </a:lnTo>
                  <a:lnTo>
                    <a:pt x="1267612" y="1350853"/>
                  </a:lnTo>
                  <a:lnTo>
                    <a:pt x="1217042" y="1362974"/>
                  </a:lnTo>
                  <a:lnTo>
                    <a:pt x="1165269" y="1373037"/>
                  </a:lnTo>
                  <a:lnTo>
                    <a:pt x="1112382" y="1380978"/>
                  </a:lnTo>
                  <a:lnTo>
                    <a:pt x="1058470" y="1386731"/>
                  </a:lnTo>
                  <a:lnTo>
                    <a:pt x="1003622" y="1390230"/>
                  </a:lnTo>
                  <a:lnTo>
                    <a:pt x="947928" y="1391412"/>
                  </a:lnTo>
                  <a:lnTo>
                    <a:pt x="892229" y="1390230"/>
                  </a:lnTo>
                  <a:lnTo>
                    <a:pt x="837378" y="1386731"/>
                  </a:lnTo>
                  <a:lnTo>
                    <a:pt x="783464" y="1380978"/>
                  </a:lnTo>
                  <a:lnTo>
                    <a:pt x="730574" y="1373037"/>
                  </a:lnTo>
                  <a:lnTo>
                    <a:pt x="678800" y="1362974"/>
                  </a:lnTo>
                  <a:lnTo>
                    <a:pt x="628228" y="1350853"/>
                  </a:lnTo>
                  <a:lnTo>
                    <a:pt x="578949" y="1336739"/>
                  </a:lnTo>
                  <a:lnTo>
                    <a:pt x="531050" y="1320699"/>
                  </a:lnTo>
                  <a:lnTo>
                    <a:pt x="484622" y="1302797"/>
                  </a:lnTo>
                  <a:lnTo>
                    <a:pt x="439752" y="1283098"/>
                  </a:lnTo>
                  <a:lnTo>
                    <a:pt x="396530" y="1261668"/>
                  </a:lnTo>
                  <a:lnTo>
                    <a:pt x="355044" y="1238572"/>
                  </a:lnTo>
                  <a:lnTo>
                    <a:pt x="315384" y="1213875"/>
                  </a:lnTo>
                  <a:lnTo>
                    <a:pt x="277639" y="1187643"/>
                  </a:lnTo>
                  <a:lnTo>
                    <a:pt x="241897" y="1159941"/>
                  </a:lnTo>
                  <a:lnTo>
                    <a:pt x="208247" y="1130833"/>
                  </a:lnTo>
                  <a:lnTo>
                    <a:pt x="176778" y="1100386"/>
                  </a:lnTo>
                  <a:lnTo>
                    <a:pt x="147579" y="1068664"/>
                  </a:lnTo>
                  <a:lnTo>
                    <a:pt x="120739" y="1035733"/>
                  </a:lnTo>
                  <a:lnTo>
                    <a:pt x="96347" y="1001658"/>
                  </a:lnTo>
                  <a:lnTo>
                    <a:pt x="74492" y="966505"/>
                  </a:lnTo>
                  <a:lnTo>
                    <a:pt x="55262" y="930338"/>
                  </a:lnTo>
                  <a:lnTo>
                    <a:pt x="38746" y="893222"/>
                  </a:lnTo>
                  <a:lnTo>
                    <a:pt x="25035" y="855224"/>
                  </a:lnTo>
                  <a:lnTo>
                    <a:pt x="14215" y="816408"/>
                  </a:lnTo>
                  <a:lnTo>
                    <a:pt x="6377" y="776839"/>
                  </a:lnTo>
                  <a:lnTo>
                    <a:pt x="1609" y="736583"/>
                  </a:lnTo>
                  <a:lnTo>
                    <a:pt x="0" y="695706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17828" y="5409996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Mobilité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69692" y="5094732"/>
            <a:ext cx="2583180" cy="1403985"/>
            <a:chOff x="2869692" y="5094732"/>
            <a:chExt cx="2583180" cy="1403985"/>
          </a:xfrm>
        </p:grpSpPr>
        <p:sp>
          <p:nvSpPr>
            <p:cNvPr id="19" name="object 19"/>
            <p:cNvSpPr/>
            <p:nvPr/>
          </p:nvSpPr>
          <p:spPr>
            <a:xfrm>
              <a:off x="2875788" y="5100828"/>
              <a:ext cx="2571115" cy="1391920"/>
            </a:xfrm>
            <a:custGeom>
              <a:avLst/>
              <a:gdLst/>
              <a:ahLst/>
              <a:cxnLst/>
              <a:rect l="l" t="t" r="r" b="b"/>
              <a:pathLst>
                <a:path w="2571115" h="1391920">
                  <a:moveTo>
                    <a:pt x="1285494" y="0"/>
                  </a:moveTo>
                  <a:lnTo>
                    <a:pt x="1223213" y="802"/>
                  </a:lnTo>
                  <a:lnTo>
                    <a:pt x="1161696" y="3185"/>
                  </a:lnTo>
                  <a:lnTo>
                    <a:pt x="1101012" y="7112"/>
                  </a:lnTo>
                  <a:lnTo>
                    <a:pt x="1041228" y="12546"/>
                  </a:lnTo>
                  <a:lnTo>
                    <a:pt x="982410" y="19452"/>
                  </a:lnTo>
                  <a:lnTo>
                    <a:pt x="924626" y="27792"/>
                  </a:lnTo>
                  <a:lnTo>
                    <a:pt x="867944" y="37530"/>
                  </a:lnTo>
                  <a:lnTo>
                    <a:pt x="812431" y="48630"/>
                  </a:lnTo>
                  <a:lnTo>
                    <a:pt x="758154" y="61055"/>
                  </a:lnTo>
                  <a:lnTo>
                    <a:pt x="705180" y="74769"/>
                  </a:lnTo>
                  <a:lnTo>
                    <a:pt x="653577" y="89735"/>
                  </a:lnTo>
                  <a:lnTo>
                    <a:pt x="603413" y="105917"/>
                  </a:lnTo>
                  <a:lnTo>
                    <a:pt x="554754" y="123278"/>
                  </a:lnTo>
                  <a:lnTo>
                    <a:pt x="507669" y="141782"/>
                  </a:lnTo>
                  <a:lnTo>
                    <a:pt x="462223" y="161393"/>
                  </a:lnTo>
                  <a:lnTo>
                    <a:pt x="418485" y="182073"/>
                  </a:lnTo>
                  <a:lnTo>
                    <a:pt x="376523" y="203787"/>
                  </a:lnTo>
                  <a:lnTo>
                    <a:pt x="336402" y="226498"/>
                  </a:lnTo>
                  <a:lnTo>
                    <a:pt x="298192" y="250169"/>
                  </a:lnTo>
                  <a:lnTo>
                    <a:pt x="261958" y="274765"/>
                  </a:lnTo>
                  <a:lnTo>
                    <a:pt x="227769" y="300248"/>
                  </a:lnTo>
                  <a:lnTo>
                    <a:pt x="195692" y="326582"/>
                  </a:lnTo>
                  <a:lnTo>
                    <a:pt x="165794" y="353731"/>
                  </a:lnTo>
                  <a:lnTo>
                    <a:pt x="138142" y="381658"/>
                  </a:lnTo>
                  <a:lnTo>
                    <a:pt x="112804" y="410326"/>
                  </a:lnTo>
                  <a:lnTo>
                    <a:pt x="69339" y="469743"/>
                  </a:lnTo>
                  <a:lnTo>
                    <a:pt x="35938" y="531689"/>
                  </a:lnTo>
                  <a:lnTo>
                    <a:pt x="13140" y="595873"/>
                  </a:lnTo>
                  <a:lnTo>
                    <a:pt x="1482" y="662002"/>
                  </a:lnTo>
                  <a:lnTo>
                    <a:pt x="0" y="695706"/>
                  </a:lnTo>
                  <a:lnTo>
                    <a:pt x="1482" y="729413"/>
                  </a:lnTo>
                  <a:lnTo>
                    <a:pt x="13140" y="795549"/>
                  </a:lnTo>
                  <a:lnTo>
                    <a:pt x="35938" y="859738"/>
                  </a:lnTo>
                  <a:lnTo>
                    <a:pt x="69339" y="921688"/>
                  </a:lnTo>
                  <a:lnTo>
                    <a:pt x="112804" y="981106"/>
                  </a:lnTo>
                  <a:lnTo>
                    <a:pt x="138142" y="1009776"/>
                  </a:lnTo>
                  <a:lnTo>
                    <a:pt x="165794" y="1037703"/>
                  </a:lnTo>
                  <a:lnTo>
                    <a:pt x="195692" y="1064852"/>
                  </a:lnTo>
                  <a:lnTo>
                    <a:pt x="227769" y="1091186"/>
                  </a:lnTo>
                  <a:lnTo>
                    <a:pt x="261958" y="1116668"/>
                  </a:lnTo>
                  <a:lnTo>
                    <a:pt x="298192" y="1141263"/>
                  </a:lnTo>
                  <a:lnTo>
                    <a:pt x="336402" y="1164933"/>
                  </a:lnTo>
                  <a:lnTo>
                    <a:pt x="376523" y="1187643"/>
                  </a:lnTo>
                  <a:lnTo>
                    <a:pt x="418485" y="1209356"/>
                  </a:lnTo>
                  <a:lnTo>
                    <a:pt x="462223" y="1230035"/>
                  </a:lnTo>
                  <a:lnTo>
                    <a:pt x="507669" y="1249644"/>
                  </a:lnTo>
                  <a:lnTo>
                    <a:pt x="554754" y="1268147"/>
                  </a:lnTo>
                  <a:lnTo>
                    <a:pt x="603413" y="1285507"/>
                  </a:lnTo>
                  <a:lnTo>
                    <a:pt x="653577" y="1301687"/>
                  </a:lnTo>
                  <a:lnTo>
                    <a:pt x="705180" y="1316652"/>
                  </a:lnTo>
                  <a:lnTo>
                    <a:pt x="758154" y="1330364"/>
                  </a:lnTo>
                  <a:lnTo>
                    <a:pt x="812431" y="1342788"/>
                  </a:lnTo>
                  <a:lnTo>
                    <a:pt x="867944" y="1353886"/>
                  </a:lnTo>
                  <a:lnTo>
                    <a:pt x="924626" y="1363623"/>
                  </a:lnTo>
                  <a:lnTo>
                    <a:pt x="982410" y="1371962"/>
                  </a:lnTo>
                  <a:lnTo>
                    <a:pt x="1041228" y="1378867"/>
                  </a:lnTo>
                  <a:lnTo>
                    <a:pt x="1101012" y="1384300"/>
                  </a:lnTo>
                  <a:lnTo>
                    <a:pt x="1161696" y="1388227"/>
                  </a:lnTo>
                  <a:lnTo>
                    <a:pt x="1223213" y="1390609"/>
                  </a:lnTo>
                  <a:lnTo>
                    <a:pt x="1285494" y="1391412"/>
                  </a:lnTo>
                  <a:lnTo>
                    <a:pt x="1347774" y="1390609"/>
                  </a:lnTo>
                  <a:lnTo>
                    <a:pt x="1409291" y="1388227"/>
                  </a:lnTo>
                  <a:lnTo>
                    <a:pt x="1469975" y="1384300"/>
                  </a:lnTo>
                  <a:lnTo>
                    <a:pt x="1529759" y="1378867"/>
                  </a:lnTo>
                  <a:lnTo>
                    <a:pt x="1588577" y="1371962"/>
                  </a:lnTo>
                  <a:lnTo>
                    <a:pt x="1646361" y="1363623"/>
                  </a:lnTo>
                  <a:lnTo>
                    <a:pt x="1703043" y="1353886"/>
                  </a:lnTo>
                  <a:lnTo>
                    <a:pt x="1758556" y="1342788"/>
                  </a:lnTo>
                  <a:lnTo>
                    <a:pt x="1812833" y="1330364"/>
                  </a:lnTo>
                  <a:lnTo>
                    <a:pt x="1865807" y="1316652"/>
                  </a:lnTo>
                  <a:lnTo>
                    <a:pt x="1917410" y="1301687"/>
                  </a:lnTo>
                  <a:lnTo>
                    <a:pt x="1967574" y="1285507"/>
                  </a:lnTo>
                  <a:lnTo>
                    <a:pt x="2016233" y="1268147"/>
                  </a:lnTo>
                  <a:lnTo>
                    <a:pt x="2063318" y="1249644"/>
                  </a:lnTo>
                  <a:lnTo>
                    <a:pt x="2108764" y="1230035"/>
                  </a:lnTo>
                  <a:lnTo>
                    <a:pt x="2152502" y="1209356"/>
                  </a:lnTo>
                  <a:lnTo>
                    <a:pt x="2194464" y="1187643"/>
                  </a:lnTo>
                  <a:lnTo>
                    <a:pt x="2234585" y="1164933"/>
                  </a:lnTo>
                  <a:lnTo>
                    <a:pt x="2272795" y="1141263"/>
                  </a:lnTo>
                  <a:lnTo>
                    <a:pt x="2309029" y="1116668"/>
                  </a:lnTo>
                  <a:lnTo>
                    <a:pt x="2343218" y="1091186"/>
                  </a:lnTo>
                  <a:lnTo>
                    <a:pt x="2375295" y="1064852"/>
                  </a:lnTo>
                  <a:lnTo>
                    <a:pt x="2405193" y="1037703"/>
                  </a:lnTo>
                  <a:lnTo>
                    <a:pt x="2432845" y="1009776"/>
                  </a:lnTo>
                  <a:lnTo>
                    <a:pt x="2458183" y="981106"/>
                  </a:lnTo>
                  <a:lnTo>
                    <a:pt x="2501648" y="921688"/>
                  </a:lnTo>
                  <a:lnTo>
                    <a:pt x="2535049" y="859738"/>
                  </a:lnTo>
                  <a:lnTo>
                    <a:pt x="2557847" y="795549"/>
                  </a:lnTo>
                  <a:lnTo>
                    <a:pt x="2569505" y="729413"/>
                  </a:lnTo>
                  <a:lnTo>
                    <a:pt x="2570988" y="695706"/>
                  </a:lnTo>
                  <a:lnTo>
                    <a:pt x="2569505" y="662002"/>
                  </a:lnTo>
                  <a:lnTo>
                    <a:pt x="2557847" y="595873"/>
                  </a:lnTo>
                  <a:lnTo>
                    <a:pt x="2535049" y="531689"/>
                  </a:lnTo>
                  <a:lnTo>
                    <a:pt x="2501648" y="469743"/>
                  </a:lnTo>
                  <a:lnTo>
                    <a:pt x="2458183" y="410326"/>
                  </a:lnTo>
                  <a:lnTo>
                    <a:pt x="2432845" y="381658"/>
                  </a:lnTo>
                  <a:lnTo>
                    <a:pt x="2405193" y="353731"/>
                  </a:lnTo>
                  <a:lnTo>
                    <a:pt x="2375295" y="326582"/>
                  </a:lnTo>
                  <a:lnTo>
                    <a:pt x="2343218" y="300248"/>
                  </a:lnTo>
                  <a:lnTo>
                    <a:pt x="2309029" y="274765"/>
                  </a:lnTo>
                  <a:lnTo>
                    <a:pt x="2272795" y="250169"/>
                  </a:lnTo>
                  <a:lnTo>
                    <a:pt x="2234585" y="226498"/>
                  </a:lnTo>
                  <a:lnTo>
                    <a:pt x="2194464" y="203787"/>
                  </a:lnTo>
                  <a:lnTo>
                    <a:pt x="2152502" y="182073"/>
                  </a:lnTo>
                  <a:lnTo>
                    <a:pt x="2108764" y="161393"/>
                  </a:lnTo>
                  <a:lnTo>
                    <a:pt x="2063318" y="141782"/>
                  </a:lnTo>
                  <a:lnTo>
                    <a:pt x="2016233" y="123278"/>
                  </a:lnTo>
                  <a:lnTo>
                    <a:pt x="1967574" y="105917"/>
                  </a:lnTo>
                  <a:lnTo>
                    <a:pt x="1917410" y="89735"/>
                  </a:lnTo>
                  <a:lnTo>
                    <a:pt x="1865807" y="74769"/>
                  </a:lnTo>
                  <a:lnTo>
                    <a:pt x="1812833" y="61055"/>
                  </a:lnTo>
                  <a:lnTo>
                    <a:pt x="1758556" y="48630"/>
                  </a:lnTo>
                  <a:lnTo>
                    <a:pt x="1703043" y="37530"/>
                  </a:lnTo>
                  <a:lnTo>
                    <a:pt x="1646361" y="27792"/>
                  </a:lnTo>
                  <a:lnTo>
                    <a:pt x="1588577" y="19452"/>
                  </a:lnTo>
                  <a:lnTo>
                    <a:pt x="1529759" y="12546"/>
                  </a:lnTo>
                  <a:lnTo>
                    <a:pt x="1469975" y="7112"/>
                  </a:lnTo>
                  <a:lnTo>
                    <a:pt x="1409291" y="3185"/>
                  </a:lnTo>
                  <a:lnTo>
                    <a:pt x="1347774" y="802"/>
                  </a:lnTo>
                  <a:lnTo>
                    <a:pt x="12854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875788" y="5100828"/>
              <a:ext cx="2571115" cy="1391920"/>
            </a:xfrm>
            <a:custGeom>
              <a:avLst/>
              <a:gdLst/>
              <a:ahLst/>
              <a:cxnLst/>
              <a:rect l="l" t="t" r="r" b="b"/>
              <a:pathLst>
                <a:path w="2571115" h="1391920">
                  <a:moveTo>
                    <a:pt x="0" y="695706"/>
                  </a:moveTo>
                  <a:lnTo>
                    <a:pt x="5884" y="628713"/>
                  </a:lnTo>
                  <a:lnTo>
                    <a:pt x="23180" y="563520"/>
                  </a:lnTo>
                  <a:lnTo>
                    <a:pt x="51347" y="500418"/>
                  </a:lnTo>
                  <a:lnTo>
                    <a:pt x="89848" y="439700"/>
                  </a:lnTo>
                  <a:lnTo>
                    <a:pt x="138142" y="381658"/>
                  </a:lnTo>
                  <a:lnTo>
                    <a:pt x="165794" y="353731"/>
                  </a:lnTo>
                  <a:lnTo>
                    <a:pt x="195692" y="326582"/>
                  </a:lnTo>
                  <a:lnTo>
                    <a:pt x="227769" y="300248"/>
                  </a:lnTo>
                  <a:lnTo>
                    <a:pt x="261958" y="274765"/>
                  </a:lnTo>
                  <a:lnTo>
                    <a:pt x="298192" y="250169"/>
                  </a:lnTo>
                  <a:lnTo>
                    <a:pt x="336402" y="226498"/>
                  </a:lnTo>
                  <a:lnTo>
                    <a:pt x="376523" y="203787"/>
                  </a:lnTo>
                  <a:lnTo>
                    <a:pt x="418485" y="182073"/>
                  </a:lnTo>
                  <a:lnTo>
                    <a:pt x="462223" y="161393"/>
                  </a:lnTo>
                  <a:lnTo>
                    <a:pt x="507669" y="141782"/>
                  </a:lnTo>
                  <a:lnTo>
                    <a:pt x="554754" y="123278"/>
                  </a:lnTo>
                  <a:lnTo>
                    <a:pt x="603413" y="105917"/>
                  </a:lnTo>
                  <a:lnTo>
                    <a:pt x="653577" y="89735"/>
                  </a:lnTo>
                  <a:lnTo>
                    <a:pt x="705180" y="74769"/>
                  </a:lnTo>
                  <a:lnTo>
                    <a:pt x="758154" y="61055"/>
                  </a:lnTo>
                  <a:lnTo>
                    <a:pt x="812431" y="48630"/>
                  </a:lnTo>
                  <a:lnTo>
                    <a:pt x="867944" y="37530"/>
                  </a:lnTo>
                  <a:lnTo>
                    <a:pt x="924626" y="27792"/>
                  </a:lnTo>
                  <a:lnTo>
                    <a:pt x="982410" y="19452"/>
                  </a:lnTo>
                  <a:lnTo>
                    <a:pt x="1041228" y="12546"/>
                  </a:lnTo>
                  <a:lnTo>
                    <a:pt x="1101012" y="7112"/>
                  </a:lnTo>
                  <a:lnTo>
                    <a:pt x="1161696" y="3185"/>
                  </a:lnTo>
                  <a:lnTo>
                    <a:pt x="1223213" y="802"/>
                  </a:lnTo>
                  <a:lnTo>
                    <a:pt x="1285494" y="0"/>
                  </a:lnTo>
                  <a:lnTo>
                    <a:pt x="1347774" y="802"/>
                  </a:lnTo>
                  <a:lnTo>
                    <a:pt x="1409291" y="3185"/>
                  </a:lnTo>
                  <a:lnTo>
                    <a:pt x="1469975" y="7112"/>
                  </a:lnTo>
                  <a:lnTo>
                    <a:pt x="1529759" y="12546"/>
                  </a:lnTo>
                  <a:lnTo>
                    <a:pt x="1588577" y="19452"/>
                  </a:lnTo>
                  <a:lnTo>
                    <a:pt x="1646361" y="27792"/>
                  </a:lnTo>
                  <a:lnTo>
                    <a:pt x="1703043" y="37530"/>
                  </a:lnTo>
                  <a:lnTo>
                    <a:pt x="1758556" y="48630"/>
                  </a:lnTo>
                  <a:lnTo>
                    <a:pt x="1812833" y="61055"/>
                  </a:lnTo>
                  <a:lnTo>
                    <a:pt x="1865807" y="74769"/>
                  </a:lnTo>
                  <a:lnTo>
                    <a:pt x="1917410" y="89735"/>
                  </a:lnTo>
                  <a:lnTo>
                    <a:pt x="1967574" y="105917"/>
                  </a:lnTo>
                  <a:lnTo>
                    <a:pt x="2016233" y="123278"/>
                  </a:lnTo>
                  <a:lnTo>
                    <a:pt x="2063318" y="141782"/>
                  </a:lnTo>
                  <a:lnTo>
                    <a:pt x="2108764" y="161393"/>
                  </a:lnTo>
                  <a:lnTo>
                    <a:pt x="2152502" y="182073"/>
                  </a:lnTo>
                  <a:lnTo>
                    <a:pt x="2194464" y="203787"/>
                  </a:lnTo>
                  <a:lnTo>
                    <a:pt x="2234585" y="226498"/>
                  </a:lnTo>
                  <a:lnTo>
                    <a:pt x="2272795" y="250169"/>
                  </a:lnTo>
                  <a:lnTo>
                    <a:pt x="2309029" y="274765"/>
                  </a:lnTo>
                  <a:lnTo>
                    <a:pt x="2343218" y="300248"/>
                  </a:lnTo>
                  <a:lnTo>
                    <a:pt x="2375295" y="326582"/>
                  </a:lnTo>
                  <a:lnTo>
                    <a:pt x="2405193" y="353731"/>
                  </a:lnTo>
                  <a:lnTo>
                    <a:pt x="2432845" y="381658"/>
                  </a:lnTo>
                  <a:lnTo>
                    <a:pt x="2458183" y="410326"/>
                  </a:lnTo>
                  <a:lnTo>
                    <a:pt x="2501648" y="469743"/>
                  </a:lnTo>
                  <a:lnTo>
                    <a:pt x="2535049" y="531689"/>
                  </a:lnTo>
                  <a:lnTo>
                    <a:pt x="2557847" y="595873"/>
                  </a:lnTo>
                  <a:lnTo>
                    <a:pt x="2569505" y="662002"/>
                  </a:lnTo>
                  <a:lnTo>
                    <a:pt x="2570988" y="695706"/>
                  </a:lnTo>
                  <a:lnTo>
                    <a:pt x="2569505" y="729413"/>
                  </a:lnTo>
                  <a:lnTo>
                    <a:pt x="2557847" y="795549"/>
                  </a:lnTo>
                  <a:lnTo>
                    <a:pt x="2535049" y="859738"/>
                  </a:lnTo>
                  <a:lnTo>
                    <a:pt x="2501648" y="921688"/>
                  </a:lnTo>
                  <a:lnTo>
                    <a:pt x="2458183" y="981106"/>
                  </a:lnTo>
                  <a:lnTo>
                    <a:pt x="2432845" y="1009776"/>
                  </a:lnTo>
                  <a:lnTo>
                    <a:pt x="2405193" y="1037703"/>
                  </a:lnTo>
                  <a:lnTo>
                    <a:pt x="2375295" y="1064852"/>
                  </a:lnTo>
                  <a:lnTo>
                    <a:pt x="2343218" y="1091186"/>
                  </a:lnTo>
                  <a:lnTo>
                    <a:pt x="2309029" y="1116668"/>
                  </a:lnTo>
                  <a:lnTo>
                    <a:pt x="2272795" y="1141263"/>
                  </a:lnTo>
                  <a:lnTo>
                    <a:pt x="2234585" y="1164933"/>
                  </a:lnTo>
                  <a:lnTo>
                    <a:pt x="2194464" y="1187643"/>
                  </a:lnTo>
                  <a:lnTo>
                    <a:pt x="2152502" y="1209356"/>
                  </a:lnTo>
                  <a:lnTo>
                    <a:pt x="2108764" y="1230035"/>
                  </a:lnTo>
                  <a:lnTo>
                    <a:pt x="2063318" y="1249644"/>
                  </a:lnTo>
                  <a:lnTo>
                    <a:pt x="2016233" y="1268147"/>
                  </a:lnTo>
                  <a:lnTo>
                    <a:pt x="1967574" y="1285507"/>
                  </a:lnTo>
                  <a:lnTo>
                    <a:pt x="1917410" y="1301687"/>
                  </a:lnTo>
                  <a:lnTo>
                    <a:pt x="1865807" y="1316652"/>
                  </a:lnTo>
                  <a:lnTo>
                    <a:pt x="1812833" y="1330364"/>
                  </a:lnTo>
                  <a:lnTo>
                    <a:pt x="1758556" y="1342788"/>
                  </a:lnTo>
                  <a:lnTo>
                    <a:pt x="1703043" y="1353886"/>
                  </a:lnTo>
                  <a:lnTo>
                    <a:pt x="1646361" y="1363623"/>
                  </a:lnTo>
                  <a:lnTo>
                    <a:pt x="1588577" y="1371962"/>
                  </a:lnTo>
                  <a:lnTo>
                    <a:pt x="1529759" y="1378867"/>
                  </a:lnTo>
                  <a:lnTo>
                    <a:pt x="1469975" y="1384300"/>
                  </a:lnTo>
                  <a:lnTo>
                    <a:pt x="1409291" y="1388227"/>
                  </a:lnTo>
                  <a:lnTo>
                    <a:pt x="1347774" y="1390609"/>
                  </a:lnTo>
                  <a:lnTo>
                    <a:pt x="1285494" y="1391412"/>
                  </a:lnTo>
                  <a:lnTo>
                    <a:pt x="1223213" y="1390609"/>
                  </a:lnTo>
                  <a:lnTo>
                    <a:pt x="1161696" y="1388227"/>
                  </a:lnTo>
                  <a:lnTo>
                    <a:pt x="1101012" y="1384300"/>
                  </a:lnTo>
                  <a:lnTo>
                    <a:pt x="1041228" y="1378867"/>
                  </a:lnTo>
                  <a:lnTo>
                    <a:pt x="982410" y="1371962"/>
                  </a:lnTo>
                  <a:lnTo>
                    <a:pt x="924626" y="1363623"/>
                  </a:lnTo>
                  <a:lnTo>
                    <a:pt x="867944" y="1353886"/>
                  </a:lnTo>
                  <a:lnTo>
                    <a:pt x="812431" y="1342788"/>
                  </a:lnTo>
                  <a:lnTo>
                    <a:pt x="758154" y="1330364"/>
                  </a:lnTo>
                  <a:lnTo>
                    <a:pt x="705180" y="1316652"/>
                  </a:lnTo>
                  <a:lnTo>
                    <a:pt x="653577" y="1301687"/>
                  </a:lnTo>
                  <a:lnTo>
                    <a:pt x="603413" y="1285507"/>
                  </a:lnTo>
                  <a:lnTo>
                    <a:pt x="554754" y="1268147"/>
                  </a:lnTo>
                  <a:lnTo>
                    <a:pt x="507669" y="1249644"/>
                  </a:lnTo>
                  <a:lnTo>
                    <a:pt x="462223" y="1230035"/>
                  </a:lnTo>
                  <a:lnTo>
                    <a:pt x="418485" y="1209356"/>
                  </a:lnTo>
                  <a:lnTo>
                    <a:pt x="376523" y="1187643"/>
                  </a:lnTo>
                  <a:lnTo>
                    <a:pt x="336402" y="1164933"/>
                  </a:lnTo>
                  <a:lnTo>
                    <a:pt x="298192" y="1141263"/>
                  </a:lnTo>
                  <a:lnTo>
                    <a:pt x="261958" y="1116668"/>
                  </a:lnTo>
                  <a:lnTo>
                    <a:pt x="227769" y="1091186"/>
                  </a:lnTo>
                  <a:lnTo>
                    <a:pt x="195692" y="1064852"/>
                  </a:lnTo>
                  <a:lnTo>
                    <a:pt x="165794" y="1037703"/>
                  </a:lnTo>
                  <a:lnTo>
                    <a:pt x="138142" y="1009776"/>
                  </a:lnTo>
                  <a:lnTo>
                    <a:pt x="112804" y="981106"/>
                  </a:lnTo>
                  <a:lnTo>
                    <a:pt x="69339" y="921688"/>
                  </a:lnTo>
                  <a:lnTo>
                    <a:pt x="35938" y="859738"/>
                  </a:lnTo>
                  <a:lnTo>
                    <a:pt x="13140" y="795549"/>
                  </a:lnTo>
                  <a:lnTo>
                    <a:pt x="1482" y="729413"/>
                  </a:lnTo>
                  <a:lnTo>
                    <a:pt x="0" y="69570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367278" y="5644083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Rémunération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6094" y="3801617"/>
            <a:ext cx="346329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369820" lvl="0" indent="-1955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Temps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33680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2260" y="5513323"/>
            <a:ext cx="1165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Protection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0900" y="4839970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Handicap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30764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451" y="64258"/>
            <a:ext cx="901119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1405" algn="l"/>
              </a:tabLst>
            </a:pPr>
            <a:r>
              <a:rPr b="1" spc="-60" dirty="0">
                <a:latin typeface="Tahoma"/>
                <a:cs typeface="Tahoma"/>
              </a:rPr>
              <a:t>Hypothèse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1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40" dirty="0">
                <a:latin typeface="Tahoma"/>
                <a:cs typeface="Tahoma"/>
              </a:rPr>
              <a:t>: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lang="fr-FR" spc="-45" dirty="0" smtClean="0">
                <a:latin typeface="Tahoma"/>
                <a:cs typeface="Tahoma"/>
              </a:rPr>
              <a:t>Exemple de la formation</a:t>
            </a:r>
            <a:endParaRPr b="1" spc="-4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376553"/>
            <a:ext cx="981329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  <a:tab pos="6175375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Décliner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les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LDG</a:t>
            </a:r>
            <a:r>
              <a:rPr kumimoji="0" sz="2400" b="0" i="0" u="none" strike="noStrike" kern="1200" cap="none" spc="-6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par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les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1</a:t>
            </a:r>
            <a:r>
              <a:rPr kumimoji="0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0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grandes</a:t>
            </a:r>
            <a:r>
              <a:rPr kumimoji="0" sz="2400" b="0" i="0" u="none" strike="noStrike" kern="1200" cap="none" spc="-45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thématiques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issues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du </a:t>
            </a:r>
            <a:r>
              <a:rPr kumimoji="0" sz="2400" b="0" i="0" u="none" strike="noStrike" kern="1200" cap="none" spc="-25" normalizeH="0" baseline="0" noProof="0" dirty="0" smtClean="0">
                <a:ln>
                  <a:noFill/>
                </a:ln>
                <a:solidFill>
                  <a:srgbClr val="00355D"/>
                </a:solidFill>
                <a:effectLst/>
                <a:uLnTx/>
                <a:uFillTx/>
                <a:latin typeface="Arial MT"/>
                <a:ea typeface="+mn-ea"/>
                <a:cs typeface="Arial MT"/>
              </a:rPr>
              <a:t>RSU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1741" y="3298697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Effectifs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 rotWithShape="1">
          <a:blip r:embed="rId2" cstate="print"/>
          <a:srcRect l="25255" t="38590" r="51969" b="27637"/>
          <a:stretch/>
        </p:blipFill>
        <p:spPr>
          <a:xfrm>
            <a:off x="5394036" y="3768435"/>
            <a:ext cx="2032000" cy="150552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5261228" y="2736850"/>
            <a:ext cx="145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Absentéisme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2405" y="3271265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lvl="0" indent="-660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Conditions 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0478" y="2660650"/>
            <a:ext cx="166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195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Égalité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professionnelle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7828" y="5409996"/>
            <a:ext cx="90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Mobilité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7278" y="5644083"/>
            <a:ext cx="1590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Rémunération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6094" y="3801617"/>
            <a:ext cx="346329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369820" lvl="0" indent="-1955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Temps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33680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2260" y="5513323"/>
            <a:ext cx="1165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Protection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0900" y="4839970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Handicap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774032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89450" y="198656"/>
            <a:ext cx="9011190" cy="1512593"/>
          </a:xfrm>
          <a:prstGeom prst="rect">
            <a:avLst/>
          </a:prstGeom>
        </p:spPr>
        <p:txBody>
          <a:bodyPr vert="horz" wrap="square" lIns="0" tIns="156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5" dirty="0">
                <a:latin typeface="Tahoma"/>
                <a:cs typeface="Tahoma"/>
              </a:rPr>
              <a:t>Exemple</a:t>
            </a:r>
            <a:r>
              <a:rPr b="1" spc="-114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LDG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225" dirty="0">
                <a:latin typeface="Tahoma"/>
                <a:cs typeface="Tahoma"/>
              </a:rPr>
              <a:t>sur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dirty="0" err="1">
                <a:latin typeface="Tahoma"/>
                <a:cs typeface="Tahoma"/>
              </a:rPr>
              <a:t>l’aspect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95" dirty="0" smtClean="0">
                <a:latin typeface="Tahoma"/>
                <a:cs typeface="Tahoma"/>
              </a:rPr>
              <a:t>formation</a:t>
            </a:r>
            <a:r>
              <a:rPr lang="fr-FR" b="1" spc="-95" dirty="0" smtClean="0">
                <a:latin typeface="Tahoma"/>
                <a:cs typeface="Tahoma"/>
              </a:rPr>
              <a:t> : le constat du RSU</a:t>
            </a:r>
            <a:endParaRPr b="1" spc="-95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6562" y="2142012"/>
            <a:ext cx="9846564" cy="399637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8088" y="2604655"/>
            <a:ext cx="1414965" cy="350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995399" y="2238171"/>
            <a:ext cx="8013145" cy="3018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502" y="3859763"/>
            <a:ext cx="1432684" cy="36579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658" y="3246104"/>
            <a:ext cx="1432684" cy="3657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067636" y="2839704"/>
            <a:ext cx="1006763" cy="290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324436" y="5883564"/>
            <a:ext cx="3500582" cy="554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23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5" dirty="0">
                <a:latin typeface="Tahoma"/>
                <a:cs typeface="Tahoma"/>
              </a:rPr>
              <a:t>LDG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stratégie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70" dirty="0">
                <a:latin typeface="Tahoma"/>
                <a:cs typeface="Tahoma"/>
              </a:rPr>
              <a:t>pluriannuelle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60637" y="1550876"/>
            <a:ext cx="10153650" cy="464486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240665" algn="l"/>
              </a:tabLst>
            </a:pP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Actions</a:t>
            </a:r>
            <a:r>
              <a:rPr sz="24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déjà</a:t>
            </a:r>
            <a:r>
              <a:rPr sz="2400" spc="-5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mises</a:t>
            </a:r>
            <a:r>
              <a:rPr sz="24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en</a:t>
            </a:r>
            <a:r>
              <a:rPr sz="24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place</a:t>
            </a:r>
            <a:r>
              <a:rPr sz="2400" spc="-6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spc="-50" dirty="0">
                <a:solidFill>
                  <a:srgbClr val="00355D"/>
                </a:solidFill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 marL="241300" marR="5080" indent="-229235">
              <a:lnSpc>
                <a:spcPct val="150000"/>
              </a:lnSpc>
              <a:buChar char="•"/>
              <a:tabLst>
                <a:tab pos="241300" algn="l"/>
                <a:tab pos="747395" algn="l"/>
                <a:tab pos="3565525" algn="l"/>
              </a:tabLst>
            </a:pPr>
            <a:r>
              <a:rPr sz="2400" dirty="0" smtClean="0">
                <a:solidFill>
                  <a:srgbClr val="00355D"/>
                </a:solidFill>
                <a:latin typeface="Arial MT"/>
                <a:cs typeface="Arial MT"/>
              </a:rPr>
              <a:t>La</a:t>
            </a:r>
            <a:r>
              <a:rPr sz="2400" spc="-90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collectivité</a:t>
            </a:r>
            <a:r>
              <a:rPr sz="24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dispose</a:t>
            </a:r>
            <a:r>
              <a:rPr sz="2400" spc="-7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d’un</a:t>
            </a:r>
            <a:r>
              <a:rPr sz="2400" spc="-5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plan</a:t>
            </a:r>
            <a:r>
              <a:rPr sz="2400" spc="-7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2400" spc="-7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formation</a:t>
            </a:r>
            <a:r>
              <a:rPr sz="2400" spc="-7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pluri</a:t>
            </a:r>
            <a:r>
              <a:rPr sz="2400" spc="-7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 err="1">
                <a:solidFill>
                  <a:srgbClr val="00355D"/>
                </a:solidFill>
                <a:latin typeface="Arial MT"/>
                <a:cs typeface="Arial MT"/>
              </a:rPr>
              <a:t>annuel</a:t>
            </a:r>
            <a:r>
              <a:rPr sz="24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endParaRPr lang="fr-FR" sz="2400" dirty="0">
              <a:solidFill>
                <a:srgbClr val="00355D"/>
              </a:solidFill>
              <a:latin typeface="Arial MT"/>
              <a:cs typeface="Arial MT"/>
            </a:endParaRPr>
          </a:p>
          <a:p>
            <a:pPr marL="241300" marR="5080" indent="-229235">
              <a:lnSpc>
                <a:spcPct val="150000"/>
              </a:lnSpc>
              <a:buChar char="•"/>
              <a:tabLst>
                <a:tab pos="241300" algn="l"/>
                <a:tab pos="747395" algn="l"/>
                <a:tab pos="3565525" algn="l"/>
              </a:tabLst>
            </a:pP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le</a:t>
            </a:r>
            <a:r>
              <a:rPr sz="2400" spc="-25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 smtClean="0">
                <a:solidFill>
                  <a:srgbClr val="00355D"/>
                </a:solidFill>
                <a:latin typeface="Arial MT"/>
                <a:cs typeface="Arial MT"/>
              </a:rPr>
              <a:t>Budget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 annuel alloué est de</a:t>
            </a:r>
            <a:r>
              <a:rPr sz="2400" spc="-5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:</a:t>
            </a:r>
            <a:r>
              <a:rPr sz="24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spc="-300" dirty="0" smtClean="0">
                <a:solidFill>
                  <a:srgbClr val="00355D"/>
                </a:solidFill>
                <a:latin typeface="Arial MT"/>
                <a:cs typeface="Arial MT"/>
              </a:rPr>
              <a:t>XXX</a:t>
            </a:r>
            <a:r>
              <a:rPr lang="fr-FR" sz="2400" spc="-300" dirty="0" smtClean="0">
                <a:solidFill>
                  <a:srgbClr val="00355D"/>
                </a:solidFill>
                <a:latin typeface="Arial MT"/>
                <a:cs typeface="Arial MT"/>
              </a:rPr>
              <a:t>€</a:t>
            </a:r>
            <a:endParaRPr lang="fr-FR" sz="2400" spc="-300" dirty="0">
              <a:solidFill>
                <a:srgbClr val="00355D"/>
              </a:solidFill>
              <a:latin typeface="Arial MT"/>
              <a:cs typeface="Arial MT"/>
            </a:endParaRPr>
          </a:p>
          <a:p>
            <a:pPr marL="241300" marR="5080" indent="-229235">
              <a:lnSpc>
                <a:spcPct val="150000"/>
              </a:lnSpc>
              <a:buChar char="•"/>
              <a:tabLst>
                <a:tab pos="241300" algn="l"/>
                <a:tab pos="747395" algn="l"/>
                <a:tab pos="3565525" algn="l"/>
              </a:tabLst>
            </a:pPr>
            <a:r>
              <a:rPr sz="2400" spc="-25" dirty="0" smtClean="0">
                <a:solidFill>
                  <a:srgbClr val="00355D"/>
                </a:solidFill>
                <a:latin typeface="Arial MT"/>
                <a:cs typeface="Arial MT"/>
              </a:rPr>
              <a:t>Les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	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 smtClean="0">
                <a:solidFill>
                  <a:srgbClr val="00355D"/>
                </a:solidFill>
                <a:latin typeface="Arial MT"/>
                <a:cs typeface="Arial MT"/>
              </a:rPr>
              <a:t>agents</a:t>
            </a:r>
            <a:r>
              <a:rPr sz="2400" spc="-80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sont</a:t>
            </a:r>
            <a:r>
              <a:rPr sz="2400" spc="-8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informés</a:t>
            </a:r>
            <a:r>
              <a:rPr sz="2400" spc="-8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du</a:t>
            </a:r>
            <a:r>
              <a:rPr sz="2400" spc="-8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 err="1" smtClean="0">
                <a:solidFill>
                  <a:srgbClr val="00355D"/>
                </a:solidFill>
                <a:latin typeface="Arial MT"/>
                <a:cs typeface="Arial MT"/>
              </a:rPr>
              <a:t>programme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 des formations sur le site de la commune</a:t>
            </a:r>
            <a:endParaRPr sz="2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325120" algn="l"/>
                <a:tab pos="4311015" algn="l"/>
              </a:tabLst>
            </a:pPr>
            <a:r>
              <a:rPr sz="2400" spc="-10" dirty="0">
                <a:solidFill>
                  <a:srgbClr val="00355D"/>
                </a:solidFill>
                <a:latin typeface="Arial MT"/>
                <a:cs typeface="Arial MT"/>
              </a:rPr>
              <a:t>Problématiques</a:t>
            </a:r>
            <a:r>
              <a:rPr sz="24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Arial MT"/>
                <a:cs typeface="Arial MT"/>
              </a:rPr>
              <a:t>rencontrées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	</a:t>
            </a:r>
            <a:r>
              <a:rPr sz="2400" spc="-50" dirty="0">
                <a:solidFill>
                  <a:srgbClr val="00355D"/>
                </a:solidFill>
                <a:latin typeface="Arial MT"/>
                <a:cs typeface="Arial MT"/>
              </a:rPr>
              <a:t>:</a:t>
            </a:r>
            <a:endParaRPr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829310" algn="l"/>
              </a:tabLst>
            </a:pP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* </a:t>
            </a:r>
            <a:r>
              <a:rPr sz="2400" dirty="0" err="1" smtClean="0">
                <a:solidFill>
                  <a:srgbClr val="00355D"/>
                </a:solidFill>
                <a:latin typeface="Arial MT"/>
                <a:cs typeface="Arial MT"/>
              </a:rPr>
              <a:t>Peu</a:t>
            </a:r>
            <a:r>
              <a:rPr sz="2400" spc="-65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demande</a:t>
            </a:r>
            <a:r>
              <a:rPr sz="2400" spc="-6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de</a:t>
            </a:r>
            <a:r>
              <a:rPr sz="2400" spc="-8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formation</a:t>
            </a:r>
            <a:r>
              <a:rPr sz="2400" spc="-9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pour</a:t>
            </a:r>
            <a:r>
              <a:rPr sz="2400" spc="-5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00355D"/>
                </a:solidFill>
                <a:latin typeface="Arial MT"/>
                <a:cs typeface="Arial MT"/>
              </a:rPr>
              <a:t>cause</a:t>
            </a:r>
            <a:r>
              <a:rPr sz="2400" spc="-8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400" spc="-10" dirty="0" err="1" smtClean="0">
                <a:solidFill>
                  <a:srgbClr val="00355D"/>
                </a:solidFill>
                <a:latin typeface="Arial MT"/>
                <a:cs typeface="Arial MT"/>
              </a:rPr>
              <a:t>d’éloignement</a:t>
            </a:r>
            <a:endParaRPr lang="fr-FR" sz="2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  <a:tabLst>
                <a:tab pos="829310" algn="l"/>
              </a:tabLst>
            </a:pPr>
            <a:r>
              <a:rPr lang="fr-FR" sz="2400" spc="-10" dirty="0" smtClean="0">
                <a:solidFill>
                  <a:srgbClr val="00355D"/>
                </a:solidFill>
                <a:latin typeface="Arial MT"/>
                <a:cs typeface="Arial MT"/>
              </a:rPr>
              <a:t>* Manque de temps alloué au temps de formation</a:t>
            </a:r>
            <a:endParaRPr sz="24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78116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1596" y="-160373"/>
            <a:ext cx="9279044" cy="1512593"/>
          </a:xfrm>
          <a:prstGeom prst="rect">
            <a:avLst/>
          </a:prstGeom>
        </p:spPr>
        <p:txBody>
          <a:bodyPr vert="horz" wrap="square" lIns="0" tIns="1568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35" dirty="0">
                <a:latin typeface="Tahoma"/>
                <a:cs typeface="Tahoma"/>
              </a:rPr>
              <a:t>Exemple</a:t>
            </a:r>
            <a:r>
              <a:rPr b="1" spc="-114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LDG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225" dirty="0">
                <a:latin typeface="Tahoma"/>
                <a:cs typeface="Tahoma"/>
              </a:rPr>
              <a:t>sur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l’aspect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-95" dirty="0">
                <a:latin typeface="Tahoma"/>
                <a:cs typeface="Tahoma"/>
              </a:rPr>
              <a:t>formation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033583"/>
              </p:ext>
            </p:extLst>
          </p:nvPr>
        </p:nvGraphicFramePr>
        <p:xfrm>
          <a:off x="1013959" y="1355492"/>
          <a:ext cx="10373993" cy="5283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8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2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Année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Objectif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l’action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Action</a:t>
                      </a:r>
                      <a:r>
                        <a:rPr sz="18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18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mener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3251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Dernier 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trimestre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Suivre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qualitativement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Formalisation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d’un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questionnaire</a:t>
                      </a:r>
                      <a:r>
                        <a:rPr sz="1800" spc="-1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retour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4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509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4012565" algn="l"/>
                        </a:tabLst>
                      </a:pP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Améliorer</a:t>
                      </a:r>
                      <a:r>
                        <a:rPr sz="1800" spc="-1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technicité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agents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3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permettre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à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chaque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agent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suivi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jours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</a:t>
                      </a:r>
                      <a:r>
                        <a:rPr lang="fr-FR" sz="1800" spc="-1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(libérer du temps)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9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Equipement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informatique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salle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interne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Mise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ne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place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intra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site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78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Permettre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professionnalisation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agents</a:t>
                      </a: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leur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changement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carrière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fr-FR" sz="1800" spc="-9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Mieux</a:t>
                      </a:r>
                      <a:r>
                        <a:rPr lang="fr-FR" sz="1800" spc="-90" baseline="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informer sur le programme 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Information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VAE,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bilans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professionnels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,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Délibérer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mise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place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CPF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04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2026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fr-FR" sz="1800" spc="-25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Favoriser</a:t>
                      </a:r>
                      <a:r>
                        <a:rPr lang="fr-FR" sz="1800" spc="-25" baseline="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le départ en formation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fr-FR" sz="1800" spc="-2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Inclure</a:t>
                      </a:r>
                      <a:r>
                        <a:rPr lang="fr-FR" sz="1800" spc="-20" baseline="0" dirty="0" smtClean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le temps de formation dans la quotité de temps de travail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75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60364" y="157018"/>
            <a:ext cx="1157623" cy="378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436" y="27622"/>
            <a:ext cx="939030" cy="923810"/>
          </a:xfrm>
          <a:prstGeom prst="rect">
            <a:avLst/>
          </a:prstGeom>
        </p:spPr>
      </p:pic>
      <p:pic>
        <p:nvPicPr>
          <p:cNvPr id="8" name="vlc-record-2025-03-23-22h14m13s-TUTO _ Les lignes directrices de gestion (LDG).mp4-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379.622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08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0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2451" y="64258"/>
            <a:ext cx="901119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51405" algn="l"/>
              </a:tabLst>
            </a:pPr>
            <a:r>
              <a:rPr b="1" spc="-60" dirty="0" err="1">
                <a:latin typeface="Tahoma"/>
                <a:cs typeface="Tahoma"/>
              </a:rPr>
              <a:t>Hypothèse</a:t>
            </a:r>
            <a:r>
              <a:rPr b="1" spc="-135" dirty="0">
                <a:latin typeface="Tahoma"/>
                <a:cs typeface="Tahoma"/>
              </a:rPr>
              <a:t> </a:t>
            </a:r>
            <a:r>
              <a:rPr lang="fr-FR" spc="-50" dirty="0">
                <a:latin typeface="Tahoma"/>
                <a:cs typeface="Tahoma"/>
              </a:rPr>
              <a:t>2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-240" dirty="0">
                <a:latin typeface="Tahoma"/>
                <a:cs typeface="Tahoma"/>
              </a:rPr>
              <a:t>: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Déclinaison</a:t>
            </a:r>
            <a:r>
              <a:rPr b="1" spc="-15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des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LDG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lang="fr-FR" b="1" dirty="0" smtClean="0">
                <a:latin typeface="Tahoma"/>
                <a:cs typeface="Tahoma"/>
              </a:rPr>
              <a:t>au global</a:t>
            </a:r>
            <a:endParaRPr b="1" spc="-4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376553"/>
            <a:ext cx="9813290" cy="4983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4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00" algn="l"/>
                <a:tab pos="6175375" algn="l"/>
              </a:tabLst>
              <a:defRPr/>
            </a:pPr>
            <a:r>
              <a:rPr lang="fr-FR" sz="240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Pour les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petit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es collectivités (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moins </a:t>
            </a:r>
            <a:r>
              <a:rPr lang="fr-FR" sz="2400" dirty="0" smtClean="0">
                <a:solidFill>
                  <a:srgbClr val="00355D"/>
                </a:solidFill>
                <a:latin typeface="Arial MT"/>
                <a:cs typeface="Arial MT"/>
              </a:rPr>
              <a:t>de 50 agents)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1741" y="3298697"/>
            <a:ext cx="871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Effectifs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61228" y="2736850"/>
            <a:ext cx="1452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Absentéisme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2405" y="3271265"/>
            <a:ext cx="120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 marR="5080" lvl="0" indent="-6604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Conditions </a:t>
            </a:r>
            <a:r>
              <a:rPr kumimoji="0" sz="18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</a:t>
            </a: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20478" y="2660650"/>
            <a:ext cx="1661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441959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Égalité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professionnelle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6094" y="3801617"/>
            <a:ext cx="3463290" cy="88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645" marR="2369820" lvl="0" indent="-19558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Temps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 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de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travail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2336800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Formation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22260" y="5513323"/>
            <a:ext cx="1165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Protection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sociale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740900" y="4839970"/>
            <a:ext cx="113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Verdana"/>
              </a:rPr>
              <a:t>Handicap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692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806" y="632238"/>
            <a:ext cx="9424412" cy="714362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01850" algn="l"/>
                <a:tab pos="3311525" algn="l"/>
              </a:tabLst>
            </a:pPr>
            <a:r>
              <a:rPr lang="fr-FR" sz="2000" spc="-50" dirty="0">
                <a:solidFill>
                  <a:srgbClr val="FF825C"/>
                </a:solidFill>
                <a:latin typeface="Tahoma"/>
                <a:cs typeface="Tahoma"/>
              </a:rPr>
              <a:t>Hypothèse</a:t>
            </a:r>
            <a:r>
              <a:rPr lang="fr-FR" sz="2000" spc="-105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50" dirty="0">
                <a:solidFill>
                  <a:srgbClr val="FF825C"/>
                </a:solidFill>
                <a:latin typeface="Tahoma"/>
                <a:cs typeface="Tahoma"/>
              </a:rPr>
              <a:t>2</a:t>
            </a:r>
            <a:r>
              <a:rPr lang="fr-FR" sz="2000" dirty="0">
                <a:solidFill>
                  <a:srgbClr val="FF825C"/>
                </a:solidFill>
                <a:latin typeface="Tahoma"/>
                <a:cs typeface="Tahoma"/>
              </a:rPr>
              <a:t>	</a:t>
            </a:r>
            <a:r>
              <a:rPr lang="fr-FR" sz="2000" spc="-225" dirty="0">
                <a:solidFill>
                  <a:srgbClr val="FF825C"/>
                </a:solidFill>
                <a:latin typeface="Tahoma"/>
                <a:cs typeface="Tahoma"/>
              </a:rPr>
              <a:t>:</a:t>
            </a:r>
            <a:r>
              <a:rPr lang="fr-FR" sz="2000" spc="-45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br>
              <a:rPr lang="fr-FR" sz="2000" spc="-45" dirty="0">
                <a:solidFill>
                  <a:srgbClr val="FF825C"/>
                </a:solidFill>
                <a:latin typeface="Tahoma"/>
                <a:cs typeface="Tahoma"/>
              </a:rPr>
            </a:br>
            <a:r>
              <a:rPr lang="fr-FR" sz="2000" spc="-45" dirty="0" smtClean="0">
                <a:solidFill>
                  <a:srgbClr val="FF825C"/>
                </a:solidFill>
                <a:latin typeface="Tahoma"/>
                <a:cs typeface="Tahoma"/>
              </a:rPr>
              <a:t>Déclinaison</a:t>
            </a:r>
            <a:r>
              <a:rPr lang="fr-FR" sz="2000" spc="-135" dirty="0" smtClean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dirty="0">
                <a:solidFill>
                  <a:srgbClr val="FF825C"/>
                </a:solidFill>
                <a:latin typeface="Tahoma"/>
                <a:cs typeface="Tahoma"/>
              </a:rPr>
              <a:t>des</a:t>
            </a:r>
            <a:r>
              <a:rPr lang="fr-FR" sz="2000" spc="-60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70" dirty="0">
                <a:solidFill>
                  <a:srgbClr val="FF825C"/>
                </a:solidFill>
                <a:latin typeface="Tahoma"/>
                <a:cs typeface="Tahoma"/>
              </a:rPr>
              <a:t>LDG </a:t>
            </a:r>
            <a:r>
              <a:rPr lang="fr-FR" sz="2000" dirty="0">
                <a:solidFill>
                  <a:srgbClr val="FF825C"/>
                </a:solidFill>
                <a:latin typeface="Tahoma"/>
                <a:cs typeface="Tahoma"/>
              </a:rPr>
              <a:t>au</a:t>
            </a:r>
            <a:r>
              <a:rPr lang="fr-FR" sz="2000" spc="-70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dirty="0">
                <a:solidFill>
                  <a:srgbClr val="FF825C"/>
                </a:solidFill>
                <a:latin typeface="Tahoma"/>
                <a:cs typeface="Tahoma"/>
              </a:rPr>
              <a:t>global</a:t>
            </a:r>
            <a:r>
              <a:rPr lang="fr-FR" sz="2000" spc="-45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200" dirty="0">
                <a:solidFill>
                  <a:srgbClr val="FF825C"/>
                </a:solidFill>
                <a:latin typeface="Tahoma"/>
                <a:cs typeface="Tahoma"/>
              </a:rPr>
              <a:t>(</a:t>
            </a:r>
            <a:r>
              <a:rPr lang="fr-FR" sz="2000" spc="-35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50" dirty="0">
                <a:solidFill>
                  <a:srgbClr val="FF825C"/>
                </a:solidFill>
                <a:latin typeface="Tahoma"/>
                <a:cs typeface="Tahoma"/>
              </a:rPr>
              <a:t>pour</a:t>
            </a:r>
            <a:r>
              <a:rPr lang="fr-FR" sz="2000" spc="-60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50" dirty="0">
                <a:solidFill>
                  <a:srgbClr val="FF825C"/>
                </a:solidFill>
                <a:latin typeface="Tahoma"/>
                <a:cs typeface="Tahoma"/>
              </a:rPr>
              <a:t>les</a:t>
            </a:r>
            <a:r>
              <a:rPr lang="fr-FR" sz="2000" spc="-70" dirty="0">
                <a:solidFill>
                  <a:srgbClr val="FF825C"/>
                </a:solidFill>
                <a:latin typeface="Tahoma"/>
                <a:cs typeface="Tahoma"/>
              </a:rPr>
              <a:t> </a:t>
            </a:r>
            <a:r>
              <a:rPr lang="fr-FR" sz="2000" spc="-75" dirty="0">
                <a:solidFill>
                  <a:srgbClr val="FF825C"/>
                </a:solidFill>
                <a:latin typeface="Tahoma"/>
                <a:cs typeface="Tahoma"/>
              </a:rPr>
              <a:t>toutes </a:t>
            </a:r>
            <a:r>
              <a:rPr lang="fr-FR" sz="2000" spc="-90" dirty="0">
                <a:solidFill>
                  <a:srgbClr val="FF825C"/>
                </a:solidFill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petites</a:t>
            </a:r>
            <a:r>
              <a:rPr lang="fr-FR" sz="2000" spc="-75" dirty="0">
                <a:solidFill>
                  <a:srgbClr val="FF825C"/>
                </a:solidFill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 </a:t>
            </a:r>
            <a:r>
              <a:rPr lang="fr-FR" sz="2000" spc="-10" dirty="0">
                <a:solidFill>
                  <a:srgbClr val="FF825C"/>
                </a:solidFill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collectivités)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1095806" y="1813703"/>
            <a:ext cx="11096194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/>
              <a:t>De</a:t>
            </a:r>
            <a:r>
              <a:rPr b="0" spc="-90" dirty="0"/>
              <a:t> </a:t>
            </a:r>
            <a:r>
              <a:rPr b="0" dirty="0"/>
              <a:t>manière</a:t>
            </a:r>
            <a:r>
              <a:rPr b="0" spc="-70" dirty="0"/>
              <a:t> </a:t>
            </a:r>
            <a:r>
              <a:rPr b="0" dirty="0"/>
              <a:t>globale</a:t>
            </a:r>
            <a:r>
              <a:rPr b="0" spc="-65" dirty="0"/>
              <a:t> </a:t>
            </a:r>
            <a:r>
              <a:rPr b="0" dirty="0"/>
              <a:t>pour</a:t>
            </a:r>
            <a:r>
              <a:rPr b="0" spc="-85" dirty="0"/>
              <a:t> </a:t>
            </a:r>
            <a:r>
              <a:rPr b="0" dirty="0"/>
              <a:t>l’ensemble</a:t>
            </a:r>
            <a:r>
              <a:rPr b="0" spc="-50" dirty="0"/>
              <a:t> </a:t>
            </a:r>
            <a:r>
              <a:rPr b="0" dirty="0"/>
              <a:t>de</a:t>
            </a:r>
            <a:r>
              <a:rPr b="0" spc="-90" dirty="0"/>
              <a:t> </a:t>
            </a:r>
            <a:r>
              <a:rPr b="0" dirty="0"/>
              <a:t>la</a:t>
            </a:r>
            <a:r>
              <a:rPr b="0" spc="-100" dirty="0"/>
              <a:t> </a:t>
            </a:r>
            <a:r>
              <a:rPr b="0" dirty="0" err="1"/>
              <a:t>collectivité</a:t>
            </a:r>
            <a:r>
              <a:rPr b="0" spc="-70" dirty="0"/>
              <a:t> </a:t>
            </a:r>
            <a:r>
              <a:rPr b="0" spc="-50" dirty="0" smtClean="0"/>
              <a:t>:</a:t>
            </a:r>
            <a:endParaRPr b="0" spc="-50" dirty="0"/>
          </a:p>
          <a:p>
            <a:pPr marL="325120" indent="-312420">
              <a:lnSpc>
                <a:spcPct val="100000"/>
              </a:lnSpc>
              <a:buChar char="•"/>
              <a:tabLst>
                <a:tab pos="325120" algn="l"/>
                <a:tab pos="5589270" algn="l"/>
                <a:tab pos="9079230" algn="l"/>
              </a:tabLst>
            </a:pPr>
            <a:r>
              <a:rPr lang="fr-FR" b="0" dirty="0" smtClean="0"/>
              <a:t>Etat des lieux </a:t>
            </a:r>
          </a:p>
          <a:p>
            <a:pPr marL="325120" indent="-312420">
              <a:lnSpc>
                <a:spcPct val="100000"/>
              </a:lnSpc>
              <a:buChar char="•"/>
              <a:tabLst>
                <a:tab pos="325120" algn="l"/>
                <a:tab pos="5589270" algn="l"/>
                <a:tab pos="9079230" algn="l"/>
              </a:tabLst>
            </a:pPr>
            <a:r>
              <a:rPr b="0" dirty="0" smtClean="0"/>
              <a:t>Lister</a:t>
            </a:r>
            <a:r>
              <a:rPr b="0" spc="-45" dirty="0" smtClean="0"/>
              <a:t> </a:t>
            </a:r>
            <a:r>
              <a:rPr b="0" dirty="0"/>
              <a:t>les</a:t>
            </a:r>
            <a:r>
              <a:rPr b="0" spc="-45" dirty="0"/>
              <a:t> </a:t>
            </a:r>
            <a:r>
              <a:rPr b="0" dirty="0"/>
              <a:t>actions</a:t>
            </a:r>
            <a:r>
              <a:rPr b="0" spc="-40" dirty="0"/>
              <a:t> </a:t>
            </a:r>
            <a:r>
              <a:rPr b="0" dirty="0"/>
              <a:t>mises</a:t>
            </a:r>
            <a:r>
              <a:rPr b="0" spc="-45" dirty="0"/>
              <a:t> </a:t>
            </a:r>
            <a:r>
              <a:rPr b="0" dirty="0"/>
              <a:t>en</a:t>
            </a:r>
            <a:r>
              <a:rPr b="0" spc="-50" dirty="0"/>
              <a:t> </a:t>
            </a:r>
            <a:r>
              <a:rPr b="0" spc="-10" dirty="0"/>
              <a:t>place</a:t>
            </a:r>
          </a:p>
          <a:p>
            <a:pPr marL="240665" indent="-227965">
              <a:lnSpc>
                <a:spcPct val="100000"/>
              </a:lnSpc>
              <a:spcBef>
                <a:spcPts val="1445"/>
              </a:spcBef>
              <a:buChar char="•"/>
              <a:tabLst>
                <a:tab pos="240665" algn="l"/>
              </a:tabLst>
            </a:pPr>
            <a:r>
              <a:rPr b="0" dirty="0"/>
              <a:t>Lister</a:t>
            </a:r>
            <a:r>
              <a:rPr b="0" spc="-50" dirty="0"/>
              <a:t> </a:t>
            </a:r>
            <a:r>
              <a:rPr b="0" dirty="0"/>
              <a:t>les</a:t>
            </a:r>
            <a:r>
              <a:rPr b="0" spc="-50" dirty="0"/>
              <a:t> </a:t>
            </a:r>
            <a:r>
              <a:rPr b="0" spc="-10" dirty="0" err="1"/>
              <a:t>problématiques</a:t>
            </a:r>
            <a:r>
              <a:rPr b="0" spc="-20" dirty="0"/>
              <a:t> </a:t>
            </a:r>
            <a:endParaRPr lang="fr-FR" b="0" spc="-20" dirty="0" smtClean="0"/>
          </a:p>
          <a:p>
            <a:pPr marL="240665" indent="-227965">
              <a:lnSpc>
                <a:spcPct val="100000"/>
              </a:lnSpc>
              <a:spcBef>
                <a:spcPts val="1445"/>
              </a:spcBef>
              <a:buChar char="•"/>
              <a:tabLst>
                <a:tab pos="240665" algn="l"/>
              </a:tabLst>
            </a:pPr>
            <a:r>
              <a:rPr b="0" dirty="0" err="1" smtClean="0"/>
              <a:t>Mettre</a:t>
            </a:r>
            <a:r>
              <a:rPr b="0" spc="-70" dirty="0" smtClean="0"/>
              <a:t> </a:t>
            </a:r>
            <a:r>
              <a:rPr b="0" dirty="0"/>
              <a:t>en</a:t>
            </a:r>
            <a:r>
              <a:rPr b="0" spc="-40" dirty="0"/>
              <a:t> </a:t>
            </a:r>
            <a:r>
              <a:rPr b="0" dirty="0"/>
              <a:t>place</a:t>
            </a:r>
            <a:r>
              <a:rPr b="0" spc="-40" dirty="0"/>
              <a:t> </a:t>
            </a:r>
            <a:r>
              <a:rPr b="0" dirty="0"/>
              <a:t>un</a:t>
            </a:r>
            <a:r>
              <a:rPr b="0" spc="-40" dirty="0"/>
              <a:t> </a:t>
            </a:r>
            <a:r>
              <a:rPr b="0" dirty="0"/>
              <a:t>plan</a:t>
            </a:r>
            <a:r>
              <a:rPr b="0" spc="-35" dirty="0"/>
              <a:t> </a:t>
            </a:r>
            <a:r>
              <a:rPr b="0" spc="-10" dirty="0" err="1" smtClean="0"/>
              <a:t>d’action</a:t>
            </a:r>
            <a:r>
              <a:rPr lang="fr-FR" b="0" spc="-10" dirty="0" smtClean="0"/>
              <a:t>s</a:t>
            </a:r>
            <a:endParaRPr b="0" spc="-1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5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64941" y="456860"/>
            <a:ext cx="9011190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01850" algn="l"/>
                <a:tab pos="3251200" algn="l"/>
              </a:tabLst>
            </a:pPr>
            <a:r>
              <a:rPr sz="2500" b="1" spc="-50" dirty="0">
                <a:latin typeface="Tahoma"/>
                <a:cs typeface="Tahoma"/>
              </a:rPr>
              <a:t>Hypothèse</a:t>
            </a:r>
            <a:r>
              <a:rPr sz="2500" b="1" spc="-10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2</a:t>
            </a:r>
            <a:r>
              <a:rPr sz="2500" b="1" dirty="0">
                <a:latin typeface="Tahoma"/>
                <a:cs typeface="Tahoma"/>
              </a:rPr>
              <a:t>	</a:t>
            </a:r>
            <a:r>
              <a:rPr sz="2500" b="1" spc="-225" dirty="0">
                <a:latin typeface="Tahoma"/>
                <a:cs typeface="Tahoma"/>
              </a:rPr>
              <a:t>:</a:t>
            </a:r>
            <a:r>
              <a:rPr sz="2500" b="1" spc="-45" dirty="0">
                <a:latin typeface="Tahoma"/>
                <a:cs typeface="Tahoma"/>
              </a:rPr>
              <a:t> Déclinaison</a:t>
            </a:r>
            <a:r>
              <a:rPr sz="2500" b="1" spc="-13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des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-70" dirty="0">
                <a:latin typeface="Tahoma"/>
                <a:cs typeface="Tahoma"/>
              </a:rPr>
              <a:t>LDG </a:t>
            </a:r>
            <a:r>
              <a:rPr sz="2500" b="1" dirty="0">
                <a:latin typeface="Tahoma"/>
                <a:cs typeface="Tahoma"/>
              </a:rPr>
              <a:t>au</a:t>
            </a:r>
            <a:r>
              <a:rPr sz="2500" b="1" spc="-7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global</a:t>
            </a:r>
            <a:r>
              <a:rPr sz="2500" b="1" spc="-45" dirty="0">
                <a:latin typeface="Tahoma"/>
                <a:cs typeface="Tahoma"/>
              </a:rPr>
              <a:t> </a:t>
            </a:r>
            <a:r>
              <a:rPr sz="2500" b="1" spc="-200" dirty="0">
                <a:latin typeface="Tahoma"/>
                <a:cs typeface="Tahoma"/>
              </a:rPr>
              <a:t>(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pour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les</a:t>
            </a:r>
            <a:r>
              <a:rPr sz="2500" b="1" spc="-70" dirty="0">
                <a:latin typeface="Tahoma"/>
                <a:cs typeface="Tahoma"/>
              </a:rPr>
              <a:t> </a:t>
            </a:r>
            <a:r>
              <a:rPr sz="2500" b="1" spc="-75" dirty="0">
                <a:latin typeface="Tahoma"/>
                <a:cs typeface="Tahoma"/>
              </a:rPr>
              <a:t>toutes </a:t>
            </a:r>
            <a:r>
              <a:rPr sz="2500" b="1" spc="-90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petites</a:t>
            </a:r>
            <a:r>
              <a:rPr sz="2500" b="1" spc="-75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 </a:t>
            </a:r>
            <a:r>
              <a:rPr sz="2500" b="1" spc="-10" dirty="0" err="1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collectivités</a:t>
            </a:r>
            <a:r>
              <a:rPr sz="2500" b="1" spc="-10" dirty="0" smtClean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)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9303" y="1430124"/>
            <a:ext cx="11108806" cy="5545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spc="-180" dirty="0">
                <a:solidFill>
                  <a:srgbClr val="00355D"/>
                </a:solidFill>
                <a:latin typeface="Tahoma"/>
                <a:cs typeface="Tahoma"/>
              </a:rPr>
              <a:t>Etat</a:t>
            </a:r>
            <a:r>
              <a:rPr sz="2400" b="1" spc="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sz="24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0" dirty="0" err="1" smtClean="0">
                <a:solidFill>
                  <a:srgbClr val="00355D"/>
                </a:solidFill>
                <a:latin typeface="Tahoma"/>
                <a:cs typeface="Tahoma"/>
              </a:rPr>
              <a:t>lieux</a:t>
            </a:r>
            <a:endParaRPr lang="fr-FR" sz="2400" b="1" spc="-10" dirty="0" smtClean="0">
              <a:solidFill>
                <a:srgbClr val="00355D"/>
              </a:solidFill>
              <a:latin typeface="Tahoma"/>
              <a:cs typeface="Tahoma"/>
            </a:endParaRPr>
          </a:p>
          <a:p>
            <a:pPr marL="240665" indent="-227965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endParaRPr sz="2400" dirty="0">
              <a:latin typeface="Tahoma"/>
              <a:cs typeface="Tahoma"/>
            </a:endParaRPr>
          </a:p>
          <a:p>
            <a:pPr marL="433070" lvl="1" algn="just">
              <a:lnSpc>
                <a:spcPct val="100000"/>
              </a:lnSpc>
              <a:tabLst>
                <a:tab pos="648335" algn="l"/>
              </a:tabLst>
            </a:pPr>
            <a:r>
              <a:rPr sz="2400" spc="-50" dirty="0" err="1" smtClean="0">
                <a:solidFill>
                  <a:srgbClr val="00355D"/>
                </a:solidFill>
                <a:latin typeface="Verdana"/>
                <a:cs typeface="Verdana"/>
              </a:rPr>
              <a:t>Décrire</a:t>
            </a:r>
            <a:r>
              <a:rPr sz="2400" spc="-160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 </a:t>
            </a: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effectifs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00355D"/>
                </a:solidFill>
                <a:latin typeface="Verdana"/>
                <a:cs typeface="Verdana"/>
              </a:rPr>
              <a:t>statut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55D"/>
                </a:solidFill>
                <a:latin typeface="Verdana"/>
                <a:cs typeface="Verdana"/>
              </a:rPr>
              <a:t>filière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4" dirty="0">
                <a:solidFill>
                  <a:srgbClr val="00355D"/>
                </a:solidFill>
                <a:latin typeface="Verdana"/>
                <a:cs typeface="Verdana"/>
              </a:rPr>
              <a:t>ETP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catégorie/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sexe</a:t>
            </a:r>
            <a:endParaRPr sz="2400" dirty="0">
              <a:latin typeface="Verdana"/>
              <a:cs typeface="Verdana"/>
            </a:endParaRPr>
          </a:p>
          <a:p>
            <a:pPr marL="433071" lvl="1" algn="just">
              <a:lnSpc>
                <a:spcPct val="100000"/>
              </a:lnSpc>
              <a:spcBef>
                <a:spcPts val="1445"/>
              </a:spcBef>
              <a:tabLst>
                <a:tab pos="647700" algn="l"/>
              </a:tabLst>
            </a:pP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Cibler</a:t>
            </a:r>
            <a:r>
              <a:rPr sz="2400" spc="-1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50" dirty="0" err="1">
                <a:solidFill>
                  <a:srgbClr val="00355D"/>
                </a:solidFill>
                <a:latin typeface="Verdana"/>
                <a:cs typeface="Verdana"/>
              </a:rPr>
              <a:t>compétences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existantes</a:t>
            </a:r>
            <a:endParaRPr lang="fr-FR" sz="2400" dirty="0">
              <a:latin typeface="Verdana"/>
              <a:cs typeface="Verdana"/>
            </a:endParaRPr>
          </a:p>
          <a:p>
            <a:pPr marL="433071" lvl="1" algn="just">
              <a:lnSpc>
                <a:spcPct val="100000"/>
              </a:lnSpc>
              <a:spcBef>
                <a:spcPts val="1445"/>
              </a:spcBef>
              <a:tabLst>
                <a:tab pos="647700" algn="l"/>
              </a:tabLst>
            </a:pPr>
            <a:r>
              <a:rPr sz="2400" spc="-35" dirty="0" err="1" smtClean="0">
                <a:solidFill>
                  <a:srgbClr val="00355D"/>
                </a:solidFill>
                <a:latin typeface="Verdana"/>
                <a:cs typeface="Verdana"/>
              </a:rPr>
              <a:t>Recenser</a:t>
            </a:r>
            <a:r>
              <a:rPr sz="2400" spc="-130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00355D"/>
                </a:solidFill>
                <a:latin typeface="Verdana"/>
                <a:cs typeface="Verdana"/>
              </a:rPr>
              <a:t>mouvements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3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5" dirty="0" err="1">
                <a:solidFill>
                  <a:srgbClr val="00355D"/>
                </a:solidFill>
                <a:latin typeface="Verdana"/>
                <a:cs typeface="Verdana"/>
              </a:rPr>
              <a:t>personne</a:t>
            </a:r>
            <a:r>
              <a:rPr sz="24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attendus</a:t>
            </a:r>
            <a:endParaRPr lang="fr-FR" sz="2400" dirty="0">
              <a:latin typeface="Verdana"/>
              <a:cs typeface="Verdana"/>
            </a:endParaRPr>
          </a:p>
          <a:p>
            <a:pPr marL="433070" algn="just">
              <a:lnSpc>
                <a:spcPct val="100000"/>
              </a:lnSpc>
            </a:pPr>
            <a:endParaRPr lang="fr-FR" sz="2400" spc="-10" dirty="0">
              <a:solidFill>
                <a:srgbClr val="00355D"/>
              </a:solidFill>
              <a:latin typeface="Verdana"/>
              <a:cs typeface="Verdana"/>
            </a:endParaRPr>
          </a:p>
          <a:p>
            <a:pPr marL="433070" algn="just">
              <a:lnSpc>
                <a:spcPct val="100000"/>
              </a:lnSpc>
            </a:pPr>
            <a:r>
              <a:rPr lang="fr-FR" sz="2400" spc="-10" dirty="0">
                <a:solidFill>
                  <a:srgbClr val="00355D"/>
                </a:solidFill>
                <a:latin typeface="Verdana"/>
                <a:cs typeface="Verdana"/>
              </a:rPr>
              <a:t>Identifier 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des </a:t>
            </a:r>
            <a:r>
              <a:rPr lang="fr-FR" sz="2400" spc="-10" dirty="0">
                <a:solidFill>
                  <a:srgbClr val="00355D"/>
                </a:solidFill>
                <a:latin typeface="Verdana"/>
                <a:cs typeface="Verdana"/>
              </a:rPr>
              <a:t>objectifs </a:t>
            </a:r>
          </a:p>
          <a:p>
            <a:pPr marL="600710" algn="just">
              <a:lnSpc>
                <a:spcPct val="100000"/>
              </a:lnSpc>
              <a:spcBef>
                <a:spcPts val="1440"/>
              </a:spcBef>
            </a:pPr>
            <a:r>
              <a:rPr lang="fr-FR" sz="2400" spc="-10" dirty="0">
                <a:solidFill>
                  <a:srgbClr val="00355D"/>
                </a:solidFill>
                <a:latin typeface="Verdana"/>
                <a:cs typeface="Verdana"/>
              </a:rPr>
              <a:t>Ex : développer l’apprentissage, la qualité de vie au 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travail, renforcer </a:t>
            </a:r>
            <a:r>
              <a:rPr lang="fr-FR" sz="2400" spc="-10" dirty="0">
                <a:solidFill>
                  <a:srgbClr val="00355D"/>
                </a:solidFill>
                <a:latin typeface="Verdana"/>
                <a:cs typeface="Verdana"/>
              </a:rPr>
              <a:t>l’attractivité de la collectivité, faire baisser 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l’absentéisme, développer le télétravail, faire évoluer les 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agents, </a:t>
            </a:r>
            <a:r>
              <a:rPr lang="fr-FR" sz="2400" spc="-10" dirty="0" smtClean="0">
                <a:solidFill>
                  <a:srgbClr val="00355D"/>
                </a:solidFill>
                <a:latin typeface="Verdana"/>
                <a:cs typeface="Verdana"/>
              </a:rPr>
              <a:t>renforcer les compétences, améliorer la qualité du service rendu, préserver la santé et la sécurité des agents…</a:t>
            </a:r>
            <a:endParaRPr lang="fr-FR" sz="2400" spc="-10" dirty="0">
              <a:solidFill>
                <a:srgbClr val="00355D"/>
              </a:solidFill>
              <a:latin typeface="Verdana"/>
              <a:cs typeface="Verdana"/>
            </a:endParaRPr>
          </a:p>
          <a:p>
            <a:pPr marL="433071" lvl="1" algn="just">
              <a:lnSpc>
                <a:spcPct val="100000"/>
              </a:lnSpc>
              <a:spcBef>
                <a:spcPts val="1445"/>
              </a:spcBef>
              <a:tabLst>
                <a:tab pos="647700" algn="l"/>
              </a:tabLst>
            </a:pPr>
            <a:endParaRPr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457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9450" y="580812"/>
            <a:ext cx="9011190" cy="748281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  <a:tabLst>
                <a:tab pos="2101850" algn="l"/>
                <a:tab pos="3251200" algn="l"/>
              </a:tabLst>
            </a:pPr>
            <a:r>
              <a:rPr sz="2500" b="1" spc="-50" dirty="0">
                <a:latin typeface="Tahoma"/>
                <a:cs typeface="Tahoma"/>
              </a:rPr>
              <a:t>Hypothèse</a:t>
            </a:r>
            <a:r>
              <a:rPr sz="2500" b="1" spc="-10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2</a:t>
            </a:r>
            <a:r>
              <a:rPr sz="2500" b="1" dirty="0">
                <a:latin typeface="Tahoma"/>
                <a:cs typeface="Tahoma"/>
              </a:rPr>
              <a:t>	</a:t>
            </a:r>
            <a:r>
              <a:rPr sz="2500" b="1" spc="-225" dirty="0">
                <a:latin typeface="Tahoma"/>
                <a:cs typeface="Tahoma"/>
              </a:rPr>
              <a:t>:</a:t>
            </a:r>
            <a:r>
              <a:rPr sz="2500" b="1" spc="-45" dirty="0">
                <a:latin typeface="Tahoma"/>
                <a:cs typeface="Tahoma"/>
              </a:rPr>
              <a:t> Déclinaison</a:t>
            </a:r>
            <a:r>
              <a:rPr sz="2500" b="1" spc="-13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des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-70" dirty="0">
                <a:latin typeface="Tahoma"/>
                <a:cs typeface="Tahoma"/>
              </a:rPr>
              <a:t>LDG </a:t>
            </a:r>
            <a:r>
              <a:rPr sz="2500" b="1" dirty="0">
                <a:latin typeface="Tahoma"/>
                <a:cs typeface="Tahoma"/>
              </a:rPr>
              <a:t>au</a:t>
            </a:r>
            <a:r>
              <a:rPr sz="2500" b="1" spc="-7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global</a:t>
            </a:r>
            <a:r>
              <a:rPr sz="2500" b="1" spc="-45" dirty="0">
                <a:latin typeface="Tahoma"/>
                <a:cs typeface="Tahoma"/>
              </a:rPr>
              <a:t> </a:t>
            </a:r>
            <a:r>
              <a:rPr sz="2500" b="1" spc="-200" dirty="0">
                <a:latin typeface="Tahoma"/>
                <a:cs typeface="Tahoma"/>
              </a:rPr>
              <a:t>(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pour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les</a:t>
            </a:r>
            <a:r>
              <a:rPr sz="2500" b="1" spc="-70" dirty="0">
                <a:latin typeface="Tahoma"/>
                <a:cs typeface="Tahoma"/>
              </a:rPr>
              <a:t> </a:t>
            </a:r>
            <a:r>
              <a:rPr sz="2500" b="1" spc="-75" dirty="0">
                <a:latin typeface="Tahoma"/>
                <a:cs typeface="Tahoma"/>
              </a:rPr>
              <a:t>toutes </a:t>
            </a:r>
            <a:r>
              <a:rPr sz="2500" b="1" spc="-90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petites</a:t>
            </a:r>
            <a:r>
              <a:rPr sz="2500" b="1" spc="-75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 </a:t>
            </a:r>
            <a:r>
              <a:rPr sz="2500" b="1" spc="-10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collectivités)</a:t>
            </a:r>
            <a:r>
              <a:rPr sz="2500" b="1" dirty="0">
                <a:uFill>
                  <a:solidFill>
                    <a:srgbClr val="00355D"/>
                  </a:solidFill>
                </a:uFill>
                <a:latin typeface="Tahoma"/>
                <a:cs typeface="Tahoma"/>
              </a:rPr>
              <a:t>	-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Exemple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1376553"/>
            <a:ext cx="10128885" cy="936154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b="1" spc="-155" dirty="0">
                <a:solidFill>
                  <a:srgbClr val="00355D"/>
                </a:solidFill>
                <a:latin typeface="Tahoma"/>
                <a:cs typeface="Tahoma"/>
              </a:rPr>
              <a:t>Identifier</a:t>
            </a:r>
            <a:r>
              <a:rPr sz="24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55D"/>
                </a:solidFill>
                <a:latin typeface="Tahoma"/>
                <a:cs typeface="Tahoma"/>
              </a:rPr>
              <a:t>les</a:t>
            </a:r>
            <a:r>
              <a:rPr sz="2400" b="1" spc="-1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60" dirty="0">
                <a:solidFill>
                  <a:srgbClr val="00355D"/>
                </a:solidFill>
                <a:latin typeface="Tahoma"/>
                <a:cs typeface="Tahoma"/>
              </a:rPr>
              <a:t>objectifs</a:t>
            </a:r>
            <a:r>
              <a:rPr sz="2400" b="1" spc="-114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2400" b="1" spc="-9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355D"/>
                </a:solidFill>
                <a:latin typeface="Tahoma"/>
                <a:cs typeface="Tahoma"/>
              </a:rPr>
              <a:t>actions</a:t>
            </a:r>
            <a:r>
              <a:rPr sz="2400" b="1" spc="-8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140" dirty="0">
                <a:solidFill>
                  <a:srgbClr val="00355D"/>
                </a:solidFill>
                <a:latin typeface="Tahoma"/>
                <a:cs typeface="Tahoma"/>
              </a:rPr>
              <a:t>à</a:t>
            </a:r>
            <a:r>
              <a:rPr sz="2400" b="1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00355D"/>
                </a:solidFill>
                <a:latin typeface="Tahoma"/>
                <a:cs typeface="Tahoma"/>
              </a:rPr>
              <a:t>mener</a:t>
            </a:r>
            <a:r>
              <a:rPr sz="2400" b="1" spc="-8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340" dirty="0">
                <a:solidFill>
                  <a:srgbClr val="00355D"/>
                </a:solidFill>
                <a:latin typeface="Tahoma"/>
                <a:cs typeface="Tahoma"/>
              </a:rPr>
              <a:t>–</a:t>
            </a:r>
            <a:r>
              <a:rPr sz="24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le</a:t>
            </a:r>
            <a:r>
              <a:rPr sz="2400" b="1" spc="-8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20" dirty="0">
                <a:solidFill>
                  <a:srgbClr val="00355D"/>
                </a:solidFill>
                <a:latin typeface="Tahoma"/>
                <a:cs typeface="Tahoma"/>
              </a:rPr>
              <a:t>calendrier</a:t>
            </a:r>
            <a:r>
              <a:rPr sz="2400" b="1" spc="-8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400" b="1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60" dirty="0" err="1">
                <a:solidFill>
                  <a:srgbClr val="00355D"/>
                </a:solidFill>
                <a:latin typeface="Tahoma"/>
                <a:cs typeface="Tahoma"/>
              </a:rPr>
              <a:t>mise</a:t>
            </a:r>
            <a:r>
              <a:rPr sz="2400" b="1" spc="-9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25" dirty="0" err="1" smtClean="0">
                <a:solidFill>
                  <a:srgbClr val="00355D"/>
                </a:solidFill>
                <a:latin typeface="Tahoma"/>
                <a:cs typeface="Tahoma"/>
              </a:rPr>
              <a:t>en</a:t>
            </a:r>
            <a:r>
              <a:rPr lang="fr-FR" sz="2400" dirty="0">
                <a:latin typeface="Tahoma"/>
                <a:cs typeface="Tahoma"/>
              </a:rPr>
              <a:t> </a:t>
            </a:r>
            <a:r>
              <a:rPr sz="2400" b="1" spc="-10" dirty="0" err="1" smtClean="0">
                <a:solidFill>
                  <a:srgbClr val="00355D"/>
                </a:solidFill>
                <a:latin typeface="Tahoma"/>
                <a:cs typeface="Tahoma"/>
              </a:rPr>
              <a:t>œuvre</a:t>
            </a:r>
            <a:r>
              <a:rPr lang="fr-FR" sz="2400" dirty="0">
                <a:latin typeface="Tahoma"/>
                <a:cs typeface="Tahoma"/>
              </a:rPr>
              <a:t> </a:t>
            </a:r>
            <a:r>
              <a:rPr sz="2400" b="1" spc="-10" dirty="0" err="1" smtClean="0">
                <a:solidFill>
                  <a:srgbClr val="00355D"/>
                </a:solidFill>
                <a:latin typeface="Tahoma"/>
                <a:cs typeface="Tahoma"/>
              </a:rPr>
              <a:t>concret</a:t>
            </a:r>
            <a:endParaRPr sz="2400" dirty="0">
              <a:latin typeface="Tahoma"/>
              <a:cs typeface="Tahom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918038"/>
              </p:ext>
            </p:extLst>
          </p:nvPr>
        </p:nvGraphicFramePr>
        <p:xfrm>
          <a:off x="1801020" y="2534527"/>
          <a:ext cx="8927464" cy="4180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7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0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0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Dates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Objectif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de</a:t>
                      </a:r>
                      <a:r>
                        <a:rPr sz="18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l’action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Calendrier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à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mener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F2F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Fev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CD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06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Améliorer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qualité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 </a:t>
                      </a:r>
                      <a:r>
                        <a:rPr sz="1800" spc="-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service</a:t>
                      </a:r>
                      <a:r>
                        <a:rPr sz="1800" spc="-1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rendu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aux 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usagers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dans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écoles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CDD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143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Mettre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place</a:t>
                      </a:r>
                      <a:r>
                        <a:rPr sz="1800" spc="3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cycle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annualisé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pour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animateurs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ATSEM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(concertation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+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délibération)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Développer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4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2025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Santé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sécurité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863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Mettre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place</a:t>
                      </a:r>
                      <a:r>
                        <a:rPr sz="1800" spc="4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un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tableau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suivi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visites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médicales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Mettre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place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une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PSC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pour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agents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2075" marR="25844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Développer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gestes</a:t>
                      </a:r>
                      <a:r>
                        <a:rPr sz="1800" spc="-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postures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9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10" dirty="0">
                <a:latin typeface="Tahoma"/>
                <a:cs typeface="Tahoma"/>
              </a:rPr>
              <a:t>Lignes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65" dirty="0">
                <a:latin typeface="Tahoma"/>
                <a:cs typeface="Tahoma"/>
              </a:rPr>
              <a:t>Directrices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de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Gestion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4773" y="2870960"/>
            <a:ext cx="7403154" cy="24981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Méthodologie sur la </a:t>
            </a: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partie 2  </a:t>
            </a:r>
            <a:r>
              <a:rPr lang="fr-FR" sz="2800" b="1" spc="-110" dirty="0" smtClean="0">
                <a:solidFill>
                  <a:srgbClr val="00355D"/>
                </a:solidFill>
                <a:latin typeface="Tahoma"/>
                <a:cs typeface="Tahoma"/>
              </a:rPr>
              <a:t>:</a:t>
            </a: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endParaRPr lang="fr-FR" sz="2800" b="1" spc="-110" dirty="0" smtClean="0">
              <a:solidFill>
                <a:srgbClr val="00355D"/>
              </a:solidFill>
              <a:latin typeface="Tahoma"/>
              <a:cs typeface="Tahoma"/>
            </a:endParaRPr>
          </a:p>
          <a:p>
            <a:pPr marL="779145" marR="5080" indent="-767080" algn="ctr">
              <a:lnSpc>
                <a:spcPts val="3020"/>
              </a:lnSpc>
              <a:spcBef>
                <a:spcPts val="480"/>
              </a:spcBef>
            </a:pPr>
            <a:r>
              <a:rPr lang="fr-FR" sz="2800" b="1" spc="-90" dirty="0">
                <a:solidFill>
                  <a:srgbClr val="00355D"/>
                </a:solidFill>
                <a:latin typeface="Tahoma"/>
                <a:cs typeface="Tahoma"/>
              </a:rPr>
              <a:t>Orientation</a:t>
            </a:r>
            <a:r>
              <a:rPr lang="fr-FR" sz="2800" b="1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20" dirty="0">
                <a:solidFill>
                  <a:srgbClr val="00355D"/>
                </a:solidFill>
                <a:latin typeface="Tahoma"/>
                <a:cs typeface="Tahoma"/>
              </a:rPr>
              <a:t>générales</a:t>
            </a:r>
            <a:r>
              <a:rPr lang="fr-FR" sz="2800" b="1" spc="-9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dirty="0">
                <a:solidFill>
                  <a:srgbClr val="00355D"/>
                </a:solidFill>
                <a:latin typeface="Tahoma"/>
                <a:cs typeface="Tahoma"/>
              </a:rPr>
              <a:t>en</a:t>
            </a:r>
            <a:r>
              <a:rPr lang="fr-FR" sz="2800" b="1" spc="-10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75" dirty="0">
                <a:solidFill>
                  <a:srgbClr val="00355D"/>
                </a:solidFill>
                <a:latin typeface="Tahoma"/>
                <a:cs typeface="Tahoma"/>
              </a:rPr>
              <a:t>matière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10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75" dirty="0">
                <a:solidFill>
                  <a:srgbClr val="00355D"/>
                </a:solidFill>
                <a:latin typeface="Tahoma"/>
                <a:cs typeface="Tahoma"/>
              </a:rPr>
              <a:t>promotion</a:t>
            </a:r>
            <a:r>
              <a:rPr lang="fr-FR" sz="2800" b="1" spc="-8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30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lang="fr-FR" sz="2800" b="1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70" dirty="0">
                <a:solidFill>
                  <a:srgbClr val="00355D"/>
                </a:solidFill>
                <a:latin typeface="Tahoma"/>
                <a:cs typeface="Tahoma"/>
              </a:rPr>
              <a:t>de </a:t>
            </a:r>
            <a:r>
              <a:rPr lang="fr-FR" sz="2800" b="1" spc="-95" dirty="0">
                <a:solidFill>
                  <a:srgbClr val="00355D"/>
                </a:solidFill>
                <a:latin typeface="Tahoma"/>
                <a:cs typeface="Tahoma"/>
              </a:rPr>
              <a:t>valorisation</a:t>
            </a:r>
            <a:r>
              <a:rPr lang="fr-FR" sz="2800" b="1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lang="fr-FR" sz="2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35" dirty="0">
                <a:solidFill>
                  <a:srgbClr val="00355D"/>
                </a:solidFill>
                <a:latin typeface="Tahoma"/>
                <a:cs typeface="Tahoma"/>
              </a:rPr>
              <a:t>parcours</a:t>
            </a:r>
            <a:r>
              <a:rPr lang="fr-FR" sz="2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105" dirty="0">
                <a:solidFill>
                  <a:srgbClr val="00355D"/>
                </a:solidFill>
                <a:latin typeface="Tahoma"/>
                <a:cs typeface="Tahoma"/>
              </a:rPr>
              <a:t>professionnels</a:t>
            </a:r>
            <a:r>
              <a:rPr lang="fr-FR" sz="2800" b="1" spc="-6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120" dirty="0">
                <a:solidFill>
                  <a:srgbClr val="00355D"/>
                </a:solidFill>
                <a:latin typeface="Tahoma"/>
                <a:cs typeface="Tahoma"/>
              </a:rPr>
              <a:t>(LDG</a:t>
            </a:r>
            <a:r>
              <a:rPr lang="fr-FR" sz="2800" b="1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lang="fr-FR" sz="2800" b="1" spc="-60" dirty="0" smtClean="0">
                <a:solidFill>
                  <a:srgbClr val="00355D"/>
                </a:solidFill>
                <a:latin typeface="Tahoma"/>
                <a:cs typeface="Tahoma"/>
              </a:rPr>
              <a:t>Carrières)</a:t>
            </a:r>
            <a:endParaRPr lang="fr-FR" sz="2800" b="1" spc="-110" dirty="0">
              <a:solidFill>
                <a:srgbClr val="00355D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4198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LDG</a:t>
            </a:r>
            <a:r>
              <a:rPr sz="2500" b="1" spc="-80" dirty="0">
                <a:latin typeface="Tahoma"/>
                <a:cs typeface="Tahoma"/>
              </a:rPr>
              <a:t> relatives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135" dirty="0">
                <a:latin typeface="Tahoma"/>
                <a:cs typeface="Tahoma"/>
              </a:rPr>
              <a:t>à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la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spc="-45" dirty="0">
                <a:latin typeface="Tahoma"/>
                <a:cs typeface="Tahoma"/>
              </a:rPr>
              <a:t>carrières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6939" y="1401826"/>
            <a:ext cx="9885045" cy="4232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sz="2400" b="1" spc="-140" dirty="0">
                <a:solidFill>
                  <a:srgbClr val="00355D"/>
                </a:solidFill>
                <a:latin typeface="Tahoma"/>
                <a:cs typeface="Tahoma"/>
              </a:rPr>
              <a:t>Les</a:t>
            </a:r>
            <a:r>
              <a:rPr sz="24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65" dirty="0">
                <a:solidFill>
                  <a:srgbClr val="00355D"/>
                </a:solidFill>
                <a:latin typeface="Tahoma"/>
                <a:cs typeface="Tahoma"/>
              </a:rPr>
              <a:t>lignes</a:t>
            </a:r>
            <a:r>
              <a:rPr sz="2400" b="1" spc="-8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40" dirty="0">
                <a:solidFill>
                  <a:srgbClr val="00355D"/>
                </a:solidFill>
                <a:latin typeface="Tahoma"/>
                <a:cs typeface="Tahoma"/>
              </a:rPr>
              <a:t>directrices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4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80" dirty="0">
                <a:solidFill>
                  <a:srgbClr val="00355D"/>
                </a:solidFill>
                <a:latin typeface="Tahoma"/>
                <a:cs typeface="Tahoma"/>
              </a:rPr>
              <a:t>gestion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30" dirty="0">
                <a:solidFill>
                  <a:srgbClr val="00355D"/>
                </a:solidFill>
                <a:latin typeface="Tahoma"/>
                <a:cs typeface="Tahoma"/>
              </a:rPr>
              <a:t>fixent</a:t>
            </a:r>
            <a:r>
              <a:rPr sz="24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en</a:t>
            </a:r>
            <a:r>
              <a:rPr sz="2400" b="1" spc="-45" dirty="0">
                <a:solidFill>
                  <a:srgbClr val="00355D"/>
                </a:solidFill>
                <a:latin typeface="Tahoma"/>
                <a:cs typeface="Tahoma"/>
              </a:rPr>
              <a:t> matière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0" dirty="0">
                <a:solidFill>
                  <a:srgbClr val="00355D"/>
                </a:solidFill>
                <a:latin typeface="Tahoma"/>
                <a:cs typeface="Tahoma"/>
              </a:rPr>
              <a:t>promotion </a:t>
            </a:r>
            <a:r>
              <a:rPr sz="2400" b="1" spc="-105" dirty="0">
                <a:solidFill>
                  <a:srgbClr val="00355D"/>
                </a:solidFill>
                <a:latin typeface="Tahoma"/>
                <a:cs typeface="Tahoma"/>
              </a:rPr>
              <a:t>interne</a:t>
            </a:r>
            <a:r>
              <a:rPr sz="2400" b="1" spc="-7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35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2400" b="1" spc="-9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8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85" dirty="0">
                <a:solidFill>
                  <a:srgbClr val="00355D"/>
                </a:solidFill>
                <a:latin typeface="Tahoma"/>
                <a:cs typeface="Tahoma"/>
              </a:rPr>
              <a:t>valorisation</a:t>
            </a:r>
            <a:r>
              <a:rPr sz="24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00355D"/>
                </a:solidFill>
                <a:latin typeface="Tahoma"/>
                <a:cs typeface="Tahoma"/>
              </a:rPr>
              <a:t>parcours</a:t>
            </a:r>
            <a:r>
              <a:rPr sz="24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55" dirty="0">
                <a:solidFill>
                  <a:srgbClr val="00355D"/>
                </a:solidFill>
                <a:latin typeface="Tahoma"/>
                <a:cs typeface="Tahoma"/>
              </a:rPr>
              <a:t>(art</a:t>
            </a:r>
            <a:r>
              <a:rPr sz="2400" b="1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00355D"/>
                </a:solidFill>
                <a:latin typeface="Tahoma"/>
                <a:cs typeface="Tahoma"/>
              </a:rPr>
              <a:t>19</a:t>
            </a:r>
            <a:r>
              <a:rPr sz="24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décret</a:t>
            </a:r>
            <a:r>
              <a:rPr sz="24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60" dirty="0">
                <a:solidFill>
                  <a:srgbClr val="00355D"/>
                </a:solidFill>
                <a:latin typeface="Tahoma"/>
                <a:cs typeface="Tahoma"/>
              </a:rPr>
              <a:t>2019-</a:t>
            </a:r>
            <a:r>
              <a:rPr sz="2400" b="1" spc="-185" dirty="0">
                <a:solidFill>
                  <a:srgbClr val="00355D"/>
                </a:solidFill>
                <a:latin typeface="Tahoma"/>
                <a:cs typeface="Tahoma"/>
              </a:rPr>
              <a:t>1265)</a:t>
            </a:r>
            <a:r>
              <a:rPr sz="2400" b="1" spc="1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00355D"/>
                </a:solidFill>
                <a:latin typeface="Tahoma"/>
                <a:cs typeface="Tahoma"/>
              </a:rPr>
              <a:t>:</a:t>
            </a:r>
            <a:endParaRPr sz="2400" dirty="0">
              <a:latin typeface="Tahoma"/>
              <a:cs typeface="Tahoma"/>
            </a:endParaRPr>
          </a:p>
          <a:p>
            <a:pPr marL="95885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N</a:t>
            </a:r>
            <a:r>
              <a:rPr sz="24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25" dirty="0">
                <a:solidFill>
                  <a:srgbClr val="00355D"/>
                </a:solidFill>
                <a:latin typeface="Tahoma"/>
                <a:cs typeface="Tahoma"/>
              </a:rPr>
              <a:t>1</a:t>
            </a:r>
            <a:r>
              <a:rPr sz="2400" spc="-125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5" dirty="0">
                <a:solidFill>
                  <a:srgbClr val="00355D"/>
                </a:solidFill>
                <a:latin typeface="Verdana"/>
                <a:cs typeface="Verdana"/>
              </a:rPr>
              <a:t>orientations</a:t>
            </a:r>
            <a:r>
              <a:rPr sz="2400" spc="-20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00355D"/>
                </a:solidFill>
                <a:latin typeface="Verdana"/>
                <a:cs typeface="Verdana"/>
              </a:rPr>
              <a:t>généraux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prendre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00355D"/>
                </a:solidFill>
                <a:latin typeface="Verdana"/>
                <a:cs typeface="Verdana"/>
              </a:rPr>
              <a:t>compte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50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75" dirty="0">
                <a:solidFill>
                  <a:srgbClr val="00355D"/>
                </a:solidFill>
                <a:latin typeface="Verdana"/>
                <a:cs typeface="Verdana"/>
              </a:rPr>
              <a:t>promotions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55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35" dirty="0">
                <a:solidFill>
                  <a:srgbClr val="00355D"/>
                </a:solidFill>
                <a:latin typeface="Verdana"/>
                <a:cs typeface="Verdana"/>
              </a:rPr>
              <a:t>choix</a:t>
            </a:r>
            <a:r>
              <a:rPr sz="2400" spc="-2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00355D"/>
                </a:solidFill>
                <a:latin typeface="Verdana"/>
                <a:cs typeface="Verdana"/>
              </a:rPr>
              <a:t>grades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cadres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d’emplois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845"/>
              </a:spcBef>
            </a:pP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N</a:t>
            </a:r>
            <a:r>
              <a:rPr sz="24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00355D"/>
                </a:solidFill>
                <a:latin typeface="Tahoma"/>
                <a:cs typeface="Tahoma"/>
              </a:rPr>
              <a:t>2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35" dirty="0">
                <a:solidFill>
                  <a:srgbClr val="00355D"/>
                </a:solidFill>
                <a:latin typeface="Verdana"/>
                <a:cs typeface="Verdana"/>
              </a:rPr>
              <a:t>mesures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55D"/>
                </a:solidFill>
                <a:latin typeface="Verdana"/>
                <a:cs typeface="Verdana"/>
              </a:rPr>
              <a:t>favorisant</a:t>
            </a:r>
            <a:r>
              <a:rPr sz="2400" spc="-1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00355D"/>
                </a:solidFill>
                <a:latin typeface="Verdana"/>
                <a:cs typeface="Verdana"/>
              </a:rPr>
              <a:t>l’évolution</a:t>
            </a:r>
            <a:r>
              <a:rPr sz="2400" spc="-1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solidFill>
                  <a:srgbClr val="00355D"/>
                </a:solidFill>
                <a:latin typeface="Verdana"/>
                <a:cs typeface="Verdana"/>
              </a:rPr>
              <a:t>professionnelle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spc="-105" dirty="0">
                <a:solidFill>
                  <a:srgbClr val="00355D"/>
                </a:solidFill>
                <a:latin typeface="Verdana"/>
                <a:cs typeface="Verdana"/>
              </a:rPr>
              <a:t>leur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114" dirty="0">
                <a:solidFill>
                  <a:srgbClr val="00355D"/>
                </a:solidFill>
                <a:latin typeface="Verdana"/>
                <a:cs typeface="Verdana"/>
              </a:rPr>
              <a:t>accès</a:t>
            </a:r>
            <a:r>
              <a:rPr sz="2400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4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00355D"/>
                </a:solidFill>
                <a:latin typeface="Verdana"/>
                <a:cs typeface="Verdana"/>
              </a:rPr>
              <a:t>responsabilités</a:t>
            </a:r>
            <a:r>
              <a:rPr sz="2400" spc="-1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supérieures</a:t>
            </a:r>
            <a:endParaRPr sz="2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845"/>
              </a:spcBef>
            </a:pPr>
            <a:endParaRPr sz="2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55D"/>
                </a:solidFill>
                <a:latin typeface="Tahoma"/>
                <a:cs typeface="Tahoma"/>
              </a:rPr>
              <a:t>N</a:t>
            </a:r>
            <a:r>
              <a:rPr sz="2400" b="1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400" b="1" spc="-120" dirty="0">
                <a:solidFill>
                  <a:srgbClr val="00355D"/>
                </a:solidFill>
                <a:latin typeface="Tahoma"/>
                <a:cs typeface="Tahoma"/>
              </a:rPr>
              <a:t>3</a:t>
            </a:r>
            <a:r>
              <a:rPr sz="2400" spc="-12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00355D"/>
                </a:solidFill>
                <a:latin typeface="Verdana"/>
                <a:cs typeface="Verdana"/>
              </a:rPr>
              <a:t>Les </a:t>
            </a:r>
            <a:r>
              <a:rPr sz="2400" spc="-130" dirty="0">
                <a:solidFill>
                  <a:srgbClr val="00355D"/>
                </a:solidFill>
                <a:latin typeface="Verdana"/>
                <a:cs typeface="Verdana"/>
              </a:rPr>
              <a:t>mesures</a:t>
            </a:r>
            <a:r>
              <a:rPr sz="2400" spc="-1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00355D"/>
                </a:solidFill>
                <a:latin typeface="Verdana"/>
                <a:cs typeface="Verdana"/>
              </a:rPr>
              <a:t>visant</a:t>
            </a:r>
            <a:r>
              <a:rPr sz="2400" spc="-1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400" spc="-21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45" dirty="0">
                <a:solidFill>
                  <a:srgbClr val="00355D"/>
                </a:solidFill>
                <a:latin typeface="Verdana"/>
                <a:cs typeface="Verdana"/>
              </a:rPr>
              <a:t>assurer</a:t>
            </a:r>
            <a:r>
              <a:rPr sz="2400" spc="-1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355D"/>
                </a:solidFill>
                <a:latin typeface="Verdana"/>
                <a:cs typeface="Verdana"/>
              </a:rPr>
              <a:t>l’égalité</a:t>
            </a:r>
            <a:r>
              <a:rPr sz="2400" spc="-20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355D"/>
                </a:solidFill>
                <a:latin typeface="Verdana"/>
                <a:cs typeface="Verdana"/>
              </a:rPr>
              <a:t>femmes/hommes</a:t>
            </a:r>
            <a:endParaRPr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185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211" y="1050036"/>
            <a:ext cx="3295015" cy="45720"/>
          </a:xfrm>
          <a:custGeom>
            <a:avLst/>
            <a:gdLst/>
            <a:ahLst/>
            <a:cxnLst/>
            <a:rect l="l" t="t" r="r" b="b"/>
            <a:pathLst>
              <a:path w="3295015" h="45719">
                <a:moveTo>
                  <a:pt x="3294888" y="0"/>
                </a:moveTo>
                <a:lnTo>
                  <a:pt x="0" y="0"/>
                </a:lnTo>
                <a:lnTo>
                  <a:pt x="0" y="45720"/>
                </a:lnTo>
                <a:lnTo>
                  <a:pt x="3294888" y="45720"/>
                </a:lnTo>
                <a:lnTo>
                  <a:pt x="3294888" y="0"/>
                </a:lnTo>
                <a:close/>
              </a:path>
            </a:pathLst>
          </a:custGeom>
          <a:solidFill>
            <a:srgbClr val="0035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6939" y="331673"/>
            <a:ext cx="9478010" cy="1466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40" dirty="0">
                <a:solidFill>
                  <a:srgbClr val="00355D"/>
                </a:solidFill>
                <a:latin typeface="Tahoma"/>
                <a:cs typeface="Tahoma"/>
              </a:rPr>
              <a:t>Les</a:t>
            </a:r>
            <a:r>
              <a:rPr sz="2500" b="1" spc="-45" dirty="0">
                <a:solidFill>
                  <a:srgbClr val="00355D"/>
                </a:solidFill>
                <a:latin typeface="Tahoma"/>
                <a:cs typeface="Tahoma"/>
              </a:rPr>
              <a:t> LDG</a:t>
            </a:r>
            <a:r>
              <a:rPr sz="2500" b="1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00355D"/>
                </a:solidFill>
                <a:latin typeface="Tahoma"/>
                <a:cs typeface="Tahoma"/>
              </a:rPr>
              <a:t>en</a:t>
            </a:r>
            <a:r>
              <a:rPr sz="2500" b="1" spc="-8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spc="-60" dirty="0">
                <a:solidFill>
                  <a:srgbClr val="00355D"/>
                </a:solidFill>
                <a:latin typeface="Tahoma"/>
                <a:cs typeface="Tahoma"/>
              </a:rPr>
              <a:t>matière</a:t>
            </a:r>
            <a:r>
              <a:rPr sz="2500" b="1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spc="8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500" b="1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spc="-80" dirty="0">
                <a:solidFill>
                  <a:srgbClr val="00355D"/>
                </a:solidFill>
                <a:latin typeface="Tahoma"/>
                <a:cs typeface="Tahoma"/>
              </a:rPr>
              <a:t>promotion</a:t>
            </a:r>
            <a:r>
              <a:rPr sz="25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spc="-30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2500" b="1" spc="-80" dirty="0">
                <a:solidFill>
                  <a:srgbClr val="00355D"/>
                </a:solidFill>
                <a:latin typeface="Tahoma"/>
                <a:cs typeface="Tahoma"/>
              </a:rPr>
              <a:t> valorisation</a:t>
            </a:r>
            <a:r>
              <a:rPr sz="25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00355D"/>
                </a:solidFill>
                <a:latin typeface="Tahoma"/>
                <a:cs typeface="Tahoma"/>
              </a:rPr>
              <a:t>des</a:t>
            </a:r>
            <a:r>
              <a:rPr sz="2500" b="1" spc="-7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00355D"/>
                </a:solidFill>
                <a:latin typeface="Tahoma"/>
                <a:cs typeface="Tahoma"/>
              </a:rPr>
              <a:t>parcours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450"/>
              </a:spcBef>
            </a:pPr>
            <a:endParaRPr sz="2500">
              <a:latin typeface="Tahoma"/>
              <a:cs typeface="Tahoma"/>
            </a:endParaRPr>
          </a:p>
          <a:p>
            <a:pPr marR="317500" algn="ctr">
              <a:lnSpc>
                <a:spcPct val="100000"/>
              </a:lnSpc>
            </a:pPr>
            <a:r>
              <a:rPr sz="2400" b="1" spc="-200" dirty="0">
                <a:solidFill>
                  <a:srgbClr val="532378"/>
                </a:solidFill>
                <a:latin typeface="Tahoma"/>
                <a:cs typeface="Tahoma"/>
              </a:rPr>
              <a:t>QUI</a:t>
            </a:r>
            <a:r>
              <a:rPr sz="2400" b="1" spc="-35" dirty="0">
                <a:solidFill>
                  <a:srgbClr val="532378"/>
                </a:solidFill>
                <a:latin typeface="Tahoma"/>
                <a:cs typeface="Tahoma"/>
              </a:rPr>
              <a:t> </a:t>
            </a:r>
            <a:r>
              <a:rPr sz="2400" b="1" spc="-270" dirty="0">
                <a:solidFill>
                  <a:srgbClr val="532378"/>
                </a:solidFill>
                <a:latin typeface="Tahoma"/>
                <a:cs typeface="Tahoma"/>
              </a:rPr>
              <a:t>FAIT</a:t>
            </a:r>
            <a:r>
              <a:rPr sz="2400" b="1" spc="-25" dirty="0">
                <a:solidFill>
                  <a:srgbClr val="532378"/>
                </a:solidFill>
                <a:latin typeface="Tahoma"/>
                <a:cs typeface="Tahoma"/>
              </a:rPr>
              <a:t> </a:t>
            </a:r>
            <a:r>
              <a:rPr sz="2400" b="1" spc="-110" dirty="0">
                <a:solidFill>
                  <a:srgbClr val="532378"/>
                </a:solidFill>
                <a:latin typeface="Tahoma"/>
                <a:cs typeface="Tahoma"/>
              </a:rPr>
              <a:t>QUOI</a:t>
            </a:r>
            <a:r>
              <a:rPr sz="2400" b="1" spc="-35" dirty="0">
                <a:solidFill>
                  <a:srgbClr val="532378"/>
                </a:solidFill>
                <a:latin typeface="Tahoma"/>
                <a:cs typeface="Tahoma"/>
              </a:rPr>
              <a:t> </a:t>
            </a:r>
            <a:r>
              <a:rPr sz="2400" b="1" spc="-50" dirty="0">
                <a:solidFill>
                  <a:srgbClr val="532378"/>
                </a:solidFill>
                <a:latin typeface="Tahoma"/>
                <a:cs typeface="Tahoma"/>
              </a:rPr>
              <a:t>?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770" y="2159254"/>
            <a:ext cx="4196080" cy="3149600"/>
            <a:chOff x="191770" y="2159254"/>
            <a:chExt cx="4196080" cy="3149600"/>
          </a:xfrm>
        </p:grpSpPr>
        <p:sp>
          <p:nvSpPr>
            <p:cNvPr id="5" name="object 5"/>
            <p:cNvSpPr/>
            <p:nvPr/>
          </p:nvSpPr>
          <p:spPr>
            <a:xfrm>
              <a:off x="1359408" y="3861816"/>
              <a:ext cx="1640205" cy="1440180"/>
            </a:xfrm>
            <a:custGeom>
              <a:avLst/>
              <a:gdLst/>
              <a:ahLst/>
              <a:cxnLst/>
              <a:rect l="l" t="t" r="r" b="b"/>
              <a:pathLst>
                <a:path w="1640205" h="1440179">
                  <a:moveTo>
                    <a:pt x="472947" y="0"/>
                  </a:moveTo>
                  <a:lnTo>
                    <a:pt x="0" y="0"/>
                  </a:lnTo>
                  <a:lnTo>
                    <a:pt x="0" y="1316608"/>
                  </a:lnTo>
                  <a:lnTo>
                    <a:pt x="1124585" y="1316608"/>
                  </a:lnTo>
                  <a:lnTo>
                    <a:pt x="1124585" y="1440179"/>
                  </a:lnTo>
                  <a:lnTo>
                    <a:pt x="1639824" y="1080134"/>
                  </a:lnTo>
                  <a:lnTo>
                    <a:pt x="1124585" y="720089"/>
                  </a:lnTo>
                  <a:lnTo>
                    <a:pt x="1124585" y="843660"/>
                  </a:lnTo>
                  <a:lnTo>
                    <a:pt x="472947" y="843660"/>
                  </a:lnTo>
                  <a:lnTo>
                    <a:pt x="472947" y="0"/>
                  </a:lnTo>
                  <a:close/>
                </a:path>
              </a:pathLst>
            </a:custGeom>
            <a:solidFill>
              <a:srgbClr val="C4D4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9408" y="3861816"/>
              <a:ext cx="1640205" cy="1440180"/>
            </a:xfrm>
            <a:custGeom>
              <a:avLst/>
              <a:gdLst/>
              <a:ahLst/>
              <a:cxnLst/>
              <a:rect l="l" t="t" r="r" b="b"/>
              <a:pathLst>
                <a:path w="1640205" h="1440179">
                  <a:moveTo>
                    <a:pt x="472947" y="0"/>
                  </a:moveTo>
                  <a:lnTo>
                    <a:pt x="472947" y="843660"/>
                  </a:lnTo>
                  <a:lnTo>
                    <a:pt x="1124585" y="843660"/>
                  </a:lnTo>
                  <a:lnTo>
                    <a:pt x="1124585" y="720089"/>
                  </a:lnTo>
                  <a:lnTo>
                    <a:pt x="1639824" y="1080134"/>
                  </a:lnTo>
                  <a:lnTo>
                    <a:pt x="1124585" y="1440179"/>
                  </a:lnTo>
                  <a:lnTo>
                    <a:pt x="1124585" y="1316608"/>
                  </a:lnTo>
                  <a:lnTo>
                    <a:pt x="0" y="1316608"/>
                  </a:lnTo>
                  <a:lnTo>
                    <a:pt x="0" y="0"/>
                  </a:lnTo>
                  <a:lnTo>
                    <a:pt x="472947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20" y="2165604"/>
              <a:ext cx="4183379" cy="1697989"/>
            </a:xfrm>
            <a:custGeom>
              <a:avLst/>
              <a:gdLst/>
              <a:ahLst/>
              <a:cxnLst/>
              <a:rect l="l" t="t" r="r" b="b"/>
              <a:pathLst>
                <a:path w="4183379" h="1697989">
                  <a:moveTo>
                    <a:pt x="3900424" y="0"/>
                  </a:moveTo>
                  <a:lnTo>
                    <a:pt x="283019" y="0"/>
                  </a:lnTo>
                  <a:lnTo>
                    <a:pt x="237111" y="3705"/>
                  </a:lnTo>
                  <a:lnTo>
                    <a:pt x="193561" y="14431"/>
                  </a:lnTo>
                  <a:lnTo>
                    <a:pt x="152953" y="31594"/>
                  </a:lnTo>
                  <a:lnTo>
                    <a:pt x="115870" y="54612"/>
                  </a:lnTo>
                  <a:lnTo>
                    <a:pt x="82892" y="82899"/>
                  </a:lnTo>
                  <a:lnTo>
                    <a:pt x="54605" y="115872"/>
                  </a:lnTo>
                  <a:lnTo>
                    <a:pt x="31589" y="152948"/>
                  </a:lnTo>
                  <a:lnTo>
                    <a:pt x="14428" y="193543"/>
                  </a:lnTo>
                  <a:lnTo>
                    <a:pt x="3704" y="237074"/>
                  </a:lnTo>
                  <a:lnTo>
                    <a:pt x="0" y="282956"/>
                  </a:lnTo>
                  <a:lnTo>
                    <a:pt x="0" y="1414780"/>
                  </a:lnTo>
                  <a:lnTo>
                    <a:pt x="3704" y="1460661"/>
                  </a:lnTo>
                  <a:lnTo>
                    <a:pt x="14428" y="1504192"/>
                  </a:lnTo>
                  <a:lnTo>
                    <a:pt x="31589" y="1544787"/>
                  </a:lnTo>
                  <a:lnTo>
                    <a:pt x="54605" y="1581863"/>
                  </a:lnTo>
                  <a:lnTo>
                    <a:pt x="82892" y="1614836"/>
                  </a:lnTo>
                  <a:lnTo>
                    <a:pt x="115870" y="1643123"/>
                  </a:lnTo>
                  <a:lnTo>
                    <a:pt x="152953" y="1666141"/>
                  </a:lnTo>
                  <a:lnTo>
                    <a:pt x="193561" y="1683304"/>
                  </a:lnTo>
                  <a:lnTo>
                    <a:pt x="237111" y="1694030"/>
                  </a:lnTo>
                  <a:lnTo>
                    <a:pt x="283019" y="1697736"/>
                  </a:lnTo>
                  <a:lnTo>
                    <a:pt x="3900424" y="1697736"/>
                  </a:lnTo>
                  <a:lnTo>
                    <a:pt x="3946305" y="1694030"/>
                  </a:lnTo>
                  <a:lnTo>
                    <a:pt x="3989836" y="1683304"/>
                  </a:lnTo>
                  <a:lnTo>
                    <a:pt x="4030431" y="1666141"/>
                  </a:lnTo>
                  <a:lnTo>
                    <a:pt x="4067507" y="1643123"/>
                  </a:lnTo>
                  <a:lnTo>
                    <a:pt x="4100480" y="1614836"/>
                  </a:lnTo>
                  <a:lnTo>
                    <a:pt x="4128767" y="1581863"/>
                  </a:lnTo>
                  <a:lnTo>
                    <a:pt x="4151785" y="1544787"/>
                  </a:lnTo>
                  <a:lnTo>
                    <a:pt x="4168948" y="1504192"/>
                  </a:lnTo>
                  <a:lnTo>
                    <a:pt x="4179674" y="1460661"/>
                  </a:lnTo>
                  <a:lnTo>
                    <a:pt x="4183379" y="1414780"/>
                  </a:lnTo>
                  <a:lnTo>
                    <a:pt x="4183379" y="282956"/>
                  </a:lnTo>
                  <a:lnTo>
                    <a:pt x="4179674" y="237074"/>
                  </a:lnTo>
                  <a:lnTo>
                    <a:pt x="4168948" y="193543"/>
                  </a:lnTo>
                  <a:lnTo>
                    <a:pt x="4151785" y="152948"/>
                  </a:lnTo>
                  <a:lnTo>
                    <a:pt x="4128767" y="115872"/>
                  </a:lnTo>
                  <a:lnTo>
                    <a:pt x="4100480" y="82899"/>
                  </a:lnTo>
                  <a:lnTo>
                    <a:pt x="4067507" y="54612"/>
                  </a:lnTo>
                  <a:lnTo>
                    <a:pt x="4030431" y="31594"/>
                  </a:lnTo>
                  <a:lnTo>
                    <a:pt x="3989836" y="14431"/>
                  </a:lnTo>
                  <a:lnTo>
                    <a:pt x="3946305" y="3705"/>
                  </a:lnTo>
                  <a:lnTo>
                    <a:pt x="39004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8120" y="2165604"/>
              <a:ext cx="4183379" cy="1697989"/>
            </a:xfrm>
            <a:custGeom>
              <a:avLst/>
              <a:gdLst/>
              <a:ahLst/>
              <a:cxnLst/>
              <a:rect l="l" t="t" r="r" b="b"/>
              <a:pathLst>
                <a:path w="4183379" h="1697989">
                  <a:moveTo>
                    <a:pt x="0" y="282956"/>
                  </a:moveTo>
                  <a:lnTo>
                    <a:pt x="3704" y="237074"/>
                  </a:lnTo>
                  <a:lnTo>
                    <a:pt x="14428" y="193543"/>
                  </a:lnTo>
                  <a:lnTo>
                    <a:pt x="31589" y="152948"/>
                  </a:lnTo>
                  <a:lnTo>
                    <a:pt x="54605" y="115872"/>
                  </a:lnTo>
                  <a:lnTo>
                    <a:pt x="82892" y="82899"/>
                  </a:lnTo>
                  <a:lnTo>
                    <a:pt x="115870" y="54612"/>
                  </a:lnTo>
                  <a:lnTo>
                    <a:pt x="152953" y="31594"/>
                  </a:lnTo>
                  <a:lnTo>
                    <a:pt x="193561" y="14431"/>
                  </a:lnTo>
                  <a:lnTo>
                    <a:pt x="237111" y="3705"/>
                  </a:lnTo>
                  <a:lnTo>
                    <a:pt x="283019" y="0"/>
                  </a:lnTo>
                  <a:lnTo>
                    <a:pt x="3900424" y="0"/>
                  </a:lnTo>
                  <a:lnTo>
                    <a:pt x="3946305" y="3705"/>
                  </a:lnTo>
                  <a:lnTo>
                    <a:pt x="3989836" y="14431"/>
                  </a:lnTo>
                  <a:lnTo>
                    <a:pt x="4030431" y="31594"/>
                  </a:lnTo>
                  <a:lnTo>
                    <a:pt x="4067507" y="54612"/>
                  </a:lnTo>
                  <a:lnTo>
                    <a:pt x="4100480" y="82899"/>
                  </a:lnTo>
                  <a:lnTo>
                    <a:pt x="4128767" y="115872"/>
                  </a:lnTo>
                  <a:lnTo>
                    <a:pt x="4151785" y="152948"/>
                  </a:lnTo>
                  <a:lnTo>
                    <a:pt x="4168948" y="193543"/>
                  </a:lnTo>
                  <a:lnTo>
                    <a:pt x="4179674" y="237074"/>
                  </a:lnTo>
                  <a:lnTo>
                    <a:pt x="4183379" y="282956"/>
                  </a:lnTo>
                  <a:lnTo>
                    <a:pt x="4183379" y="1414780"/>
                  </a:lnTo>
                  <a:lnTo>
                    <a:pt x="4179674" y="1460661"/>
                  </a:lnTo>
                  <a:lnTo>
                    <a:pt x="4168948" y="1504192"/>
                  </a:lnTo>
                  <a:lnTo>
                    <a:pt x="4151785" y="1544787"/>
                  </a:lnTo>
                  <a:lnTo>
                    <a:pt x="4128767" y="1581863"/>
                  </a:lnTo>
                  <a:lnTo>
                    <a:pt x="4100480" y="1614836"/>
                  </a:lnTo>
                  <a:lnTo>
                    <a:pt x="4067507" y="1643123"/>
                  </a:lnTo>
                  <a:lnTo>
                    <a:pt x="4030431" y="1666141"/>
                  </a:lnTo>
                  <a:lnTo>
                    <a:pt x="3989836" y="1683304"/>
                  </a:lnTo>
                  <a:lnTo>
                    <a:pt x="3946305" y="1694030"/>
                  </a:lnTo>
                  <a:lnTo>
                    <a:pt x="3900424" y="1697736"/>
                  </a:lnTo>
                  <a:lnTo>
                    <a:pt x="283019" y="1697736"/>
                  </a:lnTo>
                  <a:lnTo>
                    <a:pt x="237111" y="1694030"/>
                  </a:lnTo>
                  <a:lnTo>
                    <a:pt x="193561" y="1683304"/>
                  </a:lnTo>
                  <a:lnTo>
                    <a:pt x="152953" y="1666141"/>
                  </a:lnTo>
                  <a:lnTo>
                    <a:pt x="115870" y="1643123"/>
                  </a:lnTo>
                  <a:lnTo>
                    <a:pt x="82892" y="1614836"/>
                  </a:lnTo>
                  <a:lnTo>
                    <a:pt x="54605" y="1581863"/>
                  </a:lnTo>
                  <a:lnTo>
                    <a:pt x="31589" y="1544787"/>
                  </a:lnTo>
                  <a:lnTo>
                    <a:pt x="14428" y="1504192"/>
                  </a:lnTo>
                  <a:lnTo>
                    <a:pt x="3704" y="1460661"/>
                  </a:lnTo>
                  <a:lnTo>
                    <a:pt x="0" y="1414780"/>
                  </a:lnTo>
                  <a:lnTo>
                    <a:pt x="0" y="2829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0480" y="2207539"/>
            <a:ext cx="2780030" cy="1455420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94"/>
              </a:spcBef>
            </a:pPr>
            <a:r>
              <a:rPr sz="2700" spc="-25" dirty="0">
                <a:solidFill>
                  <a:srgbClr val="FFFFFF"/>
                </a:solidFill>
                <a:latin typeface="Verdana"/>
                <a:cs typeface="Verdana"/>
              </a:rPr>
              <a:t>LDG</a:t>
            </a:r>
            <a:endParaRPr sz="2700">
              <a:latin typeface="Verdana"/>
              <a:cs typeface="Verdana"/>
            </a:endParaRPr>
          </a:p>
          <a:p>
            <a:pPr marL="12700" marR="5080" algn="ctr">
              <a:lnSpc>
                <a:spcPts val="2980"/>
              </a:lnSpc>
              <a:spcBef>
                <a:spcPts val="1215"/>
              </a:spcBef>
            </a:pPr>
            <a:r>
              <a:rPr sz="2700" dirty="0">
                <a:solidFill>
                  <a:srgbClr val="FFFFFF"/>
                </a:solidFill>
                <a:latin typeface="Verdana"/>
                <a:cs typeface="Verdana"/>
              </a:rPr>
              <a:t>Avancement</a:t>
            </a:r>
            <a:r>
              <a:rPr sz="2700" spc="22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700" spc="120" dirty="0">
                <a:solidFill>
                  <a:srgbClr val="FFFFFF"/>
                </a:solidFill>
                <a:latin typeface="Verdana"/>
                <a:cs typeface="Verdana"/>
              </a:rPr>
              <a:t>de </a:t>
            </a:r>
            <a:r>
              <a:rPr sz="2700" spc="50" dirty="0">
                <a:solidFill>
                  <a:srgbClr val="FFFFFF"/>
                </a:solidFill>
                <a:latin typeface="Verdana"/>
                <a:cs typeface="Verdana"/>
              </a:rPr>
              <a:t>grade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97707" y="4052315"/>
            <a:ext cx="2437130" cy="1708785"/>
            <a:chOff x="2997707" y="4052315"/>
            <a:chExt cx="2437130" cy="1708785"/>
          </a:xfrm>
        </p:grpSpPr>
        <p:sp>
          <p:nvSpPr>
            <p:cNvPr id="11" name="object 11"/>
            <p:cNvSpPr/>
            <p:nvPr/>
          </p:nvSpPr>
          <p:spPr>
            <a:xfrm>
              <a:off x="3003803" y="4058411"/>
              <a:ext cx="2425065" cy="1696720"/>
            </a:xfrm>
            <a:custGeom>
              <a:avLst/>
              <a:gdLst/>
              <a:ahLst/>
              <a:cxnLst/>
              <a:rect l="l" t="t" r="r" b="b"/>
              <a:pathLst>
                <a:path w="2425065" h="1696720">
                  <a:moveTo>
                    <a:pt x="2141982" y="0"/>
                  </a:moveTo>
                  <a:lnTo>
                    <a:pt x="282701" y="0"/>
                  </a:lnTo>
                  <a:lnTo>
                    <a:pt x="236858" y="3701"/>
                  </a:lnTo>
                  <a:lnTo>
                    <a:pt x="193365" y="14417"/>
                  </a:lnTo>
                  <a:lnTo>
                    <a:pt x="152805" y="31563"/>
                  </a:lnTo>
                  <a:lnTo>
                    <a:pt x="115763" y="54559"/>
                  </a:lnTo>
                  <a:lnTo>
                    <a:pt x="82819" y="82819"/>
                  </a:lnTo>
                  <a:lnTo>
                    <a:pt x="54559" y="115763"/>
                  </a:lnTo>
                  <a:lnTo>
                    <a:pt x="31563" y="152805"/>
                  </a:lnTo>
                  <a:lnTo>
                    <a:pt x="14417" y="193365"/>
                  </a:lnTo>
                  <a:lnTo>
                    <a:pt x="3701" y="236858"/>
                  </a:lnTo>
                  <a:lnTo>
                    <a:pt x="0" y="282701"/>
                  </a:lnTo>
                  <a:lnTo>
                    <a:pt x="0" y="1413510"/>
                  </a:lnTo>
                  <a:lnTo>
                    <a:pt x="3701" y="1459359"/>
                  </a:lnTo>
                  <a:lnTo>
                    <a:pt x="14417" y="1502856"/>
                  </a:lnTo>
                  <a:lnTo>
                    <a:pt x="31563" y="1543417"/>
                  </a:lnTo>
                  <a:lnTo>
                    <a:pt x="54559" y="1580459"/>
                  </a:lnTo>
                  <a:lnTo>
                    <a:pt x="82819" y="1613401"/>
                  </a:lnTo>
                  <a:lnTo>
                    <a:pt x="115763" y="1641660"/>
                  </a:lnTo>
                  <a:lnTo>
                    <a:pt x="152805" y="1664652"/>
                  </a:lnTo>
                  <a:lnTo>
                    <a:pt x="193365" y="1681797"/>
                  </a:lnTo>
                  <a:lnTo>
                    <a:pt x="236858" y="1692511"/>
                  </a:lnTo>
                  <a:lnTo>
                    <a:pt x="282701" y="1696212"/>
                  </a:lnTo>
                  <a:lnTo>
                    <a:pt x="2141982" y="1696212"/>
                  </a:lnTo>
                  <a:lnTo>
                    <a:pt x="2187825" y="1692511"/>
                  </a:lnTo>
                  <a:lnTo>
                    <a:pt x="2231318" y="1681797"/>
                  </a:lnTo>
                  <a:lnTo>
                    <a:pt x="2271878" y="1664652"/>
                  </a:lnTo>
                  <a:lnTo>
                    <a:pt x="2308920" y="1641660"/>
                  </a:lnTo>
                  <a:lnTo>
                    <a:pt x="2341864" y="1613401"/>
                  </a:lnTo>
                  <a:lnTo>
                    <a:pt x="2370124" y="1580459"/>
                  </a:lnTo>
                  <a:lnTo>
                    <a:pt x="2393120" y="1543417"/>
                  </a:lnTo>
                  <a:lnTo>
                    <a:pt x="2410266" y="1502856"/>
                  </a:lnTo>
                  <a:lnTo>
                    <a:pt x="2420982" y="1459359"/>
                  </a:lnTo>
                  <a:lnTo>
                    <a:pt x="2424684" y="1413510"/>
                  </a:lnTo>
                  <a:lnTo>
                    <a:pt x="2424684" y="282701"/>
                  </a:lnTo>
                  <a:lnTo>
                    <a:pt x="2420982" y="236858"/>
                  </a:lnTo>
                  <a:lnTo>
                    <a:pt x="2410266" y="193365"/>
                  </a:lnTo>
                  <a:lnTo>
                    <a:pt x="2393120" y="152805"/>
                  </a:lnTo>
                  <a:lnTo>
                    <a:pt x="2370124" y="115763"/>
                  </a:lnTo>
                  <a:lnTo>
                    <a:pt x="2341864" y="82819"/>
                  </a:lnTo>
                  <a:lnTo>
                    <a:pt x="2308920" y="54559"/>
                  </a:lnTo>
                  <a:lnTo>
                    <a:pt x="2271878" y="31563"/>
                  </a:lnTo>
                  <a:lnTo>
                    <a:pt x="2231318" y="14417"/>
                  </a:lnTo>
                  <a:lnTo>
                    <a:pt x="2187825" y="3701"/>
                  </a:lnTo>
                  <a:lnTo>
                    <a:pt x="214198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03803" y="4058411"/>
              <a:ext cx="2425065" cy="1696720"/>
            </a:xfrm>
            <a:custGeom>
              <a:avLst/>
              <a:gdLst/>
              <a:ahLst/>
              <a:cxnLst/>
              <a:rect l="l" t="t" r="r" b="b"/>
              <a:pathLst>
                <a:path w="2425065" h="1696720">
                  <a:moveTo>
                    <a:pt x="0" y="282701"/>
                  </a:moveTo>
                  <a:lnTo>
                    <a:pt x="3701" y="236858"/>
                  </a:lnTo>
                  <a:lnTo>
                    <a:pt x="14417" y="193365"/>
                  </a:lnTo>
                  <a:lnTo>
                    <a:pt x="31563" y="152805"/>
                  </a:lnTo>
                  <a:lnTo>
                    <a:pt x="54559" y="115763"/>
                  </a:lnTo>
                  <a:lnTo>
                    <a:pt x="82819" y="82819"/>
                  </a:lnTo>
                  <a:lnTo>
                    <a:pt x="115763" y="54559"/>
                  </a:lnTo>
                  <a:lnTo>
                    <a:pt x="152805" y="31563"/>
                  </a:lnTo>
                  <a:lnTo>
                    <a:pt x="193365" y="14417"/>
                  </a:lnTo>
                  <a:lnTo>
                    <a:pt x="236858" y="3701"/>
                  </a:lnTo>
                  <a:lnTo>
                    <a:pt x="282701" y="0"/>
                  </a:lnTo>
                  <a:lnTo>
                    <a:pt x="2141982" y="0"/>
                  </a:lnTo>
                  <a:lnTo>
                    <a:pt x="2187825" y="3701"/>
                  </a:lnTo>
                  <a:lnTo>
                    <a:pt x="2231318" y="14417"/>
                  </a:lnTo>
                  <a:lnTo>
                    <a:pt x="2271878" y="31563"/>
                  </a:lnTo>
                  <a:lnTo>
                    <a:pt x="2308920" y="54559"/>
                  </a:lnTo>
                  <a:lnTo>
                    <a:pt x="2341864" y="82819"/>
                  </a:lnTo>
                  <a:lnTo>
                    <a:pt x="2370124" y="115763"/>
                  </a:lnTo>
                  <a:lnTo>
                    <a:pt x="2393120" y="152805"/>
                  </a:lnTo>
                  <a:lnTo>
                    <a:pt x="2410266" y="193365"/>
                  </a:lnTo>
                  <a:lnTo>
                    <a:pt x="2420982" y="236858"/>
                  </a:lnTo>
                  <a:lnTo>
                    <a:pt x="2424684" y="282701"/>
                  </a:lnTo>
                  <a:lnTo>
                    <a:pt x="2424684" y="1413510"/>
                  </a:lnTo>
                  <a:lnTo>
                    <a:pt x="2420982" y="1459359"/>
                  </a:lnTo>
                  <a:lnTo>
                    <a:pt x="2410266" y="1502856"/>
                  </a:lnTo>
                  <a:lnTo>
                    <a:pt x="2393120" y="1543417"/>
                  </a:lnTo>
                  <a:lnTo>
                    <a:pt x="2370124" y="1580459"/>
                  </a:lnTo>
                  <a:lnTo>
                    <a:pt x="2341864" y="1613401"/>
                  </a:lnTo>
                  <a:lnTo>
                    <a:pt x="2308920" y="1641660"/>
                  </a:lnTo>
                  <a:lnTo>
                    <a:pt x="2271878" y="1664652"/>
                  </a:lnTo>
                  <a:lnTo>
                    <a:pt x="2231318" y="1681797"/>
                  </a:lnTo>
                  <a:lnTo>
                    <a:pt x="2187825" y="1692511"/>
                  </a:lnTo>
                  <a:lnTo>
                    <a:pt x="2141982" y="1696212"/>
                  </a:lnTo>
                  <a:lnTo>
                    <a:pt x="282701" y="1696212"/>
                  </a:lnTo>
                  <a:lnTo>
                    <a:pt x="236858" y="1692511"/>
                  </a:lnTo>
                  <a:lnTo>
                    <a:pt x="193365" y="1681797"/>
                  </a:lnTo>
                  <a:lnTo>
                    <a:pt x="152805" y="1664652"/>
                  </a:lnTo>
                  <a:lnTo>
                    <a:pt x="115763" y="1641660"/>
                  </a:lnTo>
                  <a:lnTo>
                    <a:pt x="82819" y="1613401"/>
                  </a:lnTo>
                  <a:lnTo>
                    <a:pt x="54559" y="1580459"/>
                  </a:lnTo>
                  <a:lnTo>
                    <a:pt x="31563" y="1543417"/>
                  </a:lnTo>
                  <a:lnTo>
                    <a:pt x="14417" y="1502856"/>
                  </a:lnTo>
                  <a:lnTo>
                    <a:pt x="3701" y="1459359"/>
                  </a:lnTo>
                  <a:lnTo>
                    <a:pt x="0" y="1413510"/>
                  </a:lnTo>
                  <a:lnTo>
                    <a:pt x="0" y="28270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98063" y="4476699"/>
            <a:ext cx="1837689" cy="81597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211454">
              <a:lnSpc>
                <a:spcPts val="2980"/>
              </a:lnSpc>
              <a:spcBef>
                <a:spcPts val="415"/>
              </a:spcBef>
            </a:pPr>
            <a:r>
              <a:rPr sz="2700" spc="90" dirty="0">
                <a:solidFill>
                  <a:srgbClr val="FFFFFF"/>
                </a:solidFill>
                <a:latin typeface="Verdana"/>
                <a:cs typeface="Verdana"/>
              </a:rPr>
              <a:t>Chaque </a:t>
            </a:r>
            <a:r>
              <a:rPr sz="2700" spc="-20" dirty="0">
                <a:solidFill>
                  <a:srgbClr val="FFFFFF"/>
                </a:solidFill>
                <a:latin typeface="Verdana"/>
                <a:cs typeface="Verdana"/>
              </a:rPr>
              <a:t>collectivité</a:t>
            </a:r>
            <a:endParaRPr sz="27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16726" y="1977898"/>
            <a:ext cx="4196080" cy="3149600"/>
            <a:chOff x="6316726" y="1977898"/>
            <a:chExt cx="4196080" cy="3149600"/>
          </a:xfrm>
        </p:grpSpPr>
        <p:sp>
          <p:nvSpPr>
            <p:cNvPr id="15" name="object 15"/>
            <p:cNvSpPr/>
            <p:nvPr/>
          </p:nvSpPr>
          <p:spPr>
            <a:xfrm>
              <a:off x="7484364" y="3680460"/>
              <a:ext cx="1640205" cy="1440180"/>
            </a:xfrm>
            <a:custGeom>
              <a:avLst/>
              <a:gdLst/>
              <a:ahLst/>
              <a:cxnLst/>
              <a:rect l="l" t="t" r="r" b="b"/>
              <a:pathLst>
                <a:path w="1640204" h="1440179">
                  <a:moveTo>
                    <a:pt x="472947" y="0"/>
                  </a:moveTo>
                  <a:lnTo>
                    <a:pt x="0" y="0"/>
                  </a:lnTo>
                  <a:lnTo>
                    <a:pt x="0" y="1316608"/>
                  </a:lnTo>
                  <a:lnTo>
                    <a:pt x="1124584" y="1316608"/>
                  </a:lnTo>
                  <a:lnTo>
                    <a:pt x="1124584" y="1440179"/>
                  </a:lnTo>
                  <a:lnTo>
                    <a:pt x="1639824" y="1080134"/>
                  </a:lnTo>
                  <a:lnTo>
                    <a:pt x="1124584" y="720089"/>
                  </a:lnTo>
                  <a:lnTo>
                    <a:pt x="1124584" y="843660"/>
                  </a:lnTo>
                  <a:lnTo>
                    <a:pt x="472947" y="843660"/>
                  </a:lnTo>
                  <a:lnTo>
                    <a:pt x="472947" y="0"/>
                  </a:lnTo>
                  <a:close/>
                </a:path>
              </a:pathLst>
            </a:custGeom>
            <a:solidFill>
              <a:srgbClr val="F6C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84364" y="3680460"/>
              <a:ext cx="1640205" cy="1440180"/>
            </a:xfrm>
            <a:custGeom>
              <a:avLst/>
              <a:gdLst/>
              <a:ahLst/>
              <a:cxnLst/>
              <a:rect l="l" t="t" r="r" b="b"/>
              <a:pathLst>
                <a:path w="1640204" h="1440179">
                  <a:moveTo>
                    <a:pt x="472947" y="0"/>
                  </a:moveTo>
                  <a:lnTo>
                    <a:pt x="472947" y="843660"/>
                  </a:lnTo>
                  <a:lnTo>
                    <a:pt x="1124584" y="843660"/>
                  </a:lnTo>
                  <a:lnTo>
                    <a:pt x="1124584" y="720089"/>
                  </a:lnTo>
                  <a:lnTo>
                    <a:pt x="1639824" y="1080134"/>
                  </a:lnTo>
                  <a:lnTo>
                    <a:pt x="1124584" y="1440179"/>
                  </a:lnTo>
                  <a:lnTo>
                    <a:pt x="1124584" y="1316608"/>
                  </a:lnTo>
                  <a:lnTo>
                    <a:pt x="0" y="1316608"/>
                  </a:lnTo>
                  <a:lnTo>
                    <a:pt x="0" y="0"/>
                  </a:lnTo>
                  <a:lnTo>
                    <a:pt x="472947" y="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3076" y="1984248"/>
              <a:ext cx="4183379" cy="1697989"/>
            </a:xfrm>
            <a:custGeom>
              <a:avLst/>
              <a:gdLst/>
              <a:ahLst/>
              <a:cxnLst/>
              <a:rect l="l" t="t" r="r" b="b"/>
              <a:pathLst>
                <a:path w="4183379" h="1697989">
                  <a:moveTo>
                    <a:pt x="3900424" y="0"/>
                  </a:moveTo>
                  <a:lnTo>
                    <a:pt x="282955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5"/>
                  </a:lnTo>
                  <a:lnTo>
                    <a:pt x="0" y="1414779"/>
                  </a:lnTo>
                  <a:lnTo>
                    <a:pt x="3705" y="1460661"/>
                  </a:lnTo>
                  <a:lnTo>
                    <a:pt x="14431" y="1504192"/>
                  </a:lnTo>
                  <a:lnTo>
                    <a:pt x="31594" y="1544787"/>
                  </a:lnTo>
                  <a:lnTo>
                    <a:pt x="54612" y="1581863"/>
                  </a:lnTo>
                  <a:lnTo>
                    <a:pt x="82899" y="1614836"/>
                  </a:lnTo>
                  <a:lnTo>
                    <a:pt x="115872" y="1643123"/>
                  </a:lnTo>
                  <a:lnTo>
                    <a:pt x="152948" y="1666141"/>
                  </a:lnTo>
                  <a:lnTo>
                    <a:pt x="193543" y="1683304"/>
                  </a:lnTo>
                  <a:lnTo>
                    <a:pt x="237074" y="1694030"/>
                  </a:lnTo>
                  <a:lnTo>
                    <a:pt x="282955" y="1697735"/>
                  </a:lnTo>
                  <a:lnTo>
                    <a:pt x="3900424" y="1697735"/>
                  </a:lnTo>
                  <a:lnTo>
                    <a:pt x="3946305" y="1694030"/>
                  </a:lnTo>
                  <a:lnTo>
                    <a:pt x="3989836" y="1683304"/>
                  </a:lnTo>
                  <a:lnTo>
                    <a:pt x="4030431" y="1666141"/>
                  </a:lnTo>
                  <a:lnTo>
                    <a:pt x="4067507" y="1643123"/>
                  </a:lnTo>
                  <a:lnTo>
                    <a:pt x="4100480" y="1614836"/>
                  </a:lnTo>
                  <a:lnTo>
                    <a:pt x="4128767" y="1581863"/>
                  </a:lnTo>
                  <a:lnTo>
                    <a:pt x="4151785" y="1544787"/>
                  </a:lnTo>
                  <a:lnTo>
                    <a:pt x="4168948" y="1504192"/>
                  </a:lnTo>
                  <a:lnTo>
                    <a:pt x="4179674" y="1460661"/>
                  </a:lnTo>
                  <a:lnTo>
                    <a:pt x="4183379" y="1414779"/>
                  </a:lnTo>
                  <a:lnTo>
                    <a:pt x="4183379" y="282955"/>
                  </a:lnTo>
                  <a:lnTo>
                    <a:pt x="4179674" y="237074"/>
                  </a:lnTo>
                  <a:lnTo>
                    <a:pt x="4168948" y="193543"/>
                  </a:lnTo>
                  <a:lnTo>
                    <a:pt x="4151785" y="152948"/>
                  </a:lnTo>
                  <a:lnTo>
                    <a:pt x="4128767" y="115872"/>
                  </a:lnTo>
                  <a:lnTo>
                    <a:pt x="4100480" y="82899"/>
                  </a:lnTo>
                  <a:lnTo>
                    <a:pt x="4067507" y="54612"/>
                  </a:lnTo>
                  <a:lnTo>
                    <a:pt x="4030431" y="31594"/>
                  </a:lnTo>
                  <a:lnTo>
                    <a:pt x="3989836" y="14431"/>
                  </a:lnTo>
                  <a:lnTo>
                    <a:pt x="3946305" y="3705"/>
                  </a:lnTo>
                  <a:lnTo>
                    <a:pt x="3900424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3076" y="1984248"/>
              <a:ext cx="4183379" cy="1697989"/>
            </a:xfrm>
            <a:custGeom>
              <a:avLst/>
              <a:gdLst/>
              <a:ahLst/>
              <a:cxnLst/>
              <a:rect l="l" t="t" r="r" b="b"/>
              <a:pathLst>
                <a:path w="4183379" h="1697989">
                  <a:moveTo>
                    <a:pt x="0" y="282955"/>
                  </a:moveTo>
                  <a:lnTo>
                    <a:pt x="3705" y="237074"/>
                  </a:lnTo>
                  <a:lnTo>
                    <a:pt x="14431" y="193543"/>
                  </a:lnTo>
                  <a:lnTo>
                    <a:pt x="31594" y="152948"/>
                  </a:lnTo>
                  <a:lnTo>
                    <a:pt x="54612" y="115872"/>
                  </a:lnTo>
                  <a:lnTo>
                    <a:pt x="82899" y="82899"/>
                  </a:lnTo>
                  <a:lnTo>
                    <a:pt x="115872" y="54612"/>
                  </a:lnTo>
                  <a:lnTo>
                    <a:pt x="152948" y="31594"/>
                  </a:lnTo>
                  <a:lnTo>
                    <a:pt x="193543" y="14431"/>
                  </a:lnTo>
                  <a:lnTo>
                    <a:pt x="237074" y="3705"/>
                  </a:lnTo>
                  <a:lnTo>
                    <a:pt x="282955" y="0"/>
                  </a:lnTo>
                  <a:lnTo>
                    <a:pt x="3900424" y="0"/>
                  </a:lnTo>
                  <a:lnTo>
                    <a:pt x="3946305" y="3705"/>
                  </a:lnTo>
                  <a:lnTo>
                    <a:pt x="3989836" y="14431"/>
                  </a:lnTo>
                  <a:lnTo>
                    <a:pt x="4030431" y="31594"/>
                  </a:lnTo>
                  <a:lnTo>
                    <a:pt x="4067507" y="54612"/>
                  </a:lnTo>
                  <a:lnTo>
                    <a:pt x="4100480" y="82899"/>
                  </a:lnTo>
                  <a:lnTo>
                    <a:pt x="4128767" y="115872"/>
                  </a:lnTo>
                  <a:lnTo>
                    <a:pt x="4151785" y="152948"/>
                  </a:lnTo>
                  <a:lnTo>
                    <a:pt x="4168948" y="193543"/>
                  </a:lnTo>
                  <a:lnTo>
                    <a:pt x="4179674" y="237074"/>
                  </a:lnTo>
                  <a:lnTo>
                    <a:pt x="4183379" y="282955"/>
                  </a:lnTo>
                  <a:lnTo>
                    <a:pt x="4183379" y="1414779"/>
                  </a:lnTo>
                  <a:lnTo>
                    <a:pt x="4179674" y="1460661"/>
                  </a:lnTo>
                  <a:lnTo>
                    <a:pt x="4168948" y="1504192"/>
                  </a:lnTo>
                  <a:lnTo>
                    <a:pt x="4151785" y="1544787"/>
                  </a:lnTo>
                  <a:lnTo>
                    <a:pt x="4128767" y="1581863"/>
                  </a:lnTo>
                  <a:lnTo>
                    <a:pt x="4100480" y="1614836"/>
                  </a:lnTo>
                  <a:lnTo>
                    <a:pt x="4067507" y="1643123"/>
                  </a:lnTo>
                  <a:lnTo>
                    <a:pt x="4030431" y="1666141"/>
                  </a:lnTo>
                  <a:lnTo>
                    <a:pt x="3989836" y="1683304"/>
                  </a:lnTo>
                  <a:lnTo>
                    <a:pt x="3946305" y="1694030"/>
                  </a:lnTo>
                  <a:lnTo>
                    <a:pt x="3900424" y="1697735"/>
                  </a:lnTo>
                  <a:lnTo>
                    <a:pt x="282955" y="1697735"/>
                  </a:lnTo>
                  <a:lnTo>
                    <a:pt x="237074" y="1694030"/>
                  </a:lnTo>
                  <a:lnTo>
                    <a:pt x="193543" y="1683304"/>
                  </a:lnTo>
                  <a:lnTo>
                    <a:pt x="152948" y="1666141"/>
                  </a:lnTo>
                  <a:lnTo>
                    <a:pt x="115872" y="1643123"/>
                  </a:lnTo>
                  <a:lnTo>
                    <a:pt x="82899" y="1614836"/>
                  </a:lnTo>
                  <a:lnTo>
                    <a:pt x="54612" y="1581863"/>
                  </a:lnTo>
                  <a:lnTo>
                    <a:pt x="31594" y="1544787"/>
                  </a:lnTo>
                  <a:lnTo>
                    <a:pt x="14431" y="1504192"/>
                  </a:lnTo>
                  <a:lnTo>
                    <a:pt x="3705" y="1460661"/>
                  </a:lnTo>
                  <a:lnTo>
                    <a:pt x="0" y="1414779"/>
                  </a:lnTo>
                  <a:lnTo>
                    <a:pt x="0" y="28295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545071" y="2058212"/>
            <a:ext cx="3740785" cy="1348105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3400" spc="-25" dirty="0">
                <a:solidFill>
                  <a:srgbClr val="FFFFFF"/>
                </a:solidFill>
                <a:latin typeface="Verdana"/>
                <a:cs typeface="Verdana"/>
              </a:rPr>
              <a:t>LDG</a:t>
            </a:r>
            <a:endParaRPr sz="3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125"/>
              </a:spcBef>
            </a:pPr>
            <a:r>
              <a:rPr sz="3400" spc="-95" dirty="0">
                <a:solidFill>
                  <a:srgbClr val="FFFFFF"/>
                </a:solidFill>
                <a:latin typeface="Verdana"/>
                <a:cs typeface="Verdana"/>
              </a:rPr>
              <a:t>Promotion</a:t>
            </a:r>
            <a:r>
              <a:rPr sz="3400" spc="-1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400" spc="-120" dirty="0">
                <a:solidFill>
                  <a:srgbClr val="FFFFFF"/>
                </a:solidFill>
                <a:latin typeface="Verdana"/>
                <a:cs typeface="Verdana"/>
              </a:rPr>
              <a:t>Interne</a:t>
            </a:r>
            <a:endParaRPr sz="34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9122664" y="3870959"/>
            <a:ext cx="2437130" cy="1710055"/>
            <a:chOff x="9122664" y="3870959"/>
            <a:chExt cx="2437130" cy="1710055"/>
          </a:xfrm>
        </p:grpSpPr>
        <p:sp>
          <p:nvSpPr>
            <p:cNvPr id="21" name="object 21"/>
            <p:cNvSpPr/>
            <p:nvPr/>
          </p:nvSpPr>
          <p:spPr>
            <a:xfrm>
              <a:off x="9128760" y="3877055"/>
              <a:ext cx="2425065" cy="1697989"/>
            </a:xfrm>
            <a:custGeom>
              <a:avLst/>
              <a:gdLst/>
              <a:ahLst/>
              <a:cxnLst/>
              <a:rect l="l" t="t" r="r" b="b"/>
              <a:pathLst>
                <a:path w="2425065" h="1697989">
                  <a:moveTo>
                    <a:pt x="2141728" y="0"/>
                  </a:moveTo>
                  <a:lnTo>
                    <a:pt x="282956" y="0"/>
                  </a:lnTo>
                  <a:lnTo>
                    <a:pt x="237074" y="3705"/>
                  </a:lnTo>
                  <a:lnTo>
                    <a:pt x="193543" y="14431"/>
                  </a:lnTo>
                  <a:lnTo>
                    <a:pt x="152948" y="31594"/>
                  </a:lnTo>
                  <a:lnTo>
                    <a:pt x="115872" y="54612"/>
                  </a:lnTo>
                  <a:lnTo>
                    <a:pt x="82899" y="82899"/>
                  </a:lnTo>
                  <a:lnTo>
                    <a:pt x="54612" y="115872"/>
                  </a:lnTo>
                  <a:lnTo>
                    <a:pt x="31594" y="152948"/>
                  </a:lnTo>
                  <a:lnTo>
                    <a:pt x="14431" y="193543"/>
                  </a:lnTo>
                  <a:lnTo>
                    <a:pt x="3705" y="237074"/>
                  </a:lnTo>
                  <a:lnTo>
                    <a:pt x="0" y="282956"/>
                  </a:lnTo>
                  <a:lnTo>
                    <a:pt x="0" y="1414780"/>
                  </a:lnTo>
                  <a:lnTo>
                    <a:pt x="3705" y="1460661"/>
                  </a:lnTo>
                  <a:lnTo>
                    <a:pt x="14431" y="1504192"/>
                  </a:lnTo>
                  <a:lnTo>
                    <a:pt x="31594" y="1544787"/>
                  </a:lnTo>
                  <a:lnTo>
                    <a:pt x="54612" y="1581863"/>
                  </a:lnTo>
                  <a:lnTo>
                    <a:pt x="82899" y="1614836"/>
                  </a:lnTo>
                  <a:lnTo>
                    <a:pt x="115872" y="1643123"/>
                  </a:lnTo>
                  <a:lnTo>
                    <a:pt x="152948" y="1666141"/>
                  </a:lnTo>
                  <a:lnTo>
                    <a:pt x="193543" y="1683304"/>
                  </a:lnTo>
                  <a:lnTo>
                    <a:pt x="237074" y="1694030"/>
                  </a:lnTo>
                  <a:lnTo>
                    <a:pt x="282956" y="1697736"/>
                  </a:lnTo>
                  <a:lnTo>
                    <a:pt x="2141728" y="1697736"/>
                  </a:lnTo>
                  <a:lnTo>
                    <a:pt x="2187609" y="1694030"/>
                  </a:lnTo>
                  <a:lnTo>
                    <a:pt x="2231140" y="1683304"/>
                  </a:lnTo>
                  <a:lnTo>
                    <a:pt x="2271735" y="1666141"/>
                  </a:lnTo>
                  <a:lnTo>
                    <a:pt x="2308811" y="1643123"/>
                  </a:lnTo>
                  <a:lnTo>
                    <a:pt x="2341784" y="1614836"/>
                  </a:lnTo>
                  <a:lnTo>
                    <a:pt x="2370071" y="1581863"/>
                  </a:lnTo>
                  <a:lnTo>
                    <a:pt x="2393089" y="1544787"/>
                  </a:lnTo>
                  <a:lnTo>
                    <a:pt x="2410252" y="1504192"/>
                  </a:lnTo>
                  <a:lnTo>
                    <a:pt x="2420978" y="1460661"/>
                  </a:lnTo>
                  <a:lnTo>
                    <a:pt x="2424684" y="1414780"/>
                  </a:lnTo>
                  <a:lnTo>
                    <a:pt x="2424684" y="282956"/>
                  </a:lnTo>
                  <a:lnTo>
                    <a:pt x="2420978" y="237074"/>
                  </a:lnTo>
                  <a:lnTo>
                    <a:pt x="2410252" y="193543"/>
                  </a:lnTo>
                  <a:lnTo>
                    <a:pt x="2393089" y="152948"/>
                  </a:lnTo>
                  <a:lnTo>
                    <a:pt x="2370071" y="115872"/>
                  </a:lnTo>
                  <a:lnTo>
                    <a:pt x="2341784" y="82899"/>
                  </a:lnTo>
                  <a:lnTo>
                    <a:pt x="2308811" y="54612"/>
                  </a:lnTo>
                  <a:lnTo>
                    <a:pt x="2271735" y="31594"/>
                  </a:lnTo>
                  <a:lnTo>
                    <a:pt x="2231140" y="14431"/>
                  </a:lnTo>
                  <a:lnTo>
                    <a:pt x="2187609" y="3705"/>
                  </a:lnTo>
                  <a:lnTo>
                    <a:pt x="2141728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128760" y="3877055"/>
              <a:ext cx="2425065" cy="1697989"/>
            </a:xfrm>
            <a:custGeom>
              <a:avLst/>
              <a:gdLst/>
              <a:ahLst/>
              <a:cxnLst/>
              <a:rect l="l" t="t" r="r" b="b"/>
              <a:pathLst>
                <a:path w="2425065" h="1697989">
                  <a:moveTo>
                    <a:pt x="0" y="282956"/>
                  </a:moveTo>
                  <a:lnTo>
                    <a:pt x="3705" y="237074"/>
                  </a:lnTo>
                  <a:lnTo>
                    <a:pt x="14431" y="193543"/>
                  </a:lnTo>
                  <a:lnTo>
                    <a:pt x="31594" y="152948"/>
                  </a:lnTo>
                  <a:lnTo>
                    <a:pt x="54612" y="115872"/>
                  </a:lnTo>
                  <a:lnTo>
                    <a:pt x="82899" y="82899"/>
                  </a:lnTo>
                  <a:lnTo>
                    <a:pt x="115872" y="54612"/>
                  </a:lnTo>
                  <a:lnTo>
                    <a:pt x="152948" y="31594"/>
                  </a:lnTo>
                  <a:lnTo>
                    <a:pt x="193543" y="14431"/>
                  </a:lnTo>
                  <a:lnTo>
                    <a:pt x="237074" y="3705"/>
                  </a:lnTo>
                  <a:lnTo>
                    <a:pt x="282956" y="0"/>
                  </a:lnTo>
                  <a:lnTo>
                    <a:pt x="2141728" y="0"/>
                  </a:lnTo>
                  <a:lnTo>
                    <a:pt x="2187609" y="3705"/>
                  </a:lnTo>
                  <a:lnTo>
                    <a:pt x="2231140" y="14431"/>
                  </a:lnTo>
                  <a:lnTo>
                    <a:pt x="2271735" y="31594"/>
                  </a:lnTo>
                  <a:lnTo>
                    <a:pt x="2308811" y="54612"/>
                  </a:lnTo>
                  <a:lnTo>
                    <a:pt x="2341784" y="82899"/>
                  </a:lnTo>
                  <a:lnTo>
                    <a:pt x="2370071" y="115872"/>
                  </a:lnTo>
                  <a:lnTo>
                    <a:pt x="2393089" y="152948"/>
                  </a:lnTo>
                  <a:lnTo>
                    <a:pt x="2410252" y="193543"/>
                  </a:lnTo>
                  <a:lnTo>
                    <a:pt x="2420978" y="237074"/>
                  </a:lnTo>
                  <a:lnTo>
                    <a:pt x="2424684" y="282956"/>
                  </a:lnTo>
                  <a:lnTo>
                    <a:pt x="2424684" y="1414780"/>
                  </a:lnTo>
                  <a:lnTo>
                    <a:pt x="2420978" y="1460661"/>
                  </a:lnTo>
                  <a:lnTo>
                    <a:pt x="2410252" y="1504192"/>
                  </a:lnTo>
                  <a:lnTo>
                    <a:pt x="2393089" y="1544787"/>
                  </a:lnTo>
                  <a:lnTo>
                    <a:pt x="2370071" y="1581863"/>
                  </a:lnTo>
                  <a:lnTo>
                    <a:pt x="2341784" y="1614836"/>
                  </a:lnTo>
                  <a:lnTo>
                    <a:pt x="2308811" y="1643123"/>
                  </a:lnTo>
                  <a:lnTo>
                    <a:pt x="2271735" y="1666141"/>
                  </a:lnTo>
                  <a:lnTo>
                    <a:pt x="2231140" y="1683304"/>
                  </a:lnTo>
                  <a:lnTo>
                    <a:pt x="2187609" y="1694030"/>
                  </a:lnTo>
                  <a:lnTo>
                    <a:pt x="2141728" y="1697736"/>
                  </a:lnTo>
                  <a:lnTo>
                    <a:pt x="282956" y="1697736"/>
                  </a:lnTo>
                  <a:lnTo>
                    <a:pt x="237074" y="1694030"/>
                  </a:lnTo>
                  <a:lnTo>
                    <a:pt x="193543" y="1683304"/>
                  </a:lnTo>
                  <a:lnTo>
                    <a:pt x="152948" y="1666141"/>
                  </a:lnTo>
                  <a:lnTo>
                    <a:pt x="115872" y="1643123"/>
                  </a:lnTo>
                  <a:lnTo>
                    <a:pt x="82899" y="1614836"/>
                  </a:lnTo>
                  <a:lnTo>
                    <a:pt x="54612" y="1581863"/>
                  </a:lnTo>
                  <a:lnTo>
                    <a:pt x="31594" y="1544787"/>
                  </a:lnTo>
                  <a:lnTo>
                    <a:pt x="14431" y="1504192"/>
                  </a:lnTo>
                  <a:lnTo>
                    <a:pt x="3705" y="1460661"/>
                  </a:lnTo>
                  <a:lnTo>
                    <a:pt x="0" y="1414780"/>
                  </a:lnTo>
                  <a:lnTo>
                    <a:pt x="0" y="2829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916793" y="4425441"/>
            <a:ext cx="1037533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5" dirty="0" smtClean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fr-FR" sz="3400" spc="-2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3400" spc="-25" dirty="0" smtClean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endParaRPr sz="3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6157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14" dirty="0">
                <a:latin typeface="Tahoma"/>
                <a:cs typeface="Tahoma"/>
              </a:rPr>
              <a:t>A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spc="-125" dirty="0">
                <a:latin typeface="Tahoma"/>
                <a:cs typeface="Tahoma"/>
              </a:rPr>
              <a:t>retenir</a:t>
            </a:r>
            <a:endParaRPr sz="25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75588" y="1690116"/>
            <a:ext cx="8895715" cy="975360"/>
            <a:chOff x="1275588" y="1690116"/>
            <a:chExt cx="8895715" cy="975360"/>
          </a:xfrm>
        </p:grpSpPr>
        <p:sp>
          <p:nvSpPr>
            <p:cNvPr id="6" name="object 6"/>
            <p:cNvSpPr/>
            <p:nvPr/>
          </p:nvSpPr>
          <p:spPr>
            <a:xfrm>
              <a:off x="1294638" y="1709166"/>
              <a:ext cx="8857615" cy="937260"/>
            </a:xfrm>
            <a:custGeom>
              <a:avLst/>
              <a:gdLst/>
              <a:ahLst/>
              <a:cxnLst/>
              <a:rect l="l" t="t" r="r" b="b"/>
              <a:pathLst>
                <a:path w="8857615" h="937260">
                  <a:moveTo>
                    <a:pt x="8701278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8701278" y="937260"/>
                  </a:lnTo>
                  <a:lnTo>
                    <a:pt x="8750637" y="929292"/>
                  </a:lnTo>
                  <a:lnTo>
                    <a:pt x="8793516" y="907109"/>
                  </a:lnTo>
                  <a:lnTo>
                    <a:pt x="8827337" y="873288"/>
                  </a:lnTo>
                  <a:lnTo>
                    <a:pt x="8849520" y="830409"/>
                  </a:lnTo>
                  <a:lnTo>
                    <a:pt x="8857488" y="781050"/>
                  </a:lnTo>
                  <a:lnTo>
                    <a:pt x="8857488" y="156210"/>
                  </a:lnTo>
                  <a:lnTo>
                    <a:pt x="8849520" y="106850"/>
                  </a:lnTo>
                  <a:lnTo>
                    <a:pt x="8827337" y="63971"/>
                  </a:lnTo>
                  <a:lnTo>
                    <a:pt x="8793516" y="30150"/>
                  </a:lnTo>
                  <a:lnTo>
                    <a:pt x="8750637" y="7967"/>
                  </a:lnTo>
                  <a:lnTo>
                    <a:pt x="8701278" y="0"/>
                  </a:lnTo>
                  <a:close/>
                </a:path>
              </a:pathLst>
            </a:custGeom>
            <a:solidFill>
              <a:srgbClr val="D4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94638" y="1709166"/>
              <a:ext cx="8857615" cy="937260"/>
            </a:xfrm>
            <a:custGeom>
              <a:avLst/>
              <a:gdLst/>
              <a:ahLst/>
              <a:cxnLst/>
              <a:rect l="l" t="t" r="r" b="b"/>
              <a:pathLst>
                <a:path w="885761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701278" y="0"/>
                  </a:lnTo>
                  <a:lnTo>
                    <a:pt x="8750637" y="7967"/>
                  </a:lnTo>
                  <a:lnTo>
                    <a:pt x="8793516" y="30150"/>
                  </a:lnTo>
                  <a:lnTo>
                    <a:pt x="8827337" y="63971"/>
                  </a:lnTo>
                  <a:lnTo>
                    <a:pt x="8849520" y="106850"/>
                  </a:lnTo>
                  <a:lnTo>
                    <a:pt x="8857488" y="156210"/>
                  </a:lnTo>
                  <a:lnTo>
                    <a:pt x="8857488" y="781050"/>
                  </a:lnTo>
                  <a:lnTo>
                    <a:pt x="8849520" y="830409"/>
                  </a:lnTo>
                  <a:lnTo>
                    <a:pt x="8827337" y="873288"/>
                  </a:lnTo>
                  <a:lnTo>
                    <a:pt x="8793516" y="907109"/>
                  </a:lnTo>
                  <a:lnTo>
                    <a:pt x="8750637" y="929292"/>
                  </a:lnTo>
                  <a:lnTo>
                    <a:pt x="87012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26489" y="1885645"/>
            <a:ext cx="81915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Absence</a:t>
            </a:r>
            <a:r>
              <a:rPr sz="1800" b="1" spc="-3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LDG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en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40" dirty="0">
                <a:solidFill>
                  <a:srgbClr val="006FC0"/>
                </a:solidFill>
                <a:latin typeface="Tahoma"/>
                <a:cs typeface="Tahoma"/>
              </a:rPr>
              <a:t>matière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6FC0"/>
                </a:solidFill>
                <a:latin typeface="Tahoma"/>
                <a:cs typeface="Tahoma"/>
              </a:rPr>
              <a:t>promotion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6FC0"/>
                </a:solidFill>
                <a:latin typeface="Tahoma"/>
                <a:cs typeface="Tahoma"/>
              </a:rPr>
              <a:t>et</a:t>
            </a:r>
            <a:r>
              <a:rPr sz="1800" b="1" spc="-3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800" b="1" spc="-2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006FC0"/>
                </a:solidFill>
                <a:latin typeface="Tahoma"/>
                <a:cs typeface="Tahoma"/>
              </a:rPr>
              <a:t>valorisation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des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Tahoma"/>
                <a:cs typeface="Tahoma"/>
              </a:rPr>
              <a:t>parcours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65" dirty="0">
                <a:solidFill>
                  <a:srgbClr val="006FC0"/>
                </a:solidFill>
                <a:latin typeface="Tahoma"/>
                <a:cs typeface="Tahoma"/>
              </a:rPr>
              <a:t>professionnels</a:t>
            </a:r>
            <a:r>
              <a:rPr sz="1800" b="1" spc="-7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par</a:t>
            </a:r>
            <a:r>
              <a:rPr sz="1800" b="1" spc="-8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la</a:t>
            </a:r>
            <a:r>
              <a:rPr sz="1800" b="1" spc="-5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25" dirty="0" err="1">
                <a:solidFill>
                  <a:srgbClr val="006FC0"/>
                </a:solidFill>
                <a:latin typeface="Tahoma"/>
                <a:cs typeface="Tahoma"/>
              </a:rPr>
              <a:t>collectivité</a:t>
            </a:r>
            <a:r>
              <a:rPr sz="1800" b="1" spc="-4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endParaRPr sz="1800" dirty="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75588" y="2955035"/>
            <a:ext cx="8895715" cy="2383790"/>
            <a:chOff x="1275588" y="2955035"/>
            <a:chExt cx="8895715" cy="2383790"/>
          </a:xfrm>
        </p:grpSpPr>
        <p:sp>
          <p:nvSpPr>
            <p:cNvPr id="10" name="object 10"/>
            <p:cNvSpPr/>
            <p:nvPr/>
          </p:nvSpPr>
          <p:spPr>
            <a:xfrm>
              <a:off x="5611367" y="2955035"/>
              <a:ext cx="228600" cy="1073785"/>
            </a:xfrm>
            <a:custGeom>
              <a:avLst/>
              <a:gdLst/>
              <a:ahLst/>
              <a:cxnLst/>
              <a:rect l="l" t="t" r="r" b="b"/>
              <a:pathLst>
                <a:path w="228600" h="1073785">
                  <a:moveTo>
                    <a:pt x="76200" y="844803"/>
                  </a:moveTo>
                  <a:lnTo>
                    <a:pt x="0" y="844803"/>
                  </a:lnTo>
                  <a:lnTo>
                    <a:pt x="114300" y="1073403"/>
                  </a:lnTo>
                  <a:lnTo>
                    <a:pt x="209550" y="882903"/>
                  </a:lnTo>
                  <a:lnTo>
                    <a:pt x="76200" y="882903"/>
                  </a:lnTo>
                  <a:lnTo>
                    <a:pt x="76200" y="844803"/>
                  </a:lnTo>
                  <a:close/>
                </a:path>
                <a:path w="228600" h="1073785">
                  <a:moveTo>
                    <a:pt x="152400" y="0"/>
                  </a:moveTo>
                  <a:lnTo>
                    <a:pt x="76200" y="0"/>
                  </a:lnTo>
                  <a:lnTo>
                    <a:pt x="76200" y="882903"/>
                  </a:lnTo>
                  <a:lnTo>
                    <a:pt x="152400" y="882903"/>
                  </a:lnTo>
                  <a:lnTo>
                    <a:pt x="152400" y="0"/>
                  </a:lnTo>
                  <a:close/>
                </a:path>
                <a:path w="228600" h="1073785">
                  <a:moveTo>
                    <a:pt x="228600" y="844803"/>
                  </a:moveTo>
                  <a:lnTo>
                    <a:pt x="152400" y="844803"/>
                  </a:lnTo>
                  <a:lnTo>
                    <a:pt x="152400" y="882903"/>
                  </a:lnTo>
                  <a:lnTo>
                    <a:pt x="209550" y="882903"/>
                  </a:lnTo>
                  <a:lnTo>
                    <a:pt x="228600" y="844803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94638" y="4382261"/>
              <a:ext cx="8857615" cy="937260"/>
            </a:xfrm>
            <a:custGeom>
              <a:avLst/>
              <a:gdLst/>
              <a:ahLst/>
              <a:cxnLst/>
              <a:rect l="l" t="t" r="r" b="b"/>
              <a:pathLst>
                <a:path w="8857615" h="937260">
                  <a:moveTo>
                    <a:pt x="8701278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8701278" y="937260"/>
                  </a:lnTo>
                  <a:lnTo>
                    <a:pt x="8750637" y="929292"/>
                  </a:lnTo>
                  <a:lnTo>
                    <a:pt x="8793516" y="907109"/>
                  </a:lnTo>
                  <a:lnTo>
                    <a:pt x="8827337" y="873288"/>
                  </a:lnTo>
                  <a:lnTo>
                    <a:pt x="8849520" y="830409"/>
                  </a:lnTo>
                  <a:lnTo>
                    <a:pt x="8857488" y="781050"/>
                  </a:lnTo>
                  <a:lnTo>
                    <a:pt x="8857488" y="156210"/>
                  </a:lnTo>
                  <a:lnTo>
                    <a:pt x="8849520" y="106850"/>
                  </a:lnTo>
                  <a:lnTo>
                    <a:pt x="8827337" y="63971"/>
                  </a:lnTo>
                  <a:lnTo>
                    <a:pt x="8793516" y="30150"/>
                  </a:lnTo>
                  <a:lnTo>
                    <a:pt x="8750637" y="7967"/>
                  </a:lnTo>
                  <a:lnTo>
                    <a:pt x="8701278" y="0"/>
                  </a:lnTo>
                  <a:close/>
                </a:path>
              </a:pathLst>
            </a:custGeom>
            <a:solidFill>
              <a:srgbClr val="D4E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4638" y="4382261"/>
              <a:ext cx="8857615" cy="937260"/>
            </a:xfrm>
            <a:custGeom>
              <a:avLst/>
              <a:gdLst/>
              <a:ahLst/>
              <a:cxnLst/>
              <a:rect l="l" t="t" r="r" b="b"/>
              <a:pathLst>
                <a:path w="8857615" h="937260">
                  <a:moveTo>
                    <a:pt x="0" y="156210"/>
                  </a:moveTo>
                  <a:lnTo>
                    <a:pt x="7967" y="106850"/>
                  </a:lnTo>
                  <a:lnTo>
                    <a:pt x="30150" y="63971"/>
                  </a:lnTo>
                  <a:lnTo>
                    <a:pt x="63971" y="30150"/>
                  </a:lnTo>
                  <a:lnTo>
                    <a:pt x="106850" y="7967"/>
                  </a:lnTo>
                  <a:lnTo>
                    <a:pt x="156209" y="0"/>
                  </a:lnTo>
                  <a:lnTo>
                    <a:pt x="8701278" y="0"/>
                  </a:lnTo>
                  <a:lnTo>
                    <a:pt x="8750637" y="7967"/>
                  </a:lnTo>
                  <a:lnTo>
                    <a:pt x="8793516" y="30150"/>
                  </a:lnTo>
                  <a:lnTo>
                    <a:pt x="8827337" y="63971"/>
                  </a:lnTo>
                  <a:lnTo>
                    <a:pt x="8849520" y="106850"/>
                  </a:lnTo>
                  <a:lnTo>
                    <a:pt x="8857488" y="156210"/>
                  </a:lnTo>
                  <a:lnTo>
                    <a:pt x="8857488" y="781050"/>
                  </a:lnTo>
                  <a:lnTo>
                    <a:pt x="8849520" y="830409"/>
                  </a:lnTo>
                  <a:lnTo>
                    <a:pt x="8827337" y="873288"/>
                  </a:lnTo>
                  <a:lnTo>
                    <a:pt x="8793516" y="907109"/>
                  </a:lnTo>
                  <a:lnTo>
                    <a:pt x="8750637" y="929292"/>
                  </a:lnTo>
                  <a:lnTo>
                    <a:pt x="8701278" y="937260"/>
                  </a:lnTo>
                  <a:lnTo>
                    <a:pt x="156209" y="937260"/>
                  </a:lnTo>
                  <a:lnTo>
                    <a:pt x="106850" y="929292"/>
                  </a:lnTo>
                  <a:lnTo>
                    <a:pt x="63971" y="907109"/>
                  </a:lnTo>
                  <a:lnTo>
                    <a:pt x="30150" y="873288"/>
                  </a:lnTo>
                  <a:lnTo>
                    <a:pt x="7967" y="830409"/>
                  </a:lnTo>
                  <a:lnTo>
                    <a:pt x="0" y="781050"/>
                  </a:lnTo>
                  <a:lnTo>
                    <a:pt x="0" y="156210"/>
                  </a:lnTo>
                  <a:close/>
                </a:path>
              </a:pathLst>
            </a:custGeom>
            <a:ln w="381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050473" y="4696713"/>
            <a:ext cx="83034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err="1" smtClean="0">
                <a:solidFill>
                  <a:srgbClr val="006FC0"/>
                </a:solidFill>
                <a:latin typeface="Tahoma"/>
                <a:cs typeface="Tahoma"/>
              </a:rPr>
              <a:t>Avancement</a:t>
            </a:r>
            <a:r>
              <a:rPr lang="fr-FR" sz="1800" b="1" dirty="0" smtClean="0">
                <a:solidFill>
                  <a:srgbClr val="006FC0"/>
                </a:solidFill>
                <a:latin typeface="Tahoma"/>
                <a:cs typeface="Tahoma"/>
              </a:rPr>
              <a:t> de grade  et promotion</a:t>
            </a:r>
            <a:r>
              <a:rPr sz="1800" b="1" spc="459" dirty="0" smtClean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des</a:t>
            </a:r>
            <a:r>
              <a:rPr sz="1800" b="1" spc="-5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agents</a:t>
            </a:r>
            <a:r>
              <a:rPr sz="18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006FC0"/>
                </a:solidFill>
                <a:latin typeface="Tahoma"/>
                <a:cs typeface="Tahoma"/>
              </a:rPr>
              <a:t>de</a:t>
            </a:r>
            <a:r>
              <a:rPr sz="1800" b="1" spc="-40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ahoma"/>
                <a:cs typeface="Tahoma"/>
              </a:rPr>
              <a:t>la</a:t>
            </a:r>
            <a:r>
              <a:rPr sz="1800" b="1" spc="-2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r>
              <a:rPr sz="1800" b="1" spc="-25" dirty="0" err="1">
                <a:solidFill>
                  <a:srgbClr val="006FC0"/>
                </a:solidFill>
                <a:latin typeface="Tahoma"/>
                <a:cs typeface="Tahoma"/>
              </a:rPr>
              <a:t>collectivité</a:t>
            </a:r>
            <a:r>
              <a:rPr sz="1800" b="1" spc="-15" dirty="0">
                <a:solidFill>
                  <a:srgbClr val="006FC0"/>
                </a:solidFill>
                <a:latin typeface="Tahoma"/>
                <a:cs typeface="Tahoma"/>
              </a:rPr>
              <a:t> 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9860" y="4027932"/>
            <a:ext cx="5737860" cy="1591310"/>
          </a:xfrm>
          <a:custGeom>
            <a:avLst/>
            <a:gdLst/>
            <a:ahLst/>
            <a:cxnLst/>
            <a:rect l="l" t="t" r="r" b="b"/>
            <a:pathLst>
              <a:path w="5737859" h="1591310">
                <a:moveTo>
                  <a:pt x="251459" y="184404"/>
                </a:moveTo>
                <a:lnTo>
                  <a:pt x="5737860" y="1590789"/>
                </a:lnTo>
              </a:path>
              <a:path w="5737859" h="1591310">
                <a:moveTo>
                  <a:pt x="5486399" y="0"/>
                </a:moveTo>
                <a:lnTo>
                  <a:pt x="0" y="1590255"/>
                </a:lnTo>
              </a:path>
            </a:pathLst>
          </a:custGeom>
          <a:ln w="762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59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LDG</a:t>
            </a:r>
            <a:r>
              <a:rPr sz="2500" b="1" spc="-80" dirty="0">
                <a:latin typeface="Tahoma"/>
                <a:cs typeface="Tahoma"/>
              </a:rPr>
              <a:t> relatives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135" dirty="0">
                <a:latin typeface="Tahoma"/>
                <a:cs typeface="Tahoma"/>
              </a:rPr>
              <a:t>à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la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spc="-30" dirty="0">
                <a:latin typeface="Tahoma"/>
                <a:cs typeface="Tahoma"/>
              </a:rPr>
              <a:t>carrière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856" y="1368379"/>
            <a:ext cx="10719435" cy="4813369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240665" indent="-227965" algn="just">
              <a:lnSpc>
                <a:spcPct val="100000"/>
              </a:lnSpc>
              <a:spcBef>
                <a:spcPts val="75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Définir</a:t>
            </a:r>
            <a:r>
              <a:rPr sz="18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qui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vont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permettre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départager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un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processus</a:t>
            </a:r>
            <a:endParaRPr sz="1800" dirty="0"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650"/>
              </a:spcBef>
            </a:pPr>
            <a:r>
              <a:rPr sz="1800" spc="45" dirty="0" err="1" smtClean="0">
                <a:solidFill>
                  <a:srgbClr val="00355D"/>
                </a:solidFill>
                <a:latin typeface="Verdana"/>
                <a:cs typeface="Verdana"/>
              </a:rPr>
              <a:t>d’avancement</a:t>
            </a:r>
            <a:r>
              <a:rPr sz="1800" spc="-114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 smtClean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14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 smtClean="0">
                <a:solidFill>
                  <a:srgbClr val="00355D"/>
                </a:solidFill>
                <a:latin typeface="Verdana"/>
                <a:cs typeface="Verdana"/>
              </a:rPr>
              <a:t>grade</a:t>
            </a:r>
            <a:r>
              <a:rPr lang="fr-FR" sz="1800" spc="-20" dirty="0" smtClean="0">
                <a:solidFill>
                  <a:srgbClr val="00355D"/>
                </a:solidFill>
                <a:latin typeface="Verdana"/>
                <a:cs typeface="Verdana"/>
              </a:rPr>
              <a:t> (ainsi que les ratios applicables) ainsi que l’ordre de présentation en promotion interne.</a:t>
            </a:r>
          </a:p>
          <a:p>
            <a:pPr algn="just">
              <a:lnSpc>
                <a:spcPct val="100000"/>
              </a:lnSpc>
              <a:spcBef>
                <a:spcPts val="1270"/>
              </a:spcBef>
            </a:pPr>
            <a:endParaRPr sz="1800" dirty="0">
              <a:latin typeface="Verdana"/>
              <a:cs typeface="Verdana"/>
            </a:endParaRPr>
          </a:p>
          <a:p>
            <a:pPr marL="240665" indent="-227965" algn="just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1800" spc="-245" dirty="0">
                <a:solidFill>
                  <a:srgbClr val="00355D"/>
                </a:solidFill>
                <a:latin typeface="Verdana"/>
                <a:cs typeface="Verdana"/>
              </a:rPr>
              <a:t>Il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est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conseiller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retenir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plusieurs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355D"/>
                </a:solidFill>
                <a:latin typeface="Verdana"/>
                <a:cs typeface="Verdana"/>
              </a:rPr>
              <a:t>afin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faciliter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processus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choix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mais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ceux-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ci</a:t>
            </a:r>
            <a:endParaRPr sz="1800" dirty="0">
              <a:latin typeface="Verdana"/>
              <a:cs typeface="Verdana"/>
            </a:endParaRPr>
          </a:p>
          <a:p>
            <a:pPr marL="241300" algn="just">
              <a:spcBef>
                <a:spcPts val="650"/>
              </a:spcBef>
            </a:pP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doivent</a:t>
            </a:r>
            <a:r>
              <a:rPr sz="18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être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pragmatiques,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00355D"/>
                </a:solidFill>
                <a:latin typeface="Verdana"/>
                <a:cs typeface="Verdana"/>
              </a:rPr>
              <a:t>évaluables et adapté à la taille de la collectivité</a:t>
            </a:r>
          </a:p>
          <a:p>
            <a:pPr algn="just">
              <a:lnSpc>
                <a:spcPct val="100000"/>
              </a:lnSpc>
              <a:spcBef>
                <a:spcPts val="1280"/>
              </a:spcBef>
            </a:pPr>
            <a:endParaRPr sz="1800" dirty="0">
              <a:latin typeface="Tahoma"/>
              <a:cs typeface="Tahoma"/>
            </a:endParaRPr>
          </a:p>
          <a:p>
            <a:pPr marL="240665" indent="-22796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40665" algn="l"/>
                <a:tab pos="6073775" algn="l"/>
              </a:tabLst>
            </a:pP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peuvent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faire</a:t>
            </a:r>
            <a:r>
              <a:rPr sz="18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l’objet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50" dirty="0">
                <a:solidFill>
                  <a:srgbClr val="00355D"/>
                </a:solidFill>
                <a:latin typeface="Verdana"/>
                <a:cs typeface="Verdana"/>
              </a:rPr>
              <a:t>d’une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pondération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	</a:t>
            </a:r>
            <a:endParaRPr lang="fr-FR" sz="1800" dirty="0" smtClean="0">
              <a:solidFill>
                <a:srgbClr val="00355D"/>
              </a:solidFill>
              <a:latin typeface="Verdana"/>
              <a:cs typeface="Verdan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  <a:tabLst>
                <a:tab pos="240665" algn="l"/>
                <a:tab pos="6073775" algn="l"/>
              </a:tabLst>
            </a:pPr>
            <a:endParaRPr sz="1800" dirty="0">
              <a:latin typeface="Verdana"/>
              <a:cs typeface="Verdana"/>
            </a:endParaRPr>
          </a:p>
          <a:p>
            <a:pPr marL="240665" indent="-227965" algn="just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ne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se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substituent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pas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aux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00355D"/>
                </a:solidFill>
                <a:latin typeface="Verdana"/>
                <a:cs typeface="Verdana"/>
              </a:rPr>
              <a:t>conditions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statutaires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déjà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existantes</a:t>
            </a:r>
            <a:endParaRPr sz="1800" dirty="0">
              <a:latin typeface="Verdana"/>
              <a:cs typeface="Verdana"/>
            </a:endParaRPr>
          </a:p>
          <a:p>
            <a:pPr algn="just">
              <a:lnSpc>
                <a:spcPct val="100000"/>
              </a:lnSpc>
              <a:spcBef>
                <a:spcPts val="625"/>
              </a:spcBef>
              <a:buClr>
                <a:srgbClr val="00355D"/>
              </a:buClr>
              <a:buFont typeface="Arial MT"/>
              <a:buChar char="•"/>
            </a:pPr>
            <a:endParaRPr sz="1800" dirty="0">
              <a:latin typeface="Verdana"/>
              <a:cs typeface="Verdana"/>
            </a:endParaRPr>
          </a:p>
          <a:p>
            <a:pPr marL="241300" marR="5080" indent="-228600" algn="just">
              <a:lnSpc>
                <a:spcPct val="130000"/>
              </a:lnSpc>
              <a:buFont typeface="Arial MT"/>
              <a:buChar char="•"/>
              <a:tabLst>
                <a:tab pos="241300" algn="l"/>
                <a:tab pos="4599305" algn="l"/>
              </a:tabLst>
            </a:pP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L’établissement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peuvent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être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	l’occasion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collectivité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définir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ou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rappeler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écrit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procédure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interne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afin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procéder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choix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18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qui</a:t>
            </a:r>
            <a:r>
              <a:rPr sz="18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vont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bénéficier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00355D"/>
                </a:solidFill>
                <a:latin typeface="Verdana"/>
                <a:cs typeface="Verdana"/>
              </a:rPr>
              <a:t>d’un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avancement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8287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86020" algn="l"/>
              </a:tabLst>
            </a:pPr>
            <a:r>
              <a:rPr sz="2500" b="1" dirty="0">
                <a:latin typeface="Tahoma"/>
                <a:cs typeface="Tahoma"/>
              </a:rPr>
              <a:t>Quelques</a:t>
            </a:r>
            <a:r>
              <a:rPr sz="2500" b="1" spc="-114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exemples</a:t>
            </a:r>
            <a:r>
              <a:rPr sz="2500" b="1" spc="-105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de</a:t>
            </a:r>
            <a:r>
              <a:rPr sz="2500" b="1" spc="-120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critères</a:t>
            </a:r>
            <a:r>
              <a:rPr sz="2500" b="1" dirty="0">
                <a:latin typeface="Tahoma"/>
                <a:cs typeface="Tahoma"/>
              </a:rPr>
              <a:t>	-</a:t>
            </a:r>
            <a:r>
              <a:rPr sz="2500" b="1" spc="-2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Avancement</a:t>
            </a:r>
            <a:r>
              <a:rPr sz="2500" b="1" spc="15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de</a:t>
            </a:r>
            <a:r>
              <a:rPr sz="2500" b="1" spc="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grade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8703" y="1400149"/>
            <a:ext cx="10915650" cy="440499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30" dirty="0">
                <a:solidFill>
                  <a:srgbClr val="00355D"/>
                </a:solidFill>
                <a:latin typeface="Verdana"/>
                <a:cs typeface="Verdana"/>
              </a:rPr>
              <a:t>Valeur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professionnelle</a:t>
            </a:r>
            <a:r>
              <a:rPr sz="17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l’agent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00355D"/>
                </a:solidFill>
                <a:latin typeface="Verdana"/>
                <a:cs typeface="Verdana"/>
              </a:rPr>
              <a:t>appuyée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CREP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45" dirty="0">
                <a:solidFill>
                  <a:srgbClr val="00355D"/>
                </a:solidFill>
                <a:latin typeface="Verdana"/>
                <a:cs typeface="Verdana"/>
              </a:rPr>
              <a:t>2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années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précédentes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Efficacité</a:t>
            </a:r>
            <a:r>
              <a:rPr sz="17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poste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00355D"/>
                </a:solidFill>
                <a:latin typeface="Verdana"/>
                <a:cs typeface="Verdana"/>
              </a:rPr>
              <a:t>occupé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55" dirty="0">
                <a:solidFill>
                  <a:srgbClr val="00355D"/>
                </a:solidFill>
                <a:latin typeface="Verdana"/>
                <a:cs typeface="Verdana"/>
              </a:rPr>
              <a:t>(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atteintes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objectifs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fixés</a:t>
            </a:r>
            <a:r>
              <a:rPr sz="17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années</a:t>
            </a:r>
            <a:r>
              <a:rPr sz="17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précédentes)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30" dirty="0">
                <a:solidFill>
                  <a:srgbClr val="00355D"/>
                </a:solidFill>
                <a:latin typeface="Verdana"/>
                <a:cs typeface="Verdana"/>
              </a:rPr>
              <a:t>Valeur</a:t>
            </a:r>
            <a:r>
              <a:rPr sz="17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professionnelle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Adéquation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entre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poste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00355D"/>
                </a:solidFill>
                <a:latin typeface="Verdana"/>
                <a:cs typeface="Verdana"/>
              </a:rPr>
              <a:t>occupé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grade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00355D"/>
                </a:solidFill>
                <a:latin typeface="Verdana"/>
                <a:cs typeface="Verdana"/>
              </a:rPr>
              <a:t>d’avancement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envisagé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l’organigramme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endParaRPr sz="17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10"/>
              </a:spcBef>
            </a:pP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collectivité</a:t>
            </a:r>
            <a:endParaRPr sz="1700">
              <a:latin typeface="Verdana"/>
              <a:cs typeface="Verdana"/>
            </a:endParaRPr>
          </a:p>
          <a:p>
            <a:pPr marL="241300" marR="5080" indent="-228600">
              <a:lnSpc>
                <a:spcPct val="130000"/>
              </a:lnSpc>
              <a:spcBef>
                <a:spcPts val="5"/>
              </a:spcBef>
              <a:buFont typeface="Arial MT"/>
              <a:buChar char="•"/>
              <a:tabLst>
                <a:tab pos="241300" algn="l"/>
              </a:tabLst>
            </a:pP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Effort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formation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suivi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l’agent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(nombre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formations </a:t>
            </a:r>
            <a:r>
              <a:rPr sz="1700" spc="-114" dirty="0">
                <a:solidFill>
                  <a:srgbClr val="00355D"/>
                </a:solidFill>
                <a:latin typeface="Verdana"/>
                <a:cs typeface="Verdana"/>
              </a:rPr>
              <a:t>suivies,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mise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00355D"/>
                </a:solidFill>
                <a:latin typeface="Verdana"/>
                <a:cs typeface="Verdana"/>
              </a:rPr>
              <a:t>place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d’une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démarche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65" dirty="0">
                <a:solidFill>
                  <a:srgbClr val="00355D"/>
                </a:solidFill>
                <a:latin typeface="Verdana"/>
                <a:cs typeface="Verdana"/>
              </a:rPr>
              <a:t>de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VAE…)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Ancienneté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expérience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acquise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poste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Privilégier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l’obtention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examen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professionnel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Prendre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compte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l’expérience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acquise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l’agent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55" dirty="0">
                <a:solidFill>
                  <a:srgbClr val="00355D"/>
                </a:solidFill>
                <a:latin typeface="Verdana"/>
                <a:cs typeface="Verdana"/>
              </a:rPr>
              <a:t>(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00355D"/>
                </a:solidFill>
                <a:latin typeface="Verdana"/>
                <a:cs typeface="Verdana"/>
              </a:rPr>
              <a:t>secteur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privé,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1700" spc="-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ttire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mandat</a:t>
            </a:r>
            <a:endParaRPr sz="17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615"/>
              </a:spcBef>
            </a:pP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syndical,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associatif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45" dirty="0">
                <a:solidFill>
                  <a:srgbClr val="00355D"/>
                </a:solidFill>
                <a:latin typeface="Verdana"/>
                <a:cs typeface="Verdana"/>
              </a:rPr>
              <a:t>…)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114" dirty="0">
                <a:solidFill>
                  <a:srgbClr val="00355D"/>
                </a:solidFill>
                <a:latin typeface="Verdana"/>
                <a:cs typeface="Verdana"/>
              </a:rPr>
              <a:t>Sujétions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particulières</a:t>
            </a:r>
            <a:endParaRPr sz="170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Polyvalence</a:t>
            </a:r>
            <a:r>
              <a:rPr sz="17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-155" dirty="0">
                <a:solidFill>
                  <a:srgbClr val="00355D"/>
                </a:solidFill>
                <a:latin typeface="Verdana"/>
                <a:cs typeface="Verdana"/>
              </a:rPr>
              <a:t>(</a:t>
            </a:r>
            <a:r>
              <a:rPr sz="1700" i="1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-80" dirty="0">
                <a:solidFill>
                  <a:srgbClr val="00355D"/>
                </a:solidFill>
                <a:latin typeface="Verdana"/>
                <a:cs typeface="Verdana"/>
              </a:rPr>
              <a:t>plus</a:t>
            </a:r>
            <a:r>
              <a:rPr sz="1700" i="1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75" dirty="0">
                <a:solidFill>
                  <a:srgbClr val="00355D"/>
                </a:solidFill>
                <a:latin typeface="Verdana"/>
                <a:cs typeface="Verdana"/>
              </a:rPr>
              <a:t>adaptée</a:t>
            </a:r>
            <a:r>
              <a:rPr sz="1700" i="1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-35" dirty="0">
                <a:solidFill>
                  <a:srgbClr val="00355D"/>
                </a:solidFill>
                <a:latin typeface="Verdana"/>
                <a:cs typeface="Verdana"/>
              </a:rPr>
              <a:t>aux</a:t>
            </a:r>
            <a:r>
              <a:rPr sz="1700" i="1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-50" dirty="0">
                <a:solidFill>
                  <a:srgbClr val="00355D"/>
                </a:solidFill>
                <a:latin typeface="Verdana"/>
                <a:cs typeface="Verdana"/>
              </a:rPr>
              <a:t>petites</a:t>
            </a:r>
            <a:r>
              <a:rPr sz="1700" i="1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i="1" spc="-10" dirty="0">
                <a:solidFill>
                  <a:srgbClr val="00355D"/>
                </a:solidFill>
                <a:latin typeface="Verdana"/>
                <a:cs typeface="Verdana"/>
              </a:rPr>
              <a:t>collectivités)</a:t>
            </a:r>
            <a:endParaRPr sz="17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357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4247341" y="2522962"/>
            <a:ext cx="6394335" cy="2933470"/>
          </a:xfrm>
        </p:spPr>
        <p:txBody>
          <a:bodyPr/>
          <a:lstStyle/>
          <a:p>
            <a:r>
              <a:rPr lang="fr-FR" dirty="0" smtClean="0"/>
              <a:t>Rendez-vous sur le site du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228176" y="3009641"/>
            <a:ext cx="3639128" cy="1505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02" y="2713824"/>
            <a:ext cx="2014476" cy="1897130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690280" y="3547355"/>
            <a:ext cx="2564209" cy="884684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.</a:t>
            </a:r>
            <a:r>
              <a:rPr lang="fr-FR" dirty="0" err="1" smtClean="0">
                <a:solidFill>
                  <a:schemeClr val="tx2"/>
                </a:solidFill>
              </a:rPr>
              <a:t>fr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2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7453" y="-271753"/>
            <a:ext cx="9011190" cy="1191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84115" algn="l"/>
              </a:tabLst>
            </a:pPr>
            <a:r>
              <a:rPr sz="2500" b="1" dirty="0">
                <a:latin typeface="Tahoma"/>
                <a:cs typeface="Tahoma"/>
              </a:rPr>
              <a:t>Quelques</a:t>
            </a:r>
            <a:r>
              <a:rPr sz="2500" b="1" spc="-114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exemples</a:t>
            </a:r>
            <a:r>
              <a:rPr sz="2500" b="1" spc="-105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de</a:t>
            </a:r>
            <a:r>
              <a:rPr sz="2500" b="1" spc="-120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critères</a:t>
            </a:r>
            <a:r>
              <a:rPr sz="2500" b="1" dirty="0">
                <a:latin typeface="Tahoma"/>
                <a:cs typeface="Tahoma"/>
              </a:rPr>
              <a:t>	</a:t>
            </a:r>
            <a:r>
              <a:rPr sz="2500" b="1" spc="-10" dirty="0">
                <a:latin typeface="Tahoma"/>
                <a:cs typeface="Tahoma"/>
              </a:rPr>
              <a:t>pondérés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-</a:t>
            </a:r>
            <a:r>
              <a:rPr sz="2500" b="1" spc="-4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Avancement</a:t>
            </a:r>
            <a:r>
              <a:rPr sz="2500" b="1" spc="-30" dirty="0">
                <a:latin typeface="Tahoma"/>
                <a:cs typeface="Tahoma"/>
              </a:rPr>
              <a:t> </a:t>
            </a:r>
            <a:r>
              <a:rPr sz="2500" b="1" spc="85" dirty="0">
                <a:latin typeface="Tahoma"/>
                <a:cs typeface="Tahoma"/>
              </a:rPr>
              <a:t>de</a:t>
            </a:r>
            <a:r>
              <a:rPr sz="2500" b="1" spc="-55" dirty="0">
                <a:latin typeface="Tahoma"/>
                <a:cs typeface="Tahoma"/>
              </a:rPr>
              <a:t> </a:t>
            </a:r>
            <a:r>
              <a:rPr sz="2500" b="1" spc="-10" dirty="0">
                <a:latin typeface="Tahoma"/>
                <a:cs typeface="Tahoma"/>
              </a:rPr>
              <a:t>grade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78679"/>
              </p:ext>
            </p:extLst>
          </p:nvPr>
        </p:nvGraphicFramePr>
        <p:xfrm>
          <a:off x="877453" y="792098"/>
          <a:ext cx="11044452" cy="5860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22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806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CRITERES</a:t>
                      </a:r>
                      <a:endParaRPr sz="1800" dirty="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55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BAREME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35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26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Appréciation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la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manière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servir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  <a:p>
                      <a:pPr marL="90805" marR="165100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l’agent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à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partir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compte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rendu</a:t>
                      </a:r>
                      <a:r>
                        <a:rPr sz="1800" spc="-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d’entretien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professionnel</a:t>
                      </a: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l’année</a:t>
                      </a:r>
                      <a:r>
                        <a:rPr sz="1800" spc="-1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précédente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0060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0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Excellent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1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Très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bon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8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Bon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6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Assez</a:t>
                      </a:r>
                      <a:r>
                        <a:rPr sz="1800" spc="-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bon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62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Conduites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actions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formation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41655" algn="l"/>
                        </a:tabLst>
                      </a:pP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10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 marR="1536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Plus</a:t>
                      </a:r>
                      <a:r>
                        <a:rPr sz="1800" spc="-1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jours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stage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Entre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jours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Entre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et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jours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2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Réussite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l’examen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professionnel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731520" algn="l"/>
                          <a:tab pos="3254375" algn="l"/>
                        </a:tabLst>
                      </a:pPr>
                      <a:r>
                        <a:rPr sz="1800" spc="-20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spc="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Oui</a:t>
                      </a:r>
                      <a:r>
                        <a:rPr sz="1800" spc="2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Non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1196">
                <a:tc>
                  <a:txBody>
                    <a:bodyPr/>
                    <a:lstStyle/>
                    <a:p>
                      <a:pPr marL="90805" marR="3352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Expérience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syndicales,</a:t>
                      </a: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associatives,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dans</a:t>
                      </a:r>
                      <a:r>
                        <a:rPr sz="1800" spc="-8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 </a:t>
                      </a:r>
                      <a:r>
                        <a:rPr sz="1800" spc="-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secteur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privée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en</a:t>
                      </a:r>
                      <a:r>
                        <a:rPr sz="1800" spc="-1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lien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avec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les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missions exercées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800" spc="-20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92075" marR="2703195">
                        <a:lnSpc>
                          <a:spcPct val="100000"/>
                        </a:lnSpc>
                      </a:pP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Plus</a:t>
                      </a:r>
                      <a:r>
                        <a:rPr sz="1800" spc="-14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Plus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ans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 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Plus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ans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01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Ancienneté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dans</a:t>
                      </a:r>
                      <a:r>
                        <a:rPr sz="1800" spc="-5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le</a:t>
                      </a:r>
                      <a:r>
                        <a:rPr sz="1800" spc="-7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poste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spc="-10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1/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6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par</a:t>
                      </a:r>
                      <a:r>
                        <a:rPr sz="1800" spc="-9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année</a:t>
                      </a:r>
                      <a:r>
                        <a:rPr sz="1800" spc="-5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d’ancienneté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023">
                <a:tc>
                  <a:txBody>
                    <a:bodyPr/>
                    <a:lstStyle/>
                    <a:p>
                      <a:pPr marL="90805" marR="29908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Agent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occupe</a:t>
                      </a:r>
                      <a:r>
                        <a:rPr sz="1800" spc="-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déjà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des</a:t>
                      </a:r>
                      <a:r>
                        <a:rPr sz="1800" spc="-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fonctions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du</a:t>
                      </a:r>
                      <a:r>
                        <a:rPr sz="1800" spc="-8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grade </a:t>
                      </a:r>
                      <a:r>
                        <a:rPr sz="1800" spc="-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visé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5"/>
                        </a:spcBef>
                        <a:tabLst>
                          <a:tab pos="1452245" algn="l"/>
                          <a:tab pos="2089785" algn="l"/>
                        </a:tabLst>
                      </a:pPr>
                      <a:r>
                        <a:rPr sz="1800" spc="-20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Sur</a:t>
                      </a:r>
                      <a:r>
                        <a:rPr sz="1800" spc="-1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2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Oui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r>
                        <a:rPr sz="1800" spc="114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Non</a:t>
                      </a:r>
                      <a:r>
                        <a:rPr sz="1800" spc="-16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2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:</a:t>
                      </a:r>
                      <a:r>
                        <a:rPr sz="1800" spc="-14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7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0</a:t>
                      </a:r>
                      <a:r>
                        <a:rPr sz="1800" spc="-135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solidFill>
                            <a:srgbClr val="00355D"/>
                          </a:solidFill>
                          <a:latin typeface="Verdana"/>
                          <a:cs typeface="Verdana"/>
                        </a:rPr>
                        <a:t>points</a:t>
                      </a:r>
                      <a:endParaRPr sz="1800" dirty="0">
                        <a:latin typeface="Verdana"/>
                        <a:cs typeface="Verdan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9181592" y="792098"/>
            <a:ext cx="2851150" cy="2092325"/>
            <a:chOff x="9181592" y="792098"/>
            <a:chExt cx="2851150" cy="2092325"/>
          </a:xfrm>
        </p:grpSpPr>
        <p:sp>
          <p:nvSpPr>
            <p:cNvPr id="6" name="object 6"/>
            <p:cNvSpPr/>
            <p:nvPr/>
          </p:nvSpPr>
          <p:spPr>
            <a:xfrm>
              <a:off x="9181592" y="792098"/>
              <a:ext cx="2851150" cy="2092325"/>
            </a:xfrm>
            <a:custGeom>
              <a:avLst/>
              <a:gdLst/>
              <a:ahLst/>
              <a:cxnLst/>
              <a:rect l="l" t="t" r="r" b="b"/>
              <a:pathLst>
                <a:path w="2851150" h="2092325">
                  <a:moveTo>
                    <a:pt x="326643" y="0"/>
                  </a:moveTo>
                  <a:lnTo>
                    <a:pt x="0" y="526541"/>
                  </a:lnTo>
                  <a:lnTo>
                    <a:pt x="2524632" y="2092325"/>
                  </a:lnTo>
                  <a:lnTo>
                    <a:pt x="2851150" y="1565655"/>
                  </a:lnTo>
                  <a:lnTo>
                    <a:pt x="326643" y="0"/>
                  </a:lnTo>
                  <a:close/>
                </a:path>
              </a:pathLst>
            </a:custGeom>
            <a:solidFill>
              <a:srgbClr val="A462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9290" y="1130355"/>
              <a:ext cx="2160269" cy="1429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365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150" dirty="0">
                <a:latin typeface="Tahoma"/>
                <a:cs typeface="Tahoma"/>
              </a:rPr>
              <a:t>A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ne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dirty="0">
                <a:latin typeface="Tahoma"/>
                <a:cs typeface="Tahoma"/>
              </a:rPr>
              <a:t>pas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95" dirty="0">
                <a:latin typeface="Tahoma"/>
                <a:cs typeface="Tahoma"/>
              </a:rPr>
              <a:t>faire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105" dirty="0">
                <a:latin typeface="Tahoma"/>
                <a:cs typeface="Tahoma"/>
              </a:rPr>
              <a:t>: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9450" y="2500791"/>
            <a:ext cx="3057144" cy="305714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17516" y="1336928"/>
            <a:ext cx="648271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Certains</a:t>
            </a:r>
            <a:r>
              <a:rPr sz="1800" b="1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75" dirty="0">
                <a:solidFill>
                  <a:srgbClr val="00355D"/>
                </a:solidFill>
                <a:latin typeface="Tahoma"/>
                <a:cs typeface="Tahoma"/>
              </a:rPr>
              <a:t>critères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ne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355D"/>
                </a:solidFill>
                <a:latin typeface="Tahoma"/>
                <a:cs typeface="Tahoma"/>
              </a:rPr>
              <a:t>peuvent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00355D"/>
                </a:solidFill>
                <a:latin typeface="Tahoma"/>
                <a:cs typeface="Tahoma"/>
              </a:rPr>
              <a:t>être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00355D"/>
                </a:solidFill>
                <a:latin typeface="Tahoma"/>
                <a:cs typeface="Tahoma"/>
              </a:rPr>
              <a:t>retenus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par</a:t>
            </a:r>
            <a:r>
              <a:rPr sz="1800" b="1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la</a:t>
            </a:r>
            <a:r>
              <a:rPr sz="18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0355D"/>
                </a:solidFill>
                <a:latin typeface="Tahoma"/>
                <a:cs typeface="Tahoma"/>
              </a:rPr>
              <a:t>collectivité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car</a:t>
            </a:r>
            <a:r>
              <a:rPr sz="1800" b="1" spc="-11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25" dirty="0">
                <a:solidFill>
                  <a:srgbClr val="00355D"/>
                </a:solidFill>
                <a:latin typeface="Tahoma"/>
                <a:cs typeface="Tahoma"/>
              </a:rPr>
              <a:t>ils</a:t>
            </a:r>
            <a:r>
              <a:rPr sz="1800" b="1" spc="-2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05" dirty="0">
                <a:solidFill>
                  <a:srgbClr val="00355D"/>
                </a:solidFill>
                <a:latin typeface="Tahoma"/>
                <a:cs typeface="Tahoma"/>
              </a:rPr>
              <a:t>sont</a:t>
            </a:r>
            <a:r>
              <a:rPr sz="1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00355D"/>
                </a:solidFill>
                <a:latin typeface="Tahoma"/>
                <a:cs typeface="Tahoma"/>
              </a:rPr>
              <a:t>interdits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par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les</a:t>
            </a:r>
            <a:r>
              <a:rPr sz="1800" b="1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95" dirty="0">
                <a:solidFill>
                  <a:srgbClr val="00355D"/>
                </a:solidFill>
                <a:latin typeface="Tahoma"/>
                <a:cs typeface="Tahoma"/>
              </a:rPr>
              <a:t>textes</a:t>
            </a:r>
            <a:r>
              <a:rPr sz="1800" b="1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00355D"/>
                </a:solidFill>
                <a:latin typeface="Tahoma"/>
                <a:cs typeface="Tahoma"/>
              </a:rPr>
              <a:t>la</a:t>
            </a:r>
            <a:r>
              <a:rPr sz="1800" b="1" spc="-35" dirty="0">
                <a:solidFill>
                  <a:srgbClr val="00355D"/>
                </a:solidFill>
                <a:latin typeface="Tahoma"/>
                <a:cs typeface="Tahoma"/>
              </a:rPr>
              <a:t> jurisprudence</a:t>
            </a:r>
            <a:r>
              <a:rPr sz="1800" b="1" spc="40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1800" b="1" spc="-50" dirty="0">
                <a:solidFill>
                  <a:srgbClr val="00355D"/>
                </a:solidFill>
                <a:latin typeface="Tahoma"/>
                <a:cs typeface="Tahoma"/>
              </a:rPr>
              <a:t>: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1800">
              <a:latin typeface="Tahoma"/>
              <a:cs typeface="Tahoma"/>
            </a:endParaRPr>
          </a:p>
          <a:p>
            <a:pPr marL="299085" indent="-286385">
              <a:lnSpc>
                <a:spcPct val="100000"/>
              </a:lnSpc>
              <a:buChar char="-"/>
              <a:tabLst>
                <a:tab pos="299085" algn="l"/>
              </a:tabLst>
            </a:pP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critère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35" dirty="0">
                <a:solidFill>
                  <a:srgbClr val="00355D"/>
                </a:solidFill>
                <a:latin typeface="Verdana"/>
                <a:cs typeface="Verdana"/>
              </a:rPr>
              <a:t>l’absentéisme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60" dirty="0">
                <a:solidFill>
                  <a:srgbClr val="00355D"/>
                </a:solidFill>
                <a:latin typeface="Verdana"/>
                <a:cs typeface="Verdana"/>
              </a:rPr>
              <a:t>(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55" dirty="0">
                <a:solidFill>
                  <a:srgbClr val="00355D"/>
                </a:solidFill>
                <a:latin typeface="Verdana"/>
                <a:cs typeface="Verdana"/>
              </a:rPr>
              <a:t>ex: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ne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pas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être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00355D"/>
                </a:solidFill>
                <a:latin typeface="Verdana"/>
                <a:cs typeface="Verdana"/>
              </a:rPr>
              <a:t>placé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position</a:t>
            </a:r>
            <a:r>
              <a:rPr sz="18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CLM,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CLD,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85" dirty="0">
                <a:solidFill>
                  <a:srgbClr val="00355D"/>
                </a:solidFill>
                <a:latin typeface="Verdana"/>
                <a:cs typeface="Verdana"/>
              </a:rPr>
              <a:t>CGM,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CITIS)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Char char="-"/>
              <a:tabLst>
                <a:tab pos="299085" algn="l"/>
              </a:tabLst>
            </a:pP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Ne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avoir</a:t>
            </a:r>
            <a:r>
              <a:rPr sz="18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eu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25" dirty="0">
                <a:solidFill>
                  <a:srgbClr val="00355D"/>
                </a:solidFill>
                <a:latin typeface="Verdana"/>
                <a:cs typeface="Verdana"/>
              </a:rPr>
              <a:t>sanction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disciplinaire</a:t>
            </a:r>
            <a:r>
              <a:rPr sz="18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8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  <a:p>
            <a:pPr marL="299085">
              <a:lnSpc>
                <a:spcPct val="100000"/>
              </a:lnSpc>
            </a:pP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dernières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années</a:t>
            </a:r>
            <a:endParaRPr sz="1800">
              <a:latin typeface="Verdana"/>
              <a:cs typeface="Verdana"/>
            </a:endParaRPr>
          </a:p>
          <a:p>
            <a:pPr marL="299085" marR="138430" indent="-287020">
              <a:lnSpc>
                <a:spcPct val="100000"/>
              </a:lnSpc>
              <a:spcBef>
                <a:spcPts val="2160"/>
              </a:spcBef>
              <a:buChar char="-"/>
              <a:tabLst>
                <a:tab pos="299085" algn="l"/>
              </a:tabLst>
            </a:pP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Ne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pas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45" dirty="0">
                <a:solidFill>
                  <a:srgbClr val="00355D"/>
                </a:solidFill>
                <a:latin typeface="Verdana"/>
                <a:cs typeface="Verdana"/>
              </a:rPr>
              <a:t>avoir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eu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un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avancement</a:t>
            </a:r>
            <a:r>
              <a:rPr sz="1800" spc="-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grade/</a:t>
            </a:r>
            <a:r>
              <a:rPr sz="18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promotion 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interne</a:t>
            </a:r>
            <a:r>
              <a:rPr sz="18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dans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00355D"/>
                </a:solidFill>
                <a:latin typeface="Verdana"/>
                <a:cs typeface="Verdana"/>
              </a:rPr>
              <a:t>5</a:t>
            </a:r>
            <a:r>
              <a:rPr sz="18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dernières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années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165"/>
              </a:spcBef>
              <a:buChar char="-"/>
              <a:tabLst>
                <a:tab pos="299085" algn="l"/>
              </a:tabLst>
            </a:pP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Avoir</a:t>
            </a:r>
            <a:r>
              <a:rPr sz="18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30" dirty="0">
                <a:solidFill>
                  <a:srgbClr val="00355D"/>
                </a:solidFill>
                <a:latin typeface="Verdana"/>
                <a:cs typeface="Verdana"/>
              </a:rPr>
              <a:t>suivi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moins</a:t>
            </a:r>
            <a:r>
              <a:rPr sz="18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70" dirty="0">
                <a:solidFill>
                  <a:srgbClr val="00355D"/>
                </a:solidFill>
                <a:latin typeface="Verdana"/>
                <a:cs typeface="Verdana"/>
              </a:rPr>
              <a:t>5</a:t>
            </a:r>
            <a:r>
              <a:rPr sz="18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45" dirty="0">
                <a:solidFill>
                  <a:srgbClr val="00355D"/>
                </a:solidFill>
                <a:latin typeface="Verdana"/>
                <a:cs typeface="Verdana"/>
              </a:rPr>
              <a:t>jours</a:t>
            </a:r>
            <a:r>
              <a:rPr sz="18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formation</a:t>
            </a:r>
            <a:endParaRPr sz="1800">
              <a:latin typeface="Verdana"/>
              <a:cs typeface="Verdana"/>
            </a:endParaRPr>
          </a:p>
          <a:p>
            <a:pPr marL="299085" indent="-286385">
              <a:lnSpc>
                <a:spcPct val="100000"/>
              </a:lnSpc>
              <a:spcBef>
                <a:spcPts val="2160"/>
              </a:spcBef>
              <a:buChar char="-"/>
              <a:tabLst>
                <a:tab pos="299085" algn="l"/>
              </a:tabLst>
            </a:pPr>
            <a:r>
              <a:rPr sz="1800" spc="-50" dirty="0">
                <a:solidFill>
                  <a:srgbClr val="00355D"/>
                </a:solidFill>
                <a:latin typeface="Verdana"/>
                <a:cs typeface="Verdana"/>
              </a:rPr>
              <a:t>Avoir</a:t>
            </a:r>
            <a:r>
              <a:rPr sz="18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00355D"/>
                </a:solidFill>
                <a:latin typeface="Verdana"/>
                <a:cs typeface="Verdana"/>
              </a:rPr>
              <a:t>passer</a:t>
            </a:r>
            <a:r>
              <a:rPr sz="18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l’examen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00355D"/>
                </a:solidFill>
                <a:latin typeface="Verdana"/>
                <a:cs typeface="Verdana"/>
              </a:rPr>
              <a:t>professionnel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95" dirty="0">
                <a:solidFill>
                  <a:srgbClr val="00355D"/>
                </a:solidFill>
                <a:latin typeface="Verdana"/>
                <a:cs typeface="Verdana"/>
              </a:rPr>
              <a:t>d’accès</a:t>
            </a:r>
            <a:r>
              <a:rPr sz="18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18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00355D"/>
                </a:solidFill>
                <a:latin typeface="Verdana"/>
                <a:cs typeface="Verdana"/>
              </a:rPr>
              <a:t>grade</a:t>
            </a:r>
            <a:endParaRPr sz="18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2678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LDG</a:t>
            </a:r>
            <a:r>
              <a:rPr sz="2500" b="1" spc="-80" dirty="0">
                <a:latin typeface="Tahoma"/>
                <a:cs typeface="Tahoma"/>
              </a:rPr>
              <a:t> relatives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135" dirty="0">
                <a:latin typeface="Tahoma"/>
                <a:cs typeface="Tahoma"/>
              </a:rPr>
              <a:t>à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la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spc="-30" dirty="0">
                <a:latin typeface="Tahoma"/>
                <a:cs typeface="Tahoma"/>
              </a:rPr>
              <a:t>carrière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9450" y="1806549"/>
            <a:ext cx="10363835" cy="339471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peuvent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prévoir</a:t>
            </a:r>
            <a:r>
              <a:rPr sz="17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relatifs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3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35" dirty="0">
                <a:solidFill>
                  <a:srgbClr val="00355D"/>
                </a:solidFill>
                <a:latin typeface="Verdana"/>
                <a:cs typeface="Verdana"/>
              </a:rPr>
              <a:t>nomination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agent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cas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réussite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concours</a:t>
            </a:r>
            <a:r>
              <a:rPr sz="1700" spc="3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17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ou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17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30" dirty="0">
                <a:solidFill>
                  <a:srgbClr val="00355D"/>
                </a:solidFill>
                <a:latin typeface="Verdana"/>
                <a:cs typeface="Verdana"/>
              </a:rPr>
              <a:t>permettant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départager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00355D"/>
                </a:solidFill>
                <a:latin typeface="Verdana"/>
                <a:cs typeface="Verdana"/>
              </a:rPr>
              <a:t>accéder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3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1700" spc="4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un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poste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endParaRPr sz="17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niveau</a:t>
            </a:r>
            <a:r>
              <a:rPr sz="17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supérieur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360" dirty="0">
                <a:solidFill>
                  <a:srgbClr val="00355D"/>
                </a:solidFill>
                <a:latin typeface="Verdana"/>
                <a:cs typeface="Verdana"/>
              </a:rPr>
              <a:t>:</a:t>
            </a:r>
            <a:endParaRPr sz="17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195"/>
              </a:spcBef>
            </a:pPr>
            <a:endParaRPr sz="1700" dirty="0">
              <a:latin typeface="Verdana"/>
              <a:cs typeface="Verdana"/>
            </a:endParaRPr>
          </a:p>
          <a:p>
            <a:pPr marL="301625" indent="-288925">
              <a:lnSpc>
                <a:spcPct val="100000"/>
              </a:lnSpc>
              <a:buFont typeface="Arial MT"/>
              <a:buChar char="•"/>
              <a:tabLst>
                <a:tab pos="301625" algn="l"/>
              </a:tabLst>
            </a:pPr>
            <a:r>
              <a:rPr sz="1700" spc="-25" dirty="0">
                <a:solidFill>
                  <a:srgbClr val="00355D"/>
                </a:solidFill>
                <a:latin typeface="Verdana"/>
                <a:cs typeface="Verdana"/>
              </a:rPr>
              <a:t>Expérience</a:t>
            </a:r>
            <a:r>
              <a:rPr sz="17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réussie </a:t>
            </a:r>
            <a:r>
              <a:rPr sz="1700" spc="-175" dirty="0">
                <a:solidFill>
                  <a:srgbClr val="00355D"/>
                </a:solidFill>
                <a:latin typeface="Verdana"/>
                <a:cs typeface="Verdana"/>
              </a:rPr>
              <a:t>sur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poste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05" dirty="0">
                <a:solidFill>
                  <a:srgbClr val="00355D"/>
                </a:solidFill>
                <a:latin typeface="Verdana"/>
                <a:cs typeface="Verdana"/>
              </a:rPr>
              <a:t>occupé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remplacement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supérieur</a:t>
            </a:r>
            <a:endParaRPr sz="17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70" dirty="0">
                <a:solidFill>
                  <a:srgbClr val="00355D"/>
                </a:solidFill>
                <a:latin typeface="Verdana"/>
                <a:cs typeface="Verdana"/>
              </a:rPr>
              <a:t>Capacité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3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former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encadrer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(tutorat)</a:t>
            </a:r>
            <a:endParaRPr sz="17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0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Formations</a:t>
            </a:r>
            <a:r>
              <a:rPr sz="1700" spc="-1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continues,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formations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diplômantes,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retour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suite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130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00355D"/>
                </a:solidFill>
                <a:latin typeface="Verdana"/>
                <a:cs typeface="Verdana"/>
              </a:rPr>
              <a:t>congé</a:t>
            </a:r>
            <a:r>
              <a:rPr sz="17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formation,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50" dirty="0">
                <a:solidFill>
                  <a:srgbClr val="00355D"/>
                </a:solidFill>
                <a:latin typeface="Verdana"/>
                <a:cs typeface="Verdana"/>
              </a:rPr>
              <a:t>VAE…</a:t>
            </a:r>
            <a:endParaRPr sz="1700" dirty="0">
              <a:latin typeface="Verdana"/>
              <a:cs typeface="Verdana"/>
            </a:endParaRPr>
          </a:p>
          <a:p>
            <a:pPr marL="241300" marR="652780" indent="-228600">
              <a:lnSpc>
                <a:spcPct val="130000"/>
              </a:lnSpc>
              <a:buChar char="•"/>
              <a:tabLst>
                <a:tab pos="241300" algn="l"/>
                <a:tab pos="301625" algn="l"/>
              </a:tabLst>
            </a:pPr>
            <a:r>
              <a:rPr sz="1700" dirty="0">
                <a:solidFill>
                  <a:srgbClr val="00355D"/>
                </a:solidFill>
                <a:latin typeface="Arial MT"/>
                <a:cs typeface="Arial MT"/>
              </a:rPr>
              <a:t>	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Acquis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9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l’expérience</a:t>
            </a:r>
            <a:r>
              <a:rPr sz="1700" spc="-7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85" dirty="0">
                <a:solidFill>
                  <a:srgbClr val="00355D"/>
                </a:solidFill>
                <a:latin typeface="Verdana"/>
                <a:cs typeface="Verdana"/>
              </a:rPr>
              <a:t>(mobilités,</a:t>
            </a:r>
            <a:r>
              <a:rPr sz="1700" spc="-8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70" dirty="0">
                <a:solidFill>
                  <a:srgbClr val="00355D"/>
                </a:solidFill>
                <a:latin typeface="Verdana"/>
                <a:cs typeface="Verdana"/>
              </a:rPr>
              <a:t>responsabilités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5" dirty="0">
                <a:solidFill>
                  <a:srgbClr val="00355D"/>
                </a:solidFill>
                <a:latin typeface="Verdana"/>
                <a:cs typeface="Verdana"/>
              </a:rPr>
              <a:t>hors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00355D"/>
                </a:solidFill>
                <a:latin typeface="Verdana"/>
                <a:cs typeface="Verdana"/>
              </a:rPr>
              <a:t>champ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65" dirty="0">
                <a:solidFill>
                  <a:srgbClr val="00355D"/>
                </a:solidFill>
                <a:latin typeface="Verdana"/>
                <a:cs typeface="Verdana"/>
              </a:rPr>
              <a:t>professionnel,</a:t>
            </a:r>
            <a:r>
              <a:rPr sz="17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25" dirty="0">
                <a:solidFill>
                  <a:srgbClr val="00355D"/>
                </a:solidFill>
                <a:latin typeface="Verdana"/>
                <a:cs typeface="Verdana"/>
              </a:rPr>
              <a:t>responsabilité </a:t>
            </a:r>
            <a:r>
              <a:rPr sz="1700" spc="-20" dirty="0">
                <a:solidFill>
                  <a:srgbClr val="00355D"/>
                </a:solidFill>
                <a:latin typeface="Verdana"/>
                <a:cs typeface="Verdana"/>
              </a:rPr>
              <a:t>syndicale</a:t>
            </a:r>
            <a:r>
              <a:rPr sz="17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ou</a:t>
            </a:r>
            <a:r>
              <a:rPr sz="17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associative…)</a:t>
            </a:r>
            <a:endParaRPr sz="1700" dirty="0">
              <a:latin typeface="Verdana"/>
              <a:cs typeface="Verdana"/>
            </a:endParaRPr>
          </a:p>
          <a:p>
            <a:pPr marL="240665" indent="-227965">
              <a:lnSpc>
                <a:spcPct val="100000"/>
              </a:lnSpc>
              <a:spcBef>
                <a:spcPts val="615"/>
              </a:spcBef>
              <a:buFont typeface="Arial MT"/>
              <a:buChar char="•"/>
              <a:tabLst>
                <a:tab pos="240665" algn="l"/>
              </a:tabLst>
            </a:pPr>
            <a:r>
              <a:rPr sz="1700" spc="75" dirty="0">
                <a:solidFill>
                  <a:srgbClr val="00355D"/>
                </a:solidFill>
                <a:latin typeface="Verdana"/>
                <a:cs typeface="Verdana"/>
              </a:rPr>
              <a:t>Capacité</a:t>
            </a:r>
            <a:r>
              <a:rPr sz="17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00355D"/>
                </a:solidFill>
                <a:latin typeface="Verdana"/>
                <a:cs typeface="Verdana"/>
              </a:rPr>
              <a:t>d’autonomie</a:t>
            </a:r>
            <a:r>
              <a:rPr sz="17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17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40" dirty="0">
                <a:solidFill>
                  <a:srgbClr val="00355D"/>
                </a:solidFill>
                <a:latin typeface="Verdana"/>
                <a:cs typeface="Verdana"/>
              </a:rPr>
              <a:t>d’initiative</a:t>
            </a:r>
            <a:r>
              <a:rPr sz="1700" spc="-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1700" spc="-10" dirty="0">
                <a:solidFill>
                  <a:srgbClr val="00355D"/>
                </a:solidFill>
                <a:latin typeface="Verdana"/>
                <a:cs typeface="Verdana"/>
              </a:rPr>
              <a:t>vérifiées</a:t>
            </a:r>
            <a:endParaRPr sz="17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6767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LDG</a:t>
            </a:r>
            <a:r>
              <a:rPr sz="2500" b="1" spc="-80" dirty="0">
                <a:latin typeface="Tahoma"/>
                <a:cs typeface="Tahoma"/>
              </a:rPr>
              <a:t> relatives</a:t>
            </a:r>
            <a:r>
              <a:rPr sz="2500" b="1" spc="-60" dirty="0">
                <a:latin typeface="Tahoma"/>
                <a:cs typeface="Tahoma"/>
              </a:rPr>
              <a:t> </a:t>
            </a:r>
            <a:r>
              <a:rPr sz="2500" b="1" spc="135" dirty="0">
                <a:latin typeface="Tahoma"/>
                <a:cs typeface="Tahoma"/>
              </a:rPr>
              <a:t>à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la</a:t>
            </a:r>
            <a:r>
              <a:rPr sz="2500" b="1" spc="-80" dirty="0">
                <a:latin typeface="Tahoma"/>
                <a:cs typeface="Tahoma"/>
              </a:rPr>
              <a:t> </a:t>
            </a:r>
            <a:r>
              <a:rPr sz="2500" b="1" spc="-30" dirty="0">
                <a:latin typeface="Tahoma"/>
                <a:cs typeface="Tahoma"/>
              </a:rPr>
              <a:t>carrière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422" y="1484984"/>
            <a:ext cx="11197590" cy="4937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5"/>
              </a:spcBef>
              <a:tabLst>
                <a:tab pos="800100" algn="l"/>
              </a:tabLst>
            </a:pP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Enfin,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	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doivent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permettre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collectivité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00355D"/>
                </a:solidFill>
                <a:latin typeface="Verdana"/>
                <a:cs typeface="Verdana"/>
              </a:rPr>
              <a:t>d’assurer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l’égalité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femmes/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hommes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dans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le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00355D"/>
                </a:solidFill>
                <a:latin typeface="Verdana"/>
                <a:cs typeface="Verdana"/>
              </a:rPr>
              <a:t>processus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d’avancement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manière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générale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60" dirty="0">
                <a:solidFill>
                  <a:srgbClr val="00355D"/>
                </a:solidFill>
                <a:latin typeface="Verdana"/>
                <a:cs typeface="Verdana"/>
              </a:rPr>
              <a:t>au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sein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la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collectivité.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70"/>
              </a:spcBef>
            </a:pPr>
            <a:endParaRPr sz="2000" spc="55" dirty="0">
              <a:solidFill>
                <a:srgbClr val="00355D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502535" algn="l"/>
              </a:tabLst>
            </a:pP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La collectivité peut	: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1/ Faire un état des lieux pour chaque sexe en matière d’effectifs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, des </a:t>
            </a:r>
            <a:r>
              <a:rPr sz="2000" spc="55" dirty="0" err="1" smtClean="0">
                <a:solidFill>
                  <a:srgbClr val="00355D"/>
                </a:solidFill>
                <a:latin typeface="Verdana"/>
                <a:cs typeface="Verdana"/>
              </a:rPr>
              <a:t>avancements</a:t>
            </a:r>
            <a:r>
              <a:rPr lang="fr-FR" sz="2000" spc="55" dirty="0" smtClean="0">
                <a:solidFill>
                  <a:srgbClr val="00355D"/>
                </a:solidFill>
                <a:latin typeface="Verdana"/>
                <a:cs typeface="Verdana"/>
              </a:rPr>
              <a:t>/</a:t>
            </a:r>
            <a:r>
              <a:rPr sz="2000" spc="55" dirty="0" smtClean="0">
                <a:solidFill>
                  <a:srgbClr val="00355D"/>
                </a:solidFill>
                <a:latin typeface="Verdana"/>
                <a:cs typeface="Verdana"/>
              </a:rPr>
              <a:t>promotion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interne, des formations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accordées, du régime indemnitaire accordé….</a:t>
            </a:r>
          </a:p>
          <a:p>
            <a:pPr marL="240665" indent="-227965">
              <a:lnSpc>
                <a:spcPct val="100000"/>
              </a:lnSpc>
              <a:spcBef>
                <a:spcPts val="120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2/ Un état des actions déjà en place</a:t>
            </a:r>
          </a:p>
          <a:p>
            <a:pPr marL="241300" marR="202565" indent="-228600">
              <a:lnSpc>
                <a:spcPct val="150000"/>
              </a:lnSpc>
              <a:buFont typeface="Arial MT"/>
              <a:buChar char="•"/>
              <a:tabLst>
                <a:tab pos="241300" algn="l"/>
              </a:tabLst>
            </a:pP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3/ Décrire les actions qui pourraient être mise en place en précisant les modalités et les dates prévisionnelles de mise en place</a:t>
            </a:r>
          </a:p>
        </p:txBody>
      </p:sp>
    </p:spTree>
    <p:extLst>
      <p:ext uri="{BB962C8B-B14F-4D97-AF65-F5344CB8AC3E}">
        <p14:creationId xmlns:p14="http://schemas.microsoft.com/office/powerpoint/2010/main" val="264818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 le site cdg10.fr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1 TRAME				   1 </a:t>
            </a:r>
            <a:r>
              <a:rPr lang="fr-FR" dirty="0"/>
              <a:t>GUIDE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0305" r="4248"/>
          <a:stretch/>
        </p:blipFill>
        <p:spPr>
          <a:xfrm>
            <a:off x="2770909" y="2198300"/>
            <a:ext cx="3038763" cy="43691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153" y="2124070"/>
            <a:ext cx="3308357" cy="4517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767783" y="2142542"/>
            <a:ext cx="1052946" cy="94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52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1385455" y="0"/>
            <a:ext cx="9851203" cy="6570564"/>
            <a:chOff x="1892471" y="0"/>
            <a:chExt cx="9344187" cy="6570564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/>
            <a:srcRect b="10749"/>
            <a:stretch/>
          </p:blipFill>
          <p:spPr>
            <a:xfrm rot="20365066">
              <a:off x="1892471" y="1813333"/>
              <a:ext cx="9344187" cy="475723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22998" r="17055" b="8911"/>
            <a:stretch/>
          </p:blipFill>
          <p:spPr>
            <a:xfrm>
              <a:off x="8089407" y="0"/>
              <a:ext cx="1719612" cy="174567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636950" y="184957"/>
              <a:ext cx="230463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/>
                <a:t>Les Lignes </a:t>
              </a:r>
            </a:p>
            <a:p>
              <a:pPr algn="ctr"/>
              <a:r>
                <a:rPr lang="fr-FR" sz="1300" b="1" dirty="0" smtClean="0"/>
                <a:t>Directrices</a:t>
              </a:r>
            </a:p>
            <a:p>
              <a:pPr algn="ctr"/>
              <a:r>
                <a:rPr lang="fr-FR" sz="1300" b="1" dirty="0" smtClean="0"/>
                <a:t>de </a:t>
              </a:r>
            </a:p>
            <a:p>
              <a:pPr algn="ctr"/>
              <a:r>
                <a:rPr lang="fr-FR" sz="1300" b="1" dirty="0" smtClean="0"/>
                <a:t>Gestion</a:t>
              </a:r>
              <a:endParaRPr lang="fr-FR" sz="13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700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31447"/>
          <a:stretch/>
        </p:blipFill>
        <p:spPr>
          <a:xfrm>
            <a:off x="6168109" y="1262466"/>
            <a:ext cx="2818871" cy="5312611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7441631" y="0"/>
            <a:ext cx="2429685" cy="1745673"/>
            <a:chOff x="7636950" y="0"/>
            <a:chExt cx="2304635" cy="174567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3"/>
            <a:srcRect l="22998" r="17055" b="8911"/>
            <a:stretch/>
          </p:blipFill>
          <p:spPr>
            <a:xfrm>
              <a:off x="8089407" y="0"/>
              <a:ext cx="1719612" cy="174567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7636950" y="184957"/>
              <a:ext cx="230463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/>
                <a:t>Les Lignes </a:t>
              </a:r>
            </a:p>
            <a:p>
              <a:pPr algn="ctr"/>
              <a:r>
                <a:rPr lang="fr-FR" sz="1300" b="1" dirty="0" smtClean="0"/>
                <a:t>Directrices</a:t>
              </a:r>
            </a:p>
            <a:p>
              <a:pPr algn="ctr"/>
              <a:r>
                <a:rPr lang="fr-FR" sz="1300" b="1" dirty="0" smtClean="0"/>
                <a:t>de </a:t>
              </a:r>
            </a:p>
            <a:p>
              <a:pPr algn="ctr"/>
              <a:r>
                <a:rPr lang="fr-FR" sz="1300" b="1" dirty="0" smtClean="0"/>
                <a:t>Gestion</a:t>
              </a:r>
              <a:endParaRPr lang="fr-FR" sz="1300" b="1" dirty="0"/>
            </a:p>
          </p:txBody>
        </p:sp>
      </p:grpSp>
      <p:sp>
        <p:nvSpPr>
          <p:cNvPr id="3" name="Rectangle à coins arrondis 2"/>
          <p:cNvSpPr/>
          <p:nvPr/>
        </p:nvSpPr>
        <p:spPr>
          <a:xfrm>
            <a:off x="2955635" y="331776"/>
            <a:ext cx="2382983" cy="988291"/>
          </a:xfrm>
          <a:prstGeom prst="wedgeRoundRectCallout">
            <a:avLst>
              <a:gd name="adj1" fmla="val 128294"/>
              <a:gd name="adj2" fmla="val 1378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drive.google.com/uc?id=1pXJivCSkIyzVNA2zI6ulWRyX_dSYAb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737" y="127841"/>
            <a:ext cx="1340579" cy="12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 flipH="1">
            <a:off x="3039062" y="779584"/>
            <a:ext cx="171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dirty="0" smtClean="0">
                <a:latin typeface="Agency FB" panose="020B0503020202020204" pitchFamily="34" charset="0"/>
              </a:rPr>
              <a:t>MERCI LE </a:t>
            </a:r>
            <a:endParaRPr lang="fr-FR" sz="2200" b="1" dirty="0">
              <a:latin typeface="Agency FB" panose="020B05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46327" y="184957"/>
            <a:ext cx="1394691" cy="1348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2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8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1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5067" y="396282"/>
            <a:ext cx="1849314" cy="396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30" dirty="0">
                <a:latin typeface="Tahoma"/>
                <a:cs typeface="Tahoma"/>
              </a:rPr>
              <a:t>Contexte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1103" y="1356912"/>
            <a:ext cx="11109988" cy="4788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769" algn="just">
              <a:lnSpc>
                <a:spcPct val="130000"/>
              </a:lnSpc>
              <a:spcBef>
                <a:spcPts val="100"/>
              </a:spcBef>
            </a:pPr>
            <a:r>
              <a:rPr sz="2000" spc="-120" dirty="0">
                <a:solidFill>
                  <a:srgbClr val="00355D"/>
                </a:solidFill>
                <a:latin typeface="Tahoma"/>
                <a:cs typeface="Tahoma"/>
              </a:rPr>
              <a:t>Les</a:t>
            </a:r>
            <a:r>
              <a:rPr sz="2000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00355D"/>
                </a:solidFill>
                <a:latin typeface="Tahoma"/>
                <a:cs typeface="Tahoma"/>
              </a:rPr>
              <a:t>lignes </a:t>
            </a:r>
            <a:r>
              <a:rPr sz="2000" spc="-40" dirty="0">
                <a:solidFill>
                  <a:srgbClr val="00355D"/>
                </a:solidFill>
                <a:latin typeface="Tahoma"/>
                <a:cs typeface="Tahoma"/>
              </a:rPr>
              <a:t>directrices</a:t>
            </a:r>
            <a:r>
              <a:rPr sz="2000" spc="-7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60" dirty="0">
                <a:solidFill>
                  <a:srgbClr val="00355D"/>
                </a:solidFill>
                <a:latin typeface="Tahoma"/>
                <a:cs typeface="Tahoma"/>
              </a:rPr>
              <a:t>gestion </a:t>
            </a:r>
            <a:r>
              <a:rPr sz="2000" spc="-90" dirty="0">
                <a:solidFill>
                  <a:srgbClr val="00355D"/>
                </a:solidFill>
                <a:latin typeface="Tahoma"/>
                <a:cs typeface="Tahoma"/>
              </a:rPr>
              <a:t>ont</a:t>
            </a:r>
            <a:r>
              <a:rPr sz="2000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été</a:t>
            </a:r>
            <a:r>
              <a:rPr sz="2000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105" dirty="0">
                <a:solidFill>
                  <a:srgbClr val="00355D"/>
                </a:solidFill>
                <a:latin typeface="Tahoma"/>
                <a:cs typeface="Tahoma"/>
              </a:rPr>
              <a:t>introduites</a:t>
            </a:r>
            <a:r>
              <a:rPr sz="2000" spc="-6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par</a:t>
            </a:r>
            <a:r>
              <a:rPr sz="2000" spc="-3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la</a:t>
            </a:r>
            <a:r>
              <a:rPr sz="2000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00355D"/>
                </a:solidFill>
                <a:latin typeface="Tahoma"/>
                <a:cs typeface="Tahoma"/>
              </a:rPr>
              <a:t>loi</a:t>
            </a:r>
            <a:r>
              <a:rPr sz="2000" spc="-4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000" spc="-4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Tahoma"/>
                <a:cs typeface="Tahoma"/>
              </a:rPr>
              <a:t>transformation</a:t>
            </a:r>
            <a:r>
              <a:rPr sz="2000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70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000" spc="-3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Tahoma"/>
                <a:cs typeface="Tahoma"/>
              </a:rPr>
              <a:t>la </a:t>
            </a:r>
            <a:r>
              <a:rPr sz="2000" spc="-65" dirty="0">
                <a:solidFill>
                  <a:srgbClr val="00355D"/>
                </a:solidFill>
                <a:latin typeface="Tahoma"/>
                <a:cs typeface="Tahoma"/>
              </a:rPr>
              <a:t>Fonction</a:t>
            </a:r>
            <a:r>
              <a:rPr sz="2000" spc="-8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45" dirty="0">
                <a:solidFill>
                  <a:srgbClr val="00355D"/>
                </a:solidFill>
                <a:latin typeface="Tahoma"/>
                <a:cs typeface="Tahoma"/>
              </a:rPr>
              <a:t>Publique</a:t>
            </a:r>
            <a:r>
              <a:rPr sz="2000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du</a:t>
            </a:r>
            <a:r>
              <a:rPr sz="2000" spc="-1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160" dirty="0">
                <a:solidFill>
                  <a:srgbClr val="00355D"/>
                </a:solidFill>
                <a:latin typeface="Tahoma"/>
                <a:cs typeface="Tahoma"/>
              </a:rPr>
              <a:t>6</a:t>
            </a:r>
            <a:r>
              <a:rPr sz="2000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Tahoma"/>
                <a:cs typeface="Tahoma"/>
              </a:rPr>
              <a:t>août</a:t>
            </a:r>
            <a:r>
              <a:rPr sz="2000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160" dirty="0">
                <a:solidFill>
                  <a:srgbClr val="00355D"/>
                </a:solidFill>
                <a:latin typeface="Tahoma"/>
                <a:cs typeface="Tahoma"/>
              </a:rPr>
              <a:t>2019</a:t>
            </a:r>
            <a:r>
              <a:rPr sz="2000" spc="-2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,</a:t>
            </a:r>
            <a:r>
              <a:rPr sz="2000" spc="-6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Tahoma"/>
                <a:cs typeface="Tahoma"/>
              </a:rPr>
              <a:t>et</a:t>
            </a:r>
            <a:r>
              <a:rPr sz="2000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Tahoma"/>
                <a:cs typeface="Tahoma"/>
              </a:rPr>
              <a:t>avaient</a:t>
            </a:r>
            <a:r>
              <a:rPr sz="2000" spc="-7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Tahoma"/>
                <a:cs typeface="Tahoma"/>
              </a:rPr>
              <a:t>pour</a:t>
            </a:r>
            <a:r>
              <a:rPr sz="2000" spc="-7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Tahoma"/>
                <a:cs typeface="Tahoma"/>
              </a:rPr>
              <a:t>objectif</a:t>
            </a:r>
            <a:r>
              <a:rPr sz="2000" spc="-5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65" dirty="0">
                <a:solidFill>
                  <a:srgbClr val="00355D"/>
                </a:solidFill>
                <a:latin typeface="Tahoma"/>
                <a:cs typeface="Tahoma"/>
              </a:rPr>
              <a:t>de</a:t>
            </a:r>
            <a:r>
              <a:rPr sz="2000" spc="-6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70" dirty="0">
                <a:solidFill>
                  <a:srgbClr val="00355D"/>
                </a:solidFill>
                <a:latin typeface="Tahoma"/>
                <a:cs typeface="Tahoma"/>
              </a:rPr>
              <a:t>modifier</a:t>
            </a:r>
            <a:r>
              <a:rPr sz="2000" spc="-8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le</a:t>
            </a:r>
            <a:r>
              <a:rPr sz="2000" spc="-6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40" dirty="0">
                <a:solidFill>
                  <a:srgbClr val="00355D"/>
                </a:solidFill>
                <a:latin typeface="Tahoma"/>
                <a:cs typeface="Tahoma"/>
              </a:rPr>
              <a:t>cadre </a:t>
            </a:r>
            <a:r>
              <a:rPr sz="2000" spc="-80" dirty="0">
                <a:solidFill>
                  <a:srgbClr val="00355D"/>
                </a:solidFill>
                <a:latin typeface="Tahoma"/>
                <a:cs typeface="Tahoma"/>
              </a:rPr>
              <a:t>juridique</a:t>
            </a:r>
            <a:r>
              <a:rPr sz="2000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Tahoma"/>
                <a:cs typeface="Tahoma"/>
              </a:rPr>
              <a:t>existant</a:t>
            </a:r>
            <a:r>
              <a:rPr sz="2000" spc="-5" dirty="0">
                <a:solidFill>
                  <a:srgbClr val="00355D"/>
                </a:solidFill>
                <a:latin typeface="Tahoma"/>
                <a:cs typeface="Tahom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Tahoma"/>
                <a:cs typeface="Tahoma"/>
              </a:rPr>
              <a:t>:</a:t>
            </a:r>
            <a:endParaRPr sz="2000" dirty="0">
              <a:latin typeface="Tahoma"/>
              <a:cs typeface="Tahoma"/>
            </a:endParaRPr>
          </a:p>
          <a:p>
            <a:pPr algn="just">
              <a:lnSpc>
                <a:spcPct val="100000"/>
              </a:lnSpc>
              <a:spcBef>
                <a:spcPts val="1430"/>
              </a:spcBef>
            </a:pPr>
            <a:endParaRPr sz="2000" dirty="0">
              <a:latin typeface="Tahoma"/>
              <a:cs typeface="Tahoma"/>
            </a:endParaRPr>
          </a:p>
          <a:p>
            <a:pPr marL="240665" indent="-227965" algn="just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2000" b="1" u="sng" spc="-105" dirty="0">
                <a:solidFill>
                  <a:srgbClr val="00355D"/>
                </a:solidFill>
                <a:latin typeface="Verdana"/>
                <a:cs typeface="Verdana"/>
              </a:rPr>
              <a:t>Supprimer</a:t>
            </a:r>
            <a:r>
              <a:rPr sz="2000" b="1" u="sng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spc="-60" dirty="0">
                <a:solidFill>
                  <a:srgbClr val="00355D"/>
                </a:solidFill>
                <a:latin typeface="Verdana"/>
                <a:cs typeface="Verdana"/>
              </a:rPr>
              <a:t>l’avis</a:t>
            </a:r>
            <a:r>
              <a:rPr sz="2000" b="1" u="sng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b="1" u="sng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spc="105" dirty="0">
                <a:solidFill>
                  <a:srgbClr val="00355D"/>
                </a:solidFill>
                <a:latin typeface="Verdana"/>
                <a:cs typeface="Verdana"/>
              </a:rPr>
              <a:t>CAP</a:t>
            </a:r>
            <a:r>
              <a:rPr sz="2000" b="1" u="sng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en</a:t>
            </a:r>
            <a:r>
              <a:rPr sz="20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00355D"/>
                </a:solidFill>
                <a:latin typeface="Verdana"/>
                <a:cs typeface="Verdana"/>
              </a:rPr>
              <a:t>matière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d’avancement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grade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endParaRPr sz="2000" dirty="0"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0"/>
              </a:spcBef>
            </a:pPr>
            <a:r>
              <a:rPr lang="fr-FR" sz="2000" spc="-10" dirty="0" smtClean="0">
                <a:solidFill>
                  <a:srgbClr val="00355D"/>
                </a:solidFill>
                <a:latin typeface="Verdana"/>
                <a:cs typeface="Verdana"/>
              </a:rPr>
              <a:t>I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nterne</a:t>
            </a:r>
            <a:endParaRPr lang="fr-FR" sz="2000" spc="-10" dirty="0">
              <a:solidFill>
                <a:srgbClr val="00355D"/>
              </a:solidFill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0"/>
              </a:spcBef>
            </a:pPr>
            <a:endParaRPr sz="2000" dirty="0">
              <a:latin typeface="Verdana"/>
              <a:cs typeface="Verdana"/>
            </a:endParaRPr>
          </a:p>
          <a:p>
            <a:pPr marL="240665" indent="-227965" algn="just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Passer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d’une</a:t>
            </a:r>
            <a:r>
              <a:rPr sz="20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65" dirty="0">
                <a:solidFill>
                  <a:srgbClr val="00355D"/>
                </a:solidFill>
                <a:latin typeface="Verdana"/>
                <a:cs typeface="Verdana"/>
              </a:rPr>
              <a:t>approche</a:t>
            </a:r>
            <a:r>
              <a:rPr sz="20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individuelle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000" spc="-9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une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démarche</a:t>
            </a:r>
            <a:r>
              <a:rPr sz="2000" spc="-8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collective: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l’établissement</a:t>
            </a:r>
            <a:endParaRPr sz="2000" dirty="0"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0"/>
              </a:spcBef>
            </a:pP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LDG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00355D"/>
                </a:solidFill>
                <a:latin typeface="Verdana"/>
                <a:cs typeface="Verdana"/>
              </a:rPr>
              <a:t>a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pour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but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compenser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50" dirty="0">
                <a:solidFill>
                  <a:srgbClr val="00355D"/>
                </a:solidFill>
                <a:latin typeface="Verdana"/>
                <a:cs typeface="Verdana"/>
              </a:rPr>
              <a:t>cette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suppression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par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l’établissement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endParaRPr sz="2000" dirty="0"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5"/>
              </a:spcBef>
            </a:pPr>
            <a:r>
              <a:rPr sz="2000" b="1" u="sng" spc="-70" dirty="0">
                <a:solidFill>
                  <a:srgbClr val="00355D"/>
                </a:solidFill>
                <a:latin typeface="Verdana"/>
                <a:cs typeface="Verdana"/>
              </a:rPr>
              <a:t>règles</a:t>
            </a:r>
            <a:r>
              <a:rPr sz="2000" b="1" u="sng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spc="-10" dirty="0">
                <a:solidFill>
                  <a:srgbClr val="00355D"/>
                </a:solidFill>
                <a:latin typeface="Verdana"/>
                <a:cs typeface="Verdana"/>
              </a:rPr>
              <a:t>collectives</a:t>
            </a:r>
            <a:r>
              <a:rPr sz="2000" b="1" u="sng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b="1" u="sng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355D"/>
                </a:solidFill>
                <a:latin typeface="Verdana"/>
                <a:cs typeface="Verdana"/>
              </a:rPr>
              <a:t>partagées</a:t>
            </a:r>
            <a:r>
              <a:rPr sz="2000" b="1" u="sng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00355D"/>
                </a:solidFill>
                <a:latin typeface="Verdana"/>
                <a:cs typeface="Verdana"/>
              </a:rPr>
              <a:t>définissant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00355D"/>
                </a:solidFill>
                <a:latin typeface="Verdana"/>
                <a:cs typeface="Verdana"/>
              </a:rPr>
              <a:t>entre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autre,</a:t>
            </a:r>
            <a:r>
              <a:rPr sz="2000" spc="-1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80" dirty="0">
                <a:solidFill>
                  <a:srgbClr val="00355D"/>
                </a:solidFill>
                <a:latin typeface="Verdana"/>
                <a:cs typeface="Verdana"/>
              </a:rPr>
              <a:t>critères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permettant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00355D"/>
                </a:solidFill>
                <a:latin typeface="Verdana"/>
                <a:cs typeface="Verdana"/>
              </a:rPr>
              <a:t>à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Verdana"/>
                <a:cs typeface="Verdana"/>
              </a:rPr>
              <a:t>un</a:t>
            </a:r>
            <a:endParaRPr sz="2000" dirty="0"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0"/>
              </a:spcBef>
            </a:pP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agent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bénéficier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d’un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avancement</a:t>
            </a:r>
            <a:r>
              <a:rPr sz="2000" spc="-7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ou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55" dirty="0">
                <a:solidFill>
                  <a:srgbClr val="00355D"/>
                </a:solidFill>
                <a:latin typeface="Verdana"/>
                <a:cs typeface="Verdana"/>
              </a:rPr>
              <a:t>d’une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r>
              <a:rPr sz="2000" spc="-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 smtClean="0">
                <a:solidFill>
                  <a:srgbClr val="00355D"/>
                </a:solidFill>
                <a:latin typeface="Verdana"/>
                <a:cs typeface="Verdana"/>
              </a:rPr>
              <a:t>interne</a:t>
            </a:r>
            <a:endParaRPr lang="fr-FR" sz="2000" spc="-10" dirty="0" smtClean="0">
              <a:solidFill>
                <a:srgbClr val="00355D"/>
              </a:solidFill>
              <a:latin typeface="Verdana"/>
              <a:cs typeface="Verdana"/>
            </a:endParaRPr>
          </a:p>
          <a:p>
            <a:pPr marL="241300" algn="just">
              <a:lnSpc>
                <a:spcPct val="100000"/>
              </a:lnSpc>
              <a:spcBef>
                <a:spcPts val="720"/>
              </a:spcBef>
            </a:pPr>
            <a:endParaRPr sz="2000" dirty="0">
              <a:latin typeface="Verdana"/>
              <a:cs typeface="Verdana"/>
            </a:endParaRPr>
          </a:p>
          <a:p>
            <a:pPr marL="240665" indent="-227965" algn="just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pos="240665" algn="l"/>
              </a:tabLst>
            </a:pPr>
            <a:r>
              <a:rPr sz="2000" spc="-125" dirty="0">
                <a:solidFill>
                  <a:srgbClr val="00355D"/>
                </a:solidFill>
                <a:latin typeface="Verdana"/>
                <a:cs typeface="Verdana"/>
              </a:rPr>
              <a:t>Simplifier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00355D"/>
                </a:solidFill>
                <a:latin typeface="Verdana"/>
                <a:cs typeface="Verdana"/>
              </a:rPr>
              <a:t>garantir</a:t>
            </a:r>
            <a:r>
              <a:rPr sz="2000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spc="-10" dirty="0">
                <a:solidFill>
                  <a:srgbClr val="00355D"/>
                </a:solidFill>
                <a:latin typeface="Verdana"/>
                <a:cs typeface="Verdana"/>
              </a:rPr>
              <a:t>transparence</a:t>
            </a:r>
            <a:r>
              <a:rPr sz="2000" b="1" u="sng" spc="-16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b="1" u="sng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u="sng" dirty="0">
                <a:solidFill>
                  <a:srgbClr val="00355D"/>
                </a:solidFill>
                <a:latin typeface="Verdana"/>
                <a:cs typeface="Verdana"/>
              </a:rPr>
              <a:t>l’équité</a:t>
            </a:r>
            <a:r>
              <a:rPr sz="2000" b="1" u="sng" spc="-16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du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00355D"/>
                </a:solidFill>
                <a:latin typeface="Verdana"/>
                <a:cs typeface="Verdana"/>
              </a:rPr>
              <a:t>cadre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0355D"/>
                </a:solidFill>
                <a:latin typeface="Verdana"/>
                <a:cs typeface="Verdana"/>
              </a:rPr>
              <a:t>gestion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agents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4328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L’Objet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des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LDG</a:t>
            </a:r>
            <a:endParaRPr sz="25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7176" y="2052731"/>
            <a:ext cx="9773920" cy="3463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3E3E3E"/>
                </a:solidFill>
                <a:latin typeface="Tahoma"/>
                <a:cs typeface="Tahoma"/>
              </a:rPr>
              <a:t>Les</a:t>
            </a:r>
            <a:r>
              <a:rPr sz="2000" b="1" spc="-4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3E3E3E"/>
                </a:solidFill>
                <a:latin typeface="Tahoma"/>
                <a:cs typeface="Tahoma"/>
              </a:rPr>
              <a:t>Lignes</a:t>
            </a:r>
            <a:r>
              <a:rPr sz="2000" b="1" spc="-6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3E3E3E"/>
                </a:solidFill>
                <a:latin typeface="Tahoma"/>
                <a:cs typeface="Tahoma"/>
              </a:rPr>
              <a:t>Directrices</a:t>
            </a:r>
            <a:r>
              <a:rPr sz="2000" b="1" spc="-8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3E3E3E"/>
                </a:solidFill>
                <a:latin typeface="Tahoma"/>
                <a:cs typeface="Tahoma"/>
              </a:rPr>
              <a:t>de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3E3E3E"/>
                </a:solidFill>
                <a:latin typeface="Tahoma"/>
                <a:cs typeface="Tahoma"/>
              </a:rPr>
              <a:t>Gestion</a:t>
            </a:r>
            <a:r>
              <a:rPr sz="2000" b="1" spc="-6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3E3E3E"/>
                </a:solidFill>
                <a:latin typeface="Tahoma"/>
                <a:cs typeface="Tahoma"/>
              </a:rPr>
              <a:t>ont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3E3E3E"/>
                </a:solidFill>
                <a:latin typeface="Tahoma"/>
                <a:cs typeface="Tahoma"/>
              </a:rPr>
              <a:t>pour</a:t>
            </a:r>
            <a:r>
              <a:rPr sz="2000" b="1" spc="-45" dirty="0">
                <a:solidFill>
                  <a:srgbClr val="3E3E3E"/>
                </a:solidFill>
                <a:latin typeface="Tahoma"/>
                <a:cs typeface="Tahoma"/>
              </a:rPr>
              <a:t> objet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3E3E3E"/>
                </a:solidFill>
                <a:latin typeface="Tahoma"/>
                <a:cs typeface="Tahoma"/>
              </a:rPr>
              <a:t>de</a:t>
            </a:r>
            <a:r>
              <a:rPr sz="2000" b="1" spc="-4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spc="-415" dirty="0">
                <a:solidFill>
                  <a:srgbClr val="3E3E3E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 dirty="0">
              <a:latin typeface="Verdana"/>
              <a:cs typeface="Verdana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"/>
              <a:tabLst>
                <a:tab pos="298450" algn="l"/>
              </a:tabLst>
            </a:pP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Fixer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une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stratégie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00355D"/>
                </a:solidFill>
                <a:latin typeface="Verdana"/>
                <a:cs typeface="Verdana"/>
              </a:rPr>
              <a:t>pluriannuelle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pilotage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90" dirty="0" err="1">
                <a:solidFill>
                  <a:srgbClr val="00355D"/>
                </a:solidFill>
                <a:latin typeface="Verdana"/>
                <a:cs typeface="Verdana"/>
              </a:rPr>
              <a:t>ressources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humaines</a:t>
            </a:r>
            <a:r>
              <a:rPr lang="fr-FR" sz="2000" spc="-10" dirty="0" smtClean="0">
                <a:solidFill>
                  <a:srgbClr val="00355D"/>
                </a:solidFill>
                <a:latin typeface="Verdana"/>
                <a:cs typeface="Verdana"/>
              </a:rPr>
              <a:t> sur la base du RSU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370"/>
              </a:spcBef>
              <a:buClr>
                <a:srgbClr val="00355D"/>
              </a:buClr>
              <a:buFont typeface="Wingdings"/>
              <a:buChar char=""/>
            </a:pPr>
            <a:endParaRPr sz="2000" dirty="0">
              <a:latin typeface="Verdana"/>
              <a:cs typeface="Verdana"/>
            </a:endParaRPr>
          </a:p>
          <a:p>
            <a:pPr marL="297815" marR="5080" indent="-28575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299085" algn="l"/>
                <a:tab pos="977900" algn="l"/>
                <a:tab pos="2138045" algn="l"/>
                <a:tab pos="4220845" algn="l"/>
                <a:tab pos="7129145" algn="l"/>
              </a:tabLst>
            </a:pP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Fixer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	</a:t>
            </a:r>
            <a:r>
              <a:rPr sz="2000" spc="-105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14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00355D"/>
                </a:solidFill>
                <a:latin typeface="Verdana"/>
                <a:cs typeface="Verdana"/>
              </a:rPr>
              <a:t>orientations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générales</a:t>
            </a:r>
            <a:r>
              <a:rPr lang="fr-FR" sz="200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0" dirty="0" smtClean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25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r>
              <a:rPr sz="2000" spc="-15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55D"/>
                </a:solidFill>
                <a:latin typeface="Verdana"/>
                <a:cs typeface="Verdana"/>
              </a:rPr>
              <a:t>et</a:t>
            </a:r>
            <a:r>
              <a:rPr sz="2000" spc="-13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00355D"/>
                </a:solidFill>
                <a:latin typeface="Verdana"/>
                <a:cs typeface="Verdana"/>
              </a:rPr>
              <a:t>valorisation</a:t>
            </a:r>
            <a:r>
              <a:rPr sz="2000" spc="-14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00355D"/>
                </a:solidFill>
                <a:latin typeface="Verdana"/>
                <a:cs typeface="Verdana"/>
              </a:rPr>
              <a:t>des</a:t>
            </a:r>
            <a:r>
              <a:rPr sz="2000" spc="-14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Verdana"/>
                <a:cs typeface="Verdana"/>
              </a:rPr>
              <a:t>parcours 	</a:t>
            </a:r>
            <a:r>
              <a:rPr sz="2000" spc="-10" dirty="0" err="1" smtClean="0">
                <a:solidFill>
                  <a:srgbClr val="00355D"/>
                </a:solidFill>
                <a:latin typeface="Verdana"/>
                <a:cs typeface="Verdana"/>
              </a:rPr>
              <a:t>professionnels</a:t>
            </a:r>
            <a:r>
              <a:rPr lang="fr-FR" sz="2000" dirty="0" smtClean="0">
                <a:solidFill>
                  <a:srgbClr val="00355D"/>
                </a:solidFill>
                <a:latin typeface="Verdana"/>
                <a:cs typeface="Verdana"/>
              </a:rPr>
              <a:t>, </a:t>
            </a:r>
            <a:r>
              <a:rPr sz="2000" i="1" spc="-25" dirty="0" err="1" smtClean="0">
                <a:solidFill>
                  <a:srgbClr val="00355D"/>
                </a:solidFill>
                <a:latin typeface="Verdana"/>
                <a:cs typeface="Verdana"/>
              </a:rPr>
              <a:t>c’est</a:t>
            </a:r>
            <a:r>
              <a:rPr sz="2000" i="1" spc="-25" dirty="0" smtClean="0">
                <a:solidFill>
                  <a:srgbClr val="00355D"/>
                </a:solidFill>
                <a:latin typeface="Verdana"/>
                <a:cs typeface="Verdana"/>
              </a:rPr>
              <a:t>-</a:t>
            </a:r>
            <a:r>
              <a:rPr sz="2000" i="1" spc="-60" dirty="0" smtClean="0">
                <a:solidFill>
                  <a:srgbClr val="00355D"/>
                </a:solidFill>
                <a:latin typeface="Verdana"/>
                <a:cs typeface="Verdana"/>
              </a:rPr>
              <a:t>à-</a:t>
            </a:r>
            <a:r>
              <a:rPr sz="2000" i="1" spc="-20" dirty="0" smtClean="0">
                <a:solidFill>
                  <a:srgbClr val="00355D"/>
                </a:solidFill>
                <a:latin typeface="Verdana"/>
                <a:cs typeface="Verdana"/>
              </a:rPr>
              <a:t>dire</a:t>
            </a:r>
            <a:r>
              <a:rPr sz="2000" i="1" spc="-415" dirty="0" smtClean="0">
                <a:solidFill>
                  <a:srgbClr val="00355D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 marL="2355850" lvl="1" indent="-227965">
              <a:lnSpc>
                <a:spcPct val="100000"/>
              </a:lnSpc>
              <a:spcBef>
                <a:spcPts val="1210"/>
              </a:spcBef>
              <a:buFont typeface="Wingdings"/>
              <a:buChar char=""/>
              <a:tabLst>
                <a:tab pos="2355850" algn="l"/>
              </a:tabLst>
            </a:pPr>
            <a:r>
              <a:rPr sz="2000" b="1" i="1" spc="-130" dirty="0">
                <a:solidFill>
                  <a:srgbClr val="00355D"/>
                </a:solidFill>
                <a:latin typeface="Verdana"/>
                <a:cs typeface="Verdana"/>
              </a:rPr>
              <a:t>l’avancement</a:t>
            </a:r>
            <a:r>
              <a:rPr sz="2000" b="1" i="1" spc="-120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i="1" spc="-80" dirty="0">
                <a:solidFill>
                  <a:srgbClr val="00355D"/>
                </a:solidFill>
                <a:latin typeface="Verdana"/>
                <a:cs typeface="Verdana"/>
              </a:rPr>
              <a:t>de</a:t>
            </a:r>
            <a:r>
              <a:rPr sz="2000" b="1" i="1" spc="-9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i="1" spc="-10" dirty="0" smtClean="0">
                <a:solidFill>
                  <a:srgbClr val="00355D"/>
                </a:solidFill>
                <a:latin typeface="Verdana"/>
                <a:cs typeface="Verdana"/>
              </a:rPr>
              <a:t>grade</a:t>
            </a:r>
            <a:endParaRPr sz="2000" dirty="0">
              <a:latin typeface="Verdana"/>
              <a:cs typeface="Verdana"/>
            </a:endParaRPr>
          </a:p>
          <a:p>
            <a:pPr marL="2425700" lvl="1" indent="-297815">
              <a:lnSpc>
                <a:spcPct val="100000"/>
              </a:lnSpc>
              <a:spcBef>
                <a:spcPts val="1190"/>
              </a:spcBef>
              <a:buFont typeface="Wingdings"/>
              <a:buChar char=""/>
              <a:tabLst>
                <a:tab pos="2425700" algn="l"/>
              </a:tabLst>
            </a:pPr>
            <a:r>
              <a:rPr sz="2000" b="1" i="1" spc="-120" dirty="0" smtClean="0">
                <a:solidFill>
                  <a:srgbClr val="00355D"/>
                </a:solidFill>
                <a:latin typeface="Verdana"/>
                <a:cs typeface="Verdana"/>
              </a:rPr>
              <a:t>la</a:t>
            </a:r>
            <a:r>
              <a:rPr sz="2000" b="1" i="1" spc="-100" dirty="0" smtClean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i="1" spc="-204" dirty="0">
                <a:solidFill>
                  <a:srgbClr val="00355D"/>
                </a:solidFill>
                <a:latin typeface="Verdana"/>
                <a:cs typeface="Verdana"/>
              </a:rPr>
              <a:t>promotion</a:t>
            </a:r>
            <a:r>
              <a:rPr sz="2000" b="1" i="1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b="1" i="1" spc="-65" dirty="0">
                <a:solidFill>
                  <a:srgbClr val="00355D"/>
                </a:solidFill>
                <a:latin typeface="Verdana"/>
                <a:cs typeface="Verdana"/>
              </a:rPr>
              <a:t>interne</a:t>
            </a: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54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70" dirty="0">
                <a:latin typeface="Tahoma"/>
                <a:cs typeface="Tahoma"/>
              </a:rPr>
              <a:t>L’Objet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dirty="0">
                <a:latin typeface="Tahoma"/>
                <a:cs typeface="Tahoma"/>
              </a:rPr>
              <a:t>des</a:t>
            </a:r>
            <a:r>
              <a:rPr sz="2500" b="1" spc="-65" dirty="0">
                <a:latin typeface="Tahoma"/>
                <a:cs typeface="Tahoma"/>
              </a:rPr>
              <a:t> </a:t>
            </a:r>
            <a:r>
              <a:rPr sz="2500" b="1" spc="-50" dirty="0">
                <a:latin typeface="Tahoma"/>
                <a:cs typeface="Tahoma"/>
              </a:rPr>
              <a:t>LDG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2633" y="2154809"/>
            <a:ext cx="10260330" cy="39735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20" dirty="0">
                <a:solidFill>
                  <a:srgbClr val="3E3E3E"/>
                </a:solidFill>
                <a:latin typeface="Tahoma"/>
                <a:cs typeface="Tahoma"/>
              </a:rPr>
              <a:t>Les</a:t>
            </a:r>
            <a:r>
              <a:rPr sz="2000" b="1" spc="-4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3E3E3E"/>
                </a:solidFill>
                <a:latin typeface="Tahoma"/>
                <a:cs typeface="Tahoma"/>
              </a:rPr>
              <a:t>Lignes</a:t>
            </a:r>
            <a:r>
              <a:rPr sz="2000" b="1" spc="-6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55" dirty="0">
                <a:solidFill>
                  <a:srgbClr val="3E3E3E"/>
                </a:solidFill>
                <a:latin typeface="Tahoma"/>
                <a:cs typeface="Tahoma"/>
              </a:rPr>
              <a:t>Directrices</a:t>
            </a:r>
            <a:r>
              <a:rPr sz="2000" b="1" spc="-8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3E3E3E"/>
                </a:solidFill>
                <a:latin typeface="Tahoma"/>
                <a:cs typeface="Tahoma"/>
              </a:rPr>
              <a:t>de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3E3E3E"/>
                </a:solidFill>
                <a:latin typeface="Tahoma"/>
                <a:cs typeface="Tahoma"/>
              </a:rPr>
              <a:t>Gestion</a:t>
            </a:r>
            <a:r>
              <a:rPr sz="2000" b="1" spc="-65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3E3E3E"/>
                </a:solidFill>
                <a:latin typeface="Tahoma"/>
                <a:cs typeface="Tahoma"/>
              </a:rPr>
              <a:t>ont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-30" dirty="0">
                <a:solidFill>
                  <a:srgbClr val="3E3E3E"/>
                </a:solidFill>
                <a:latin typeface="Tahoma"/>
                <a:cs typeface="Tahoma"/>
              </a:rPr>
              <a:t>pour</a:t>
            </a:r>
            <a:r>
              <a:rPr sz="2000" b="1" spc="-45" dirty="0">
                <a:solidFill>
                  <a:srgbClr val="3E3E3E"/>
                </a:solidFill>
                <a:latin typeface="Tahoma"/>
                <a:cs typeface="Tahoma"/>
              </a:rPr>
              <a:t> objet</a:t>
            </a:r>
            <a:r>
              <a:rPr sz="2000" b="1" spc="-5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3E3E3E"/>
                </a:solidFill>
                <a:latin typeface="Tahoma"/>
                <a:cs typeface="Tahoma"/>
              </a:rPr>
              <a:t>de</a:t>
            </a:r>
            <a:r>
              <a:rPr sz="2000" b="1" spc="-40" dirty="0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sz="2000" spc="-415" dirty="0">
                <a:solidFill>
                  <a:srgbClr val="3E3E3E"/>
                </a:solidFill>
                <a:latin typeface="Verdana"/>
                <a:cs typeface="Verdana"/>
              </a:rPr>
              <a:t>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70"/>
              </a:spcBef>
            </a:pPr>
            <a:endParaRPr sz="2000" dirty="0">
              <a:latin typeface="Verdana"/>
              <a:cs typeface="Verdana"/>
            </a:endParaRPr>
          </a:p>
          <a:p>
            <a:pPr marL="100330" indent="-97155">
              <a:lnSpc>
                <a:spcPct val="100000"/>
              </a:lnSpc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lang="fr-FR" sz="2000" spc="-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fr-FR" sz="2000" spc="-25" dirty="0" smtClean="0">
                <a:solidFill>
                  <a:srgbClr val="3E3E3E"/>
                </a:solidFill>
                <a:latin typeface="Verdana"/>
                <a:cs typeface="Verdana"/>
              </a:rPr>
              <a:t>Fixe</a:t>
            </a:r>
            <a:r>
              <a:rPr sz="2000" spc="-25" dirty="0" smtClean="0">
                <a:solidFill>
                  <a:srgbClr val="3E3E3E"/>
                </a:solidFill>
                <a:latin typeface="Verdana"/>
                <a:cs typeface="Verdana"/>
              </a:rPr>
              <a:t>r</a:t>
            </a:r>
            <a:r>
              <a:rPr sz="2000" spc="-125" dirty="0" smtClean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00355D"/>
                </a:solidFill>
                <a:latin typeface="Verdana"/>
                <a:cs typeface="Verdana"/>
              </a:rPr>
              <a:t>les</a:t>
            </a:r>
            <a:r>
              <a:rPr sz="2000" spc="-135" dirty="0">
                <a:solidFill>
                  <a:srgbClr val="00355D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3E3E3E"/>
                </a:solidFill>
                <a:latin typeface="Verdana"/>
                <a:cs typeface="Verdana"/>
              </a:rPr>
              <a:t>grandes</a:t>
            </a:r>
            <a:r>
              <a:rPr sz="2000" spc="-12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3E3E3E"/>
                </a:solidFill>
                <a:latin typeface="Verdana"/>
                <a:cs typeface="Verdana"/>
              </a:rPr>
              <a:t>orientations</a:t>
            </a:r>
            <a:r>
              <a:rPr sz="2000" spc="-15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3E3E3E"/>
                </a:solidFill>
                <a:latin typeface="Verdana"/>
                <a:cs typeface="Verdana"/>
              </a:rPr>
              <a:t>de</a:t>
            </a:r>
            <a:r>
              <a:rPr sz="2000" spc="-12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E3E3E"/>
                </a:solidFill>
                <a:latin typeface="Verdana"/>
                <a:cs typeface="Verdana"/>
              </a:rPr>
              <a:t>la</a:t>
            </a:r>
            <a:r>
              <a:rPr sz="2000" spc="-14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30" dirty="0">
                <a:solidFill>
                  <a:srgbClr val="3E3E3E"/>
                </a:solidFill>
                <a:latin typeface="Verdana"/>
                <a:cs typeface="Verdana"/>
              </a:rPr>
              <a:t>politique</a:t>
            </a:r>
            <a:r>
              <a:rPr sz="2000" spc="-16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solidFill>
                  <a:srgbClr val="3E3E3E"/>
                </a:solidFill>
                <a:latin typeface="Verdana"/>
                <a:cs typeface="Verdana"/>
              </a:rPr>
              <a:t>RH</a:t>
            </a:r>
            <a:r>
              <a:rPr sz="2000" spc="-1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3E3E3E"/>
                </a:solidFill>
                <a:latin typeface="Verdana"/>
                <a:cs typeface="Verdana"/>
              </a:rPr>
              <a:t>de</a:t>
            </a:r>
            <a:r>
              <a:rPr sz="2000" spc="-13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E3E3E"/>
                </a:solidFill>
                <a:latin typeface="Verdana"/>
                <a:cs typeface="Verdana"/>
              </a:rPr>
              <a:t>la</a:t>
            </a:r>
            <a:r>
              <a:rPr sz="2000" spc="-13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0" dirty="0" err="1" smtClean="0">
                <a:solidFill>
                  <a:srgbClr val="3E3E3E"/>
                </a:solidFill>
                <a:latin typeface="Verdana"/>
                <a:cs typeface="Verdana"/>
              </a:rPr>
              <a:t>collectivité</a:t>
            </a:r>
            <a:r>
              <a:rPr lang="fr-FR" sz="2000" spc="-10" dirty="0" smtClean="0">
                <a:solidFill>
                  <a:srgbClr val="3E3E3E"/>
                </a:solidFill>
                <a:latin typeface="Verdana"/>
                <a:cs typeface="Verdana"/>
              </a:rPr>
              <a:t> en lien avec les politiques publiques à mener</a:t>
            </a:r>
            <a:endParaRPr sz="2000" dirty="0">
              <a:latin typeface="Verdana"/>
              <a:cs typeface="Verdana"/>
            </a:endParaRPr>
          </a:p>
          <a:p>
            <a:pPr marL="100330" indent="-97155">
              <a:lnSpc>
                <a:spcPct val="100000"/>
              </a:lnSpc>
              <a:spcBef>
                <a:spcPts val="1200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spc="-125" dirty="0">
                <a:solidFill>
                  <a:srgbClr val="3E3E3E"/>
                </a:solidFill>
                <a:latin typeface="Verdana"/>
                <a:cs typeface="Verdana"/>
              </a:rPr>
              <a:t>Simplifier</a:t>
            </a:r>
            <a:r>
              <a:rPr sz="2000" spc="-13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E3E3E"/>
                </a:solidFill>
                <a:latin typeface="Verdana"/>
                <a:cs typeface="Verdana"/>
              </a:rPr>
              <a:t>et</a:t>
            </a:r>
            <a:r>
              <a:rPr sz="2000" spc="-13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60" dirty="0">
                <a:solidFill>
                  <a:srgbClr val="3E3E3E"/>
                </a:solidFill>
                <a:latin typeface="Verdana"/>
                <a:cs typeface="Verdana"/>
              </a:rPr>
              <a:t>garantir</a:t>
            </a:r>
            <a:r>
              <a:rPr sz="2000" spc="-15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E3E3E"/>
                </a:solidFill>
                <a:latin typeface="Verdana"/>
                <a:cs typeface="Verdana"/>
              </a:rPr>
              <a:t>la</a:t>
            </a:r>
            <a:r>
              <a:rPr sz="2000" spc="-1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Verdana"/>
                <a:cs typeface="Verdana"/>
              </a:rPr>
              <a:t>transparence</a:t>
            </a:r>
            <a:r>
              <a:rPr sz="2000" spc="-16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Verdana"/>
                <a:cs typeface="Verdana"/>
              </a:rPr>
              <a:t>des</a:t>
            </a:r>
            <a:r>
              <a:rPr sz="2000" spc="-114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Verdana"/>
                <a:cs typeface="Verdana"/>
              </a:rPr>
              <a:t>procédures</a:t>
            </a:r>
            <a:r>
              <a:rPr sz="2000" spc="-14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65" dirty="0">
                <a:solidFill>
                  <a:srgbClr val="3E3E3E"/>
                </a:solidFill>
                <a:latin typeface="Verdana"/>
                <a:cs typeface="Verdana"/>
              </a:rPr>
              <a:t>RH</a:t>
            </a:r>
            <a:r>
              <a:rPr sz="2000" spc="-13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75" dirty="0">
                <a:solidFill>
                  <a:srgbClr val="3E3E3E"/>
                </a:solidFill>
                <a:latin typeface="Verdana"/>
                <a:cs typeface="Verdana"/>
              </a:rPr>
              <a:t>envers</a:t>
            </a:r>
            <a:r>
              <a:rPr sz="2000" spc="-150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20" dirty="0">
                <a:solidFill>
                  <a:srgbClr val="3E3E3E"/>
                </a:solidFill>
                <a:latin typeface="Verdana"/>
                <a:cs typeface="Verdana"/>
              </a:rPr>
              <a:t>l’ensemble</a:t>
            </a:r>
            <a:r>
              <a:rPr sz="2000" spc="-16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3E3E3E"/>
                </a:solidFill>
                <a:latin typeface="Verdana"/>
                <a:cs typeface="Verdana"/>
              </a:rPr>
              <a:t>de</a:t>
            </a:r>
            <a:r>
              <a:rPr sz="2000" spc="-114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3E3E3E"/>
                </a:solidFill>
                <a:latin typeface="Verdana"/>
                <a:cs typeface="Verdana"/>
              </a:rPr>
              <a:t>leurs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3E3E3E"/>
                </a:solidFill>
                <a:latin typeface="Verdana"/>
                <a:cs typeface="Verdana"/>
              </a:rPr>
              <a:t>agents</a:t>
            </a:r>
            <a:endParaRPr sz="2000" dirty="0">
              <a:latin typeface="Verdana"/>
              <a:cs typeface="Verdana"/>
            </a:endParaRPr>
          </a:p>
          <a:p>
            <a:pPr marL="100330" indent="-97155">
              <a:lnSpc>
                <a:spcPct val="100000"/>
              </a:lnSpc>
              <a:spcBef>
                <a:spcPts val="1200"/>
              </a:spcBef>
              <a:buSzPct val="95000"/>
              <a:buFont typeface="Arial MT"/>
              <a:buChar char="•"/>
              <a:tabLst>
                <a:tab pos="100330" algn="l"/>
              </a:tabLst>
            </a:pPr>
            <a:r>
              <a:rPr sz="2000" spc="-25" dirty="0" err="1" smtClean="0">
                <a:solidFill>
                  <a:srgbClr val="3E3E3E"/>
                </a:solidFill>
                <a:latin typeface="Verdana"/>
                <a:cs typeface="Verdana"/>
              </a:rPr>
              <a:t>Anticiper</a:t>
            </a:r>
            <a:r>
              <a:rPr sz="2000" spc="-135" dirty="0" smtClean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110" dirty="0">
                <a:solidFill>
                  <a:srgbClr val="3E3E3E"/>
                </a:solidFill>
                <a:latin typeface="Verdana"/>
                <a:cs typeface="Verdana"/>
              </a:rPr>
              <a:t>les</a:t>
            </a:r>
            <a:r>
              <a:rPr sz="2000" spc="-125" dirty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fr-FR" sz="2000" spc="-10" dirty="0" smtClean="0">
                <a:solidFill>
                  <a:srgbClr val="3E3E3E"/>
                </a:solidFill>
                <a:latin typeface="Verdana"/>
                <a:cs typeface="Verdana"/>
              </a:rPr>
              <a:t>évolutions</a:t>
            </a:r>
            <a:r>
              <a:rPr sz="2000" spc="-140" dirty="0" smtClean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90" dirty="0" err="1" smtClean="0">
                <a:solidFill>
                  <a:srgbClr val="3E3E3E"/>
                </a:solidFill>
                <a:latin typeface="Verdana"/>
                <a:cs typeface="Verdana"/>
              </a:rPr>
              <a:t>prévisionnel</a:t>
            </a:r>
            <a:r>
              <a:rPr lang="fr-FR" sz="2000" spc="-90" dirty="0" smtClean="0">
                <a:solidFill>
                  <a:srgbClr val="3E3E3E"/>
                </a:solidFill>
                <a:latin typeface="Verdana"/>
                <a:cs typeface="Verdana"/>
              </a:rPr>
              <a:t>le</a:t>
            </a:r>
            <a:r>
              <a:rPr sz="2000" spc="-90" dirty="0" smtClean="0">
                <a:solidFill>
                  <a:srgbClr val="3E3E3E"/>
                </a:solidFill>
                <a:latin typeface="Verdana"/>
                <a:cs typeface="Verdana"/>
              </a:rPr>
              <a:t>s</a:t>
            </a:r>
            <a:r>
              <a:rPr sz="2000" spc="-150" dirty="0" smtClean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lang="fr-FR" sz="2000" spc="-150" dirty="0" smtClean="0">
                <a:solidFill>
                  <a:srgbClr val="3E3E3E"/>
                </a:solidFill>
                <a:latin typeface="Verdana"/>
                <a:cs typeface="Verdana"/>
              </a:rPr>
              <a:t>en matière de </a:t>
            </a:r>
            <a:r>
              <a:rPr sz="2000" spc="-25" dirty="0" smtClean="0">
                <a:solidFill>
                  <a:srgbClr val="3E3E3E"/>
                </a:solidFill>
                <a:latin typeface="Verdana"/>
                <a:cs typeface="Verdana"/>
              </a:rPr>
              <a:t>R</a:t>
            </a:r>
            <a:r>
              <a:rPr lang="fr-FR" sz="2000" spc="-25" dirty="0" err="1" smtClean="0">
                <a:solidFill>
                  <a:srgbClr val="3E3E3E"/>
                </a:solidFill>
                <a:latin typeface="Verdana"/>
                <a:cs typeface="Verdana"/>
              </a:rPr>
              <a:t>essources</a:t>
            </a:r>
            <a:r>
              <a:rPr lang="fr-FR" sz="2000" spc="-25" dirty="0" smtClean="0">
                <a:solidFill>
                  <a:srgbClr val="3E3E3E"/>
                </a:solidFill>
                <a:latin typeface="Verdana"/>
                <a:cs typeface="Verdana"/>
              </a:rPr>
              <a:t> </a:t>
            </a:r>
            <a:r>
              <a:rPr sz="2000" spc="-25" dirty="0" smtClean="0">
                <a:solidFill>
                  <a:srgbClr val="3E3E3E"/>
                </a:solidFill>
                <a:latin typeface="Verdana"/>
                <a:cs typeface="Verdana"/>
              </a:rPr>
              <a:t>H</a:t>
            </a:r>
            <a:r>
              <a:rPr lang="fr-FR" sz="2000" spc="-25" dirty="0" err="1" smtClean="0">
                <a:solidFill>
                  <a:srgbClr val="3E3E3E"/>
                </a:solidFill>
                <a:latin typeface="Verdana"/>
                <a:cs typeface="Verdana"/>
              </a:rPr>
              <a:t>umaines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69"/>
              </a:spcBef>
            </a:pPr>
            <a:endParaRPr sz="2000" dirty="0">
              <a:latin typeface="Verdana"/>
              <a:cs typeface="Verdana"/>
            </a:endParaRPr>
          </a:p>
          <a:p>
            <a:pPr marR="760730" algn="ctr">
              <a:lnSpc>
                <a:spcPct val="100000"/>
              </a:lnSpc>
            </a:pPr>
            <a:r>
              <a:rPr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LDG = Document de référence</a:t>
            </a:r>
          </a:p>
          <a:p>
            <a:pPr marL="2113915" marR="2876550" algn="ctr">
              <a:lnSpc>
                <a:spcPct val="100000"/>
              </a:lnSpc>
            </a:pPr>
            <a:r>
              <a:rPr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/>
                <a:cs typeface="Tahoma"/>
              </a:rPr>
              <a:t>en matière de gestion des ressources humaines de la collectivité</a:t>
            </a:r>
          </a:p>
        </p:txBody>
      </p:sp>
    </p:spTree>
    <p:extLst>
      <p:ext uri="{BB962C8B-B14F-4D97-AF65-F5344CB8AC3E}">
        <p14:creationId xmlns:p14="http://schemas.microsoft.com/office/powerpoint/2010/main" val="246965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114" dirty="0">
                <a:latin typeface="Tahoma"/>
                <a:cs typeface="Tahoma"/>
              </a:rPr>
              <a:t>A</a:t>
            </a:r>
            <a:r>
              <a:rPr sz="2500" b="1" spc="-35" dirty="0">
                <a:latin typeface="Tahoma"/>
                <a:cs typeface="Tahoma"/>
              </a:rPr>
              <a:t> </a:t>
            </a:r>
            <a:r>
              <a:rPr sz="2500" b="1" spc="-125" dirty="0">
                <a:latin typeface="Tahoma"/>
                <a:cs typeface="Tahoma"/>
              </a:rPr>
              <a:t>retenir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8914" y="1550876"/>
            <a:ext cx="8931726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Les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LDG</a:t>
            </a:r>
            <a:r>
              <a:rPr sz="20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concernent</a:t>
            </a:r>
            <a:r>
              <a:rPr sz="2000" spc="-7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l’ensemble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r>
              <a:rPr sz="20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collectivités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quelle</a:t>
            </a:r>
            <a:r>
              <a:rPr sz="20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que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soit</a:t>
            </a:r>
            <a:r>
              <a:rPr sz="2000" spc="-4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leur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taille</a:t>
            </a:r>
            <a:r>
              <a:rPr sz="20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Arial MT"/>
                <a:cs typeface="Arial MT"/>
              </a:rPr>
              <a:t>et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le</a:t>
            </a:r>
            <a:r>
              <a:rPr sz="2000" spc="-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nombre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de leurs</a:t>
            </a:r>
            <a:r>
              <a:rPr sz="20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Arial MT"/>
                <a:cs typeface="Arial MT"/>
              </a:rPr>
              <a:t>agents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0273" y="2527276"/>
            <a:ext cx="940278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Les</a:t>
            </a:r>
            <a:r>
              <a:rPr sz="20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LDG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concernent</a:t>
            </a:r>
            <a:r>
              <a:rPr sz="2000" spc="-5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l’ensemble</a:t>
            </a:r>
            <a:r>
              <a:rPr sz="20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r>
              <a:rPr sz="20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agents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quel</a:t>
            </a:r>
            <a:r>
              <a:rPr sz="20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que</a:t>
            </a:r>
            <a:r>
              <a:rPr sz="20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soit</a:t>
            </a:r>
            <a:r>
              <a:rPr sz="20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 err="1">
                <a:solidFill>
                  <a:srgbClr val="00355D"/>
                </a:solidFill>
                <a:latin typeface="Arial MT"/>
                <a:cs typeface="Arial MT"/>
              </a:rPr>
              <a:t>leur</a:t>
            </a:r>
            <a:r>
              <a:rPr sz="2000" spc="-2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10" dirty="0" err="1" smtClean="0">
                <a:solidFill>
                  <a:srgbClr val="00355D"/>
                </a:solidFill>
                <a:latin typeface="Arial MT"/>
                <a:cs typeface="Arial MT"/>
              </a:rPr>
              <a:t>statut</a:t>
            </a:r>
            <a:r>
              <a:rPr lang="fr-FR" sz="2000" dirty="0">
                <a:latin typeface="Arial MT"/>
                <a:cs typeface="Arial MT"/>
              </a:rPr>
              <a:t> </a:t>
            </a:r>
            <a:r>
              <a:rPr sz="2000" dirty="0" smtClean="0">
                <a:solidFill>
                  <a:srgbClr val="00355D"/>
                </a:solidFill>
                <a:latin typeface="Arial MT"/>
                <a:cs typeface="Arial MT"/>
              </a:rPr>
              <a:t>(</a:t>
            </a:r>
            <a:r>
              <a:rPr sz="2000" dirty="0" err="1" smtClean="0">
                <a:solidFill>
                  <a:srgbClr val="00355D"/>
                </a:solidFill>
                <a:latin typeface="Arial MT"/>
                <a:cs typeface="Arial MT"/>
              </a:rPr>
              <a:t>titulaires</a:t>
            </a:r>
            <a:r>
              <a:rPr sz="2000" spc="-45" dirty="0" smtClean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/</a:t>
            </a:r>
            <a:r>
              <a:rPr sz="20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Arial MT"/>
                <a:cs typeface="Arial MT"/>
              </a:rPr>
              <a:t>contractuels)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0674" y="3504311"/>
            <a:ext cx="8931726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355D"/>
                </a:solidFill>
                <a:latin typeface="Arial MT"/>
                <a:cs typeface="Arial MT"/>
              </a:rPr>
              <a:t>L’autorité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territoriale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garde</a:t>
            </a:r>
            <a:r>
              <a:rPr sz="20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un</a:t>
            </a:r>
            <a:r>
              <a:rPr sz="2000" spc="-1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pouvoir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d’appréciation</a:t>
            </a:r>
            <a:r>
              <a:rPr sz="2000" spc="-4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général</a:t>
            </a:r>
            <a:r>
              <a:rPr sz="2000" spc="-4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en</a:t>
            </a:r>
            <a:r>
              <a:rPr sz="2000" spc="-3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fonction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25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situations</a:t>
            </a:r>
            <a:r>
              <a:rPr sz="2000" spc="-5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individuelles,</a:t>
            </a:r>
            <a:r>
              <a:rPr sz="2000" spc="-35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des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circonstances</a:t>
            </a:r>
            <a:r>
              <a:rPr sz="2000" spc="-6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ou</a:t>
            </a:r>
            <a:r>
              <a:rPr sz="2000" spc="-2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d’un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motif</a:t>
            </a:r>
            <a:r>
              <a:rPr sz="2000" spc="-5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00355D"/>
                </a:solidFill>
                <a:latin typeface="Arial MT"/>
                <a:cs typeface="Arial MT"/>
              </a:rPr>
              <a:t>d’intérêt</a:t>
            </a:r>
            <a:r>
              <a:rPr sz="2000" spc="-40" dirty="0">
                <a:solidFill>
                  <a:srgbClr val="00355D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355D"/>
                </a:solidFill>
                <a:latin typeface="Arial MT"/>
                <a:cs typeface="Arial MT"/>
              </a:rPr>
              <a:t>général.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12" name="object 10"/>
          <p:cNvSpPr txBox="1"/>
          <p:nvPr/>
        </p:nvSpPr>
        <p:spPr>
          <a:xfrm>
            <a:off x="3329547" y="4481346"/>
            <a:ext cx="893172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2000" b="1" spc="-10" dirty="0" smtClean="0">
                <a:solidFill>
                  <a:srgbClr val="00355D"/>
                </a:solidFill>
                <a:latin typeface="Arial MT"/>
                <a:cs typeface="Arial MT"/>
              </a:rPr>
              <a:t>Les LDG sont adaptées à chaque collectivité en fonction de sa taille </a:t>
            </a:r>
            <a:endParaRPr sz="2000" b="1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81216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TITRAGES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 LIBRES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CDG 10">
      <a:dk1>
        <a:sysClr val="windowText" lastClr="000000"/>
      </a:dk1>
      <a:lt1>
        <a:sysClr val="window" lastClr="FFFFFF"/>
      </a:lt1>
      <a:dk2>
        <a:srgbClr val="06148C"/>
      </a:dk2>
      <a:lt2>
        <a:srgbClr val="E7E6E6"/>
      </a:lt2>
      <a:accent1>
        <a:srgbClr val="A5A5A5"/>
      </a:accent1>
      <a:accent2>
        <a:srgbClr val="FF825C"/>
      </a:accent2>
      <a:accent3>
        <a:srgbClr val="2D68FF"/>
      </a:accent3>
      <a:accent4>
        <a:srgbClr val="06148C"/>
      </a:accent4>
      <a:accent5>
        <a:srgbClr val="67E1FE"/>
      </a:accent5>
      <a:accent6>
        <a:srgbClr val="FF0000"/>
      </a:accent6>
      <a:hlink>
        <a:srgbClr val="06148C"/>
      </a:hlink>
      <a:folHlink>
        <a:srgbClr val="0614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8123</TotalTime>
  <Words>2020</Words>
  <Application>Microsoft Office PowerPoint</Application>
  <PresentationFormat>Grand écran</PresentationFormat>
  <Paragraphs>372</Paragraphs>
  <Slides>46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46</vt:i4>
      </vt:variant>
    </vt:vector>
  </HeadingPairs>
  <TitlesOfParts>
    <vt:vector size="58" baseType="lpstr">
      <vt:lpstr>Agency FB</vt:lpstr>
      <vt:lpstr>Arial</vt:lpstr>
      <vt:lpstr>Arial MT</vt:lpstr>
      <vt:lpstr>Calibri</vt:lpstr>
      <vt:lpstr>Candara</vt:lpstr>
      <vt:lpstr>Tahoma</vt:lpstr>
      <vt:lpstr>Times New Roman</vt:lpstr>
      <vt:lpstr>Verdana</vt:lpstr>
      <vt:lpstr>Wingdings</vt:lpstr>
      <vt:lpstr>PAGES TITRAGES</vt:lpstr>
      <vt:lpstr>PAGES LIBRES</vt:lpstr>
      <vt:lpstr>Thème Office</vt:lpstr>
      <vt:lpstr>Présentation PowerPoint</vt:lpstr>
      <vt:lpstr>Présentation PowerPoint</vt:lpstr>
      <vt:lpstr>Présentation PowerPoint</vt:lpstr>
      <vt:lpstr>.fr</vt:lpstr>
      <vt:lpstr>Présentation PowerPoint</vt:lpstr>
      <vt:lpstr>Contexte</vt:lpstr>
      <vt:lpstr>L’Objet des LDG</vt:lpstr>
      <vt:lpstr>L’Objet des LDG</vt:lpstr>
      <vt:lpstr>A retenir</vt:lpstr>
      <vt:lpstr>La procédure</vt:lpstr>
      <vt:lpstr>La procédure</vt:lpstr>
      <vt:lpstr>Cas particulier : LDG de promotion Interne</vt:lpstr>
      <vt:lpstr>Présentation PowerPoint</vt:lpstr>
      <vt:lpstr>Lignes Directrices de Gestion :</vt:lpstr>
      <vt:lpstr>Lignes Directrices de Gestion :</vt:lpstr>
      <vt:lpstr>Lignes Directrices de Gestion :</vt:lpstr>
      <vt:lpstr>LDG stratégie pluriannuelle</vt:lpstr>
      <vt:lpstr>Le Rapport Social Unique</vt:lpstr>
      <vt:lpstr>Le Rapport Social Unique</vt:lpstr>
      <vt:lpstr>Présentation PowerPoint</vt:lpstr>
      <vt:lpstr>Lignes Directrices de Gestion :</vt:lpstr>
      <vt:lpstr>Hypothèse 1 : Déclinaison des LDG par thématique</vt:lpstr>
      <vt:lpstr>Hypothèse 1 : Déclinaison des LDG par thématique</vt:lpstr>
      <vt:lpstr>Présentation PowerPoint</vt:lpstr>
      <vt:lpstr>Hypothèse 1 : Déclinaison des LDG par thématique</vt:lpstr>
      <vt:lpstr>Hypothèse 1 : Exemple de la formation</vt:lpstr>
      <vt:lpstr>Exemple de LDG sur l’aspect formation : le constat du RSU</vt:lpstr>
      <vt:lpstr>LDG stratégie pluriannuelle</vt:lpstr>
      <vt:lpstr>Exemple de LDG sur l’aspect formation</vt:lpstr>
      <vt:lpstr>Hypothèse 2 : Déclinaison des LDG au global</vt:lpstr>
      <vt:lpstr>Hypothèse 2 :  Déclinaison des LDG au global ( pour les toutes petites collectivités)</vt:lpstr>
      <vt:lpstr>Hypothèse 2 : Déclinaison des LDG au global ( pour les toutes petites collectivités)</vt:lpstr>
      <vt:lpstr>Hypothèse 2 : Déclinaison des LDG au global ( pour les toutes petites collectivités) - Exemple</vt:lpstr>
      <vt:lpstr>Lignes Directrices de Gestion :</vt:lpstr>
      <vt:lpstr>LDG relatives à la carrières</vt:lpstr>
      <vt:lpstr>Présentation PowerPoint</vt:lpstr>
      <vt:lpstr>A retenir</vt:lpstr>
      <vt:lpstr>LDG relatives à la carrière</vt:lpstr>
      <vt:lpstr>Quelques exemples de critères - Avancement de grade</vt:lpstr>
      <vt:lpstr>Quelques exemples de critères pondérés - Avancement de grade</vt:lpstr>
      <vt:lpstr>A ne pas faire :</vt:lpstr>
      <vt:lpstr>LDG relatives à la carrière</vt:lpstr>
      <vt:lpstr>LDG relatives à la carrière</vt:lpstr>
      <vt:lpstr>Sur le site cdg10.fr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BRETON Laurie</dc:creator>
  <cp:lastModifiedBy>Aurélien BELIN</cp:lastModifiedBy>
  <cp:revision>301</cp:revision>
  <cp:lastPrinted>2024-11-06T08:34:14Z</cp:lastPrinted>
  <dcterms:created xsi:type="dcterms:W3CDTF">2022-05-05T14:56:37Z</dcterms:created>
  <dcterms:modified xsi:type="dcterms:W3CDTF">2025-03-27T20:31:26Z</dcterms:modified>
</cp:coreProperties>
</file>