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8" r:id="rId2"/>
    <p:sldMasterId id="2147483696" r:id="rId3"/>
  </p:sldMasterIdLst>
  <p:handoutMasterIdLst>
    <p:handoutMasterId r:id="rId55"/>
  </p:handoutMasterIdLst>
  <p:sldIdLst>
    <p:sldId id="269" r:id="rId4"/>
    <p:sldId id="373" r:id="rId5"/>
    <p:sldId id="386" r:id="rId6"/>
    <p:sldId id="369" r:id="rId7"/>
    <p:sldId id="368" r:id="rId8"/>
    <p:sldId id="397" r:id="rId9"/>
    <p:sldId id="396" r:id="rId10"/>
    <p:sldId id="370" r:id="rId11"/>
    <p:sldId id="399" r:id="rId12"/>
    <p:sldId id="371" r:id="rId13"/>
    <p:sldId id="372" r:id="rId14"/>
    <p:sldId id="374" r:id="rId15"/>
    <p:sldId id="375" r:id="rId16"/>
    <p:sldId id="405" r:id="rId17"/>
    <p:sldId id="376" r:id="rId18"/>
    <p:sldId id="378" r:id="rId19"/>
    <p:sldId id="381" r:id="rId20"/>
    <p:sldId id="387" r:id="rId21"/>
    <p:sldId id="337" r:id="rId22"/>
    <p:sldId id="352" r:id="rId23"/>
    <p:sldId id="353" r:id="rId24"/>
    <p:sldId id="383" r:id="rId25"/>
    <p:sldId id="355" r:id="rId26"/>
    <p:sldId id="382" r:id="rId27"/>
    <p:sldId id="365" r:id="rId28"/>
    <p:sldId id="364" r:id="rId29"/>
    <p:sldId id="363" r:id="rId30"/>
    <p:sldId id="385" r:id="rId31"/>
    <p:sldId id="400" r:id="rId32"/>
    <p:sldId id="356" r:id="rId33"/>
    <p:sldId id="357" r:id="rId34"/>
    <p:sldId id="358" r:id="rId35"/>
    <p:sldId id="360" r:id="rId36"/>
    <p:sldId id="359" r:id="rId37"/>
    <p:sldId id="361" r:id="rId38"/>
    <p:sldId id="362" r:id="rId39"/>
    <p:sldId id="393" r:id="rId40"/>
    <p:sldId id="406" r:id="rId41"/>
    <p:sldId id="402" r:id="rId42"/>
    <p:sldId id="384" r:id="rId43"/>
    <p:sldId id="407" r:id="rId44"/>
    <p:sldId id="338" r:id="rId45"/>
    <p:sldId id="366" r:id="rId46"/>
    <p:sldId id="367" r:id="rId47"/>
    <p:sldId id="339" r:id="rId48"/>
    <p:sldId id="403" r:id="rId49"/>
    <p:sldId id="404" r:id="rId50"/>
    <p:sldId id="391" r:id="rId51"/>
    <p:sldId id="389" r:id="rId52"/>
    <p:sldId id="390" r:id="rId53"/>
    <p:sldId id="388" r:id="rId54"/>
  </p:sldIdLst>
  <p:sldSz cx="12192000" cy="6858000"/>
  <p:notesSz cx="6745288" cy="98821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3979" autoAdjust="0"/>
  </p:normalViewPr>
  <p:slideViewPr>
    <p:cSldViewPr snapToGrid="0">
      <p:cViewPr varScale="1">
        <p:scale>
          <a:sx n="83" d="100"/>
          <a:sy n="83" d="100"/>
        </p:scale>
        <p:origin x="4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A863-3D19-4F7C-80AF-519F67C2B593}"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fr-FR"/>
        </a:p>
      </dgm:t>
    </dgm:pt>
    <dgm:pt modelId="{776BA1B7-2E8C-40E1-9010-27C8BAC44DA5}">
      <dgm:prSet phldrT="[Texte]" custT="1"/>
      <dgm:spPr/>
      <dgm:t>
        <a:bodyPr/>
        <a:lstStyle/>
        <a:p>
          <a:r>
            <a:rPr lang="fr-FR" sz="1400" b="1" dirty="0" smtClean="0"/>
            <a:t>Secrétaire de Mairie </a:t>
          </a:r>
        </a:p>
      </dgm:t>
    </dgm:pt>
    <dgm:pt modelId="{4B341CC9-5641-41CD-87A1-36FB573F1D52}" type="parTrans" cxnId="{85199D65-F9D9-4B90-8469-BA67128235CD}">
      <dgm:prSet/>
      <dgm:spPr/>
      <dgm:t>
        <a:bodyPr/>
        <a:lstStyle/>
        <a:p>
          <a:endParaRPr lang="fr-FR" sz="1400"/>
        </a:p>
      </dgm:t>
    </dgm:pt>
    <dgm:pt modelId="{A7F6A574-8E16-44F4-A002-BC3E537C2A61}" type="sibTrans" cxnId="{85199D65-F9D9-4B90-8469-BA67128235CD}">
      <dgm:prSet/>
      <dgm:spPr/>
      <dgm:t>
        <a:bodyPr/>
        <a:lstStyle/>
        <a:p>
          <a:endParaRPr lang="fr-FR" sz="1400"/>
        </a:p>
      </dgm:t>
    </dgm:pt>
    <dgm:pt modelId="{09EAB323-97BD-47C1-B040-41859DD45563}" type="asst">
      <dgm:prSet phldrT="[Texte]" custT="1"/>
      <dgm:spPr/>
      <dgm:t>
        <a:bodyPr/>
        <a:lstStyle/>
        <a:p>
          <a:r>
            <a:rPr lang="fr-FR" sz="1400" b="1" dirty="0" smtClean="0"/>
            <a:t>Assistant de direction</a:t>
          </a:r>
        </a:p>
      </dgm:t>
    </dgm:pt>
    <dgm:pt modelId="{B656A387-07FC-4E16-A073-00F4AD5A472F}" type="parTrans" cxnId="{6FBAA5A7-BD7F-4FC0-B6FD-C33DA3C585C4}">
      <dgm:prSet/>
      <dgm:spPr/>
      <dgm:t>
        <a:bodyPr/>
        <a:lstStyle/>
        <a:p>
          <a:endParaRPr lang="fr-FR" sz="1400"/>
        </a:p>
      </dgm:t>
    </dgm:pt>
    <dgm:pt modelId="{4B899005-94A1-4D30-B9D0-3F03E1623FCA}" type="sibTrans" cxnId="{6FBAA5A7-BD7F-4FC0-B6FD-C33DA3C585C4}">
      <dgm:prSet/>
      <dgm:spPr/>
      <dgm:t>
        <a:bodyPr/>
        <a:lstStyle/>
        <a:p>
          <a:endParaRPr lang="fr-FR" sz="1400"/>
        </a:p>
      </dgm:t>
    </dgm:pt>
    <dgm:pt modelId="{CBA416DD-2A05-4910-B295-7F75AE91E19E}">
      <dgm:prSet phldrT="[Texte]" custT="1"/>
      <dgm:spPr/>
      <dgm:t>
        <a:bodyPr/>
        <a:lstStyle/>
        <a:p>
          <a:r>
            <a:rPr lang="fr-FR" sz="1400" b="1" dirty="0" smtClean="0"/>
            <a:t>Responsable de Service Financier</a:t>
          </a:r>
        </a:p>
        <a:p>
          <a:endParaRPr lang="fr-FR" sz="1400" dirty="0"/>
        </a:p>
      </dgm:t>
    </dgm:pt>
    <dgm:pt modelId="{7F3F42D1-225C-493D-AAE5-059D649B391B}" type="parTrans" cxnId="{B8FBD38A-9A97-4D25-AF3E-4D5A39106224}">
      <dgm:prSet/>
      <dgm:spPr/>
      <dgm:t>
        <a:bodyPr/>
        <a:lstStyle/>
        <a:p>
          <a:endParaRPr lang="fr-FR" sz="1400"/>
        </a:p>
      </dgm:t>
    </dgm:pt>
    <dgm:pt modelId="{0763011D-9184-45FB-BB82-27AE787D250F}" type="sibTrans" cxnId="{B8FBD38A-9A97-4D25-AF3E-4D5A39106224}">
      <dgm:prSet/>
      <dgm:spPr/>
      <dgm:t>
        <a:bodyPr/>
        <a:lstStyle/>
        <a:p>
          <a:endParaRPr lang="fr-FR" sz="1400"/>
        </a:p>
      </dgm:t>
    </dgm:pt>
    <dgm:pt modelId="{4A94E0B3-9573-445C-8156-722D45118DD2}">
      <dgm:prSet phldrT="[Texte]" custT="1"/>
      <dgm:spPr/>
      <dgm:t>
        <a:bodyPr/>
        <a:lstStyle/>
        <a:p>
          <a:r>
            <a:rPr lang="fr-FR" sz="1400" b="1" dirty="0" smtClean="0"/>
            <a:t>Responsable du service Technique</a:t>
          </a:r>
        </a:p>
        <a:p>
          <a:endParaRPr lang="fr-FR" sz="1400" dirty="0"/>
        </a:p>
      </dgm:t>
    </dgm:pt>
    <dgm:pt modelId="{659A1EC5-4677-47CD-8015-26DBEAF016F2}" type="parTrans" cxnId="{E7F5146D-68AF-4356-B454-05BB126C846D}">
      <dgm:prSet/>
      <dgm:spPr/>
      <dgm:t>
        <a:bodyPr/>
        <a:lstStyle/>
        <a:p>
          <a:endParaRPr lang="fr-FR" sz="1400"/>
        </a:p>
      </dgm:t>
    </dgm:pt>
    <dgm:pt modelId="{9EEF584B-7754-45FA-AF3D-BB041B5B3A82}" type="sibTrans" cxnId="{E7F5146D-68AF-4356-B454-05BB126C846D}">
      <dgm:prSet/>
      <dgm:spPr/>
      <dgm:t>
        <a:bodyPr/>
        <a:lstStyle/>
        <a:p>
          <a:endParaRPr lang="fr-FR" sz="1400"/>
        </a:p>
      </dgm:t>
    </dgm:pt>
    <dgm:pt modelId="{012AEF4B-654D-41C3-81E5-1FB03AF9B5D8}">
      <dgm:prSet custT="1"/>
      <dgm:spPr/>
      <dgm:t>
        <a:bodyPr/>
        <a:lstStyle/>
        <a:p>
          <a:r>
            <a:rPr lang="fr-FR" sz="1400" b="1" dirty="0" smtClean="0"/>
            <a:t>Agent d’exécution comptabilité /paye</a:t>
          </a:r>
        </a:p>
      </dgm:t>
    </dgm:pt>
    <dgm:pt modelId="{D2378018-F3AA-46AE-A00C-52A1BC1F9E55}" type="parTrans" cxnId="{6DFA053A-F467-4F99-BBAC-BBA3F450ADEF}">
      <dgm:prSet/>
      <dgm:spPr>
        <a:ln>
          <a:solidFill>
            <a:schemeClr val="bg1"/>
          </a:solidFill>
        </a:ln>
      </dgm:spPr>
      <dgm:t>
        <a:bodyPr/>
        <a:lstStyle/>
        <a:p>
          <a:endParaRPr lang="fr-FR"/>
        </a:p>
      </dgm:t>
    </dgm:pt>
    <dgm:pt modelId="{C53EABAE-84D8-457A-A510-451F1DD6C718}" type="sibTrans" cxnId="{6DFA053A-F467-4F99-BBAC-BBA3F450ADEF}">
      <dgm:prSet/>
      <dgm:spPr/>
      <dgm:t>
        <a:bodyPr/>
        <a:lstStyle/>
        <a:p>
          <a:endParaRPr lang="fr-FR" sz="1400"/>
        </a:p>
      </dgm:t>
    </dgm:pt>
    <dgm:pt modelId="{0B48C82A-EACA-4BFE-8820-F83CD01138B7}">
      <dgm:prSet custT="1"/>
      <dgm:spPr/>
      <dgm:t>
        <a:bodyPr/>
        <a:lstStyle/>
        <a:p>
          <a:r>
            <a:rPr lang="fr-FR" sz="1400" dirty="0" smtClean="0"/>
            <a:t>Agent technique polyvalent</a:t>
          </a:r>
          <a:endParaRPr lang="fr-FR" sz="1400" dirty="0"/>
        </a:p>
      </dgm:t>
    </dgm:pt>
    <dgm:pt modelId="{D1D1BBB0-DD88-4813-8A11-B5B81F499413}" type="parTrans" cxnId="{0AB3DF28-C8FD-49E7-B1C4-41D3388604A4}">
      <dgm:prSet/>
      <dgm:spPr/>
      <dgm:t>
        <a:bodyPr/>
        <a:lstStyle/>
        <a:p>
          <a:endParaRPr lang="fr-FR" sz="1400"/>
        </a:p>
      </dgm:t>
    </dgm:pt>
    <dgm:pt modelId="{F6E9CB64-265E-49EA-8AE6-C861DCCB0122}" type="sibTrans" cxnId="{0AB3DF28-C8FD-49E7-B1C4-41D3388604A4}">
      <dgm:prSet/>
      <dgm:spPr/>
      <dgm:t>
        <a:bodyPr/>
        <a:lstStyle/>
        <a:p>
          <a:endParaRPr lang="fr-FR" sz="1400"/>
        </a:p>
      </dgm:t>
    </dgm:pt>
    <dgm:pt modelId="{D71BA172-1BD8-4E98-8087-4883303C89D7}">
      <dgm:prSet custT="1"/>
      <dgm:spPr/>
      <dgm:t>
        <a:bodyPr/>
        <a:lstStyle/>
        <a:p>
          <a:r>
            <a:rPr lang="fr-FR" sz="1400" dirty="0" smtClean="0"/>
            <a:t>Agent technique polyvalent</a:t>
          </a:r>
          <a:endParaRPr lang="fr-FR" sz="1400" dirty="0"/>
        </a:p>
      </dgm:t>
    </dgm:pt>
    <dgm:pt modelId="{32C70DD7-84BD-4454-AA6B-CB071400BACA}" type="parTrans" cxnId="{FC5A4D84-9DBD-4DDF-8EBE-56E5047190A5}">
      <dgm:prSet/>
      <dgm:spPr/>
      <dgm:t>
        <a:bodyPr/>
        <a:lstStyle/>
        <a:p>
          <a:endParaRPr lang="fr-FR" sz="1400"/>
        </a:p>
      </dgm:t>
    </dgm:pt>
    <dgm:pt modelId="{5EA969BD-8B95-487A-9712-5230C03468B3}" type="sibTrans" cxnId="{FC5A4D84-9DBD-4DDF-8EBE-56E5047190A5}">
      <dgm:prSet/>
      <dgm:spPr/>
      <dgm:t>
        <a:bodyPr/>
        <a:lstStyle/>
        <a:p>
          <a:endParaRPr lang="fr-FR" sz="1400"/>
        </a:p>
      </dgm:t>
    </dgm:pt>
    <dgm:pt modelId="{FB35658C-8333-4ABA-8622-FF7B9A5088FA}">
      <dgm:prSet custT="1"/>
      <dgm:spPr/>
      <dgm:t>
        <a:bodyPr/>
        <a:lstStyle/>
        <a:p>
          <a:r>
            <a:rPr lang="fr-FR" sz="1400" dirty="0" smtClean="0"/>
            <a:t>Agent technique polyvalent</a:t>
          </a:r>
          <a:endParaRPr lang="fr-FR" sz="1400" dirty="0"/>
        </a:p>
      </dgm:t>
    </dgm:pt>
    <dgm:pt modelId="{C12DFB8A-0901-4FBD-A5F9-8D40325D0E15}" type="parTrans" cxnId="{C1BCC9B7-80EA-45E6-909F-64E7EE5DF0CC}">
      <dgm:prSet/>
      <dgm:spPr/>
      <dgm:t>
        <a:bodyPr/>
        <a:lstStyle/>
        <a:p>
          <a:endParaRPr lang="fr-FR" sz="1400"/>
        </a:p>
      </dgm:t>
    </dgm:pt>
    <dgm:pt modelId="{1498E310-0CBA-46A8-87FB-C3550EE71EF0}" type="sibTrans" cxnId="{C1BCC9B7-80EA-45E6-909F-64E7EE5DF0CC}">
      <dgm:prSet/>
      <dgm:spPr/>
      <dgm:t>
        <a:bodyPr/>
        <a:lstStyle/>
        <a:p>
          <a:endParaRPr lang="fr-FR" sz="1400"/>
        </a:p>
      </dgm:t>
    </dgm:pt>
    <dgm:pt modelId="{0EB49697-505C-4153-BA76-DD3507C3D531}">
      <dgm:prSet custT="1"/>
      <dgm:spPr/>
      <dgm:t>
        <a:bodyPr/>
        <a:lstStyle/>
        <a:p>
          <a:r>
            <a:rPr lang="fr-FR" sz="1400" dirty="0" smtClean="0"/>
            <a:t>Agent technique polyvalent</a:t>
          </a:r>
          <a:endParaRPr lang="fr-FR" sz="1400" dirty="0"/>
        </a:p>
      </dgm:t>
    </dgm:pt>
    <dgm:pt modelId="{96976CB4-80F9-4C81-8376-34A99C6D1240}" type="sibTrans" cxnId="{2588CB0F-2E09-4AB5-80CB-A242065C4627}">
      <dgm:prSet/>
      <dgm:spPr/>
      <dgm:t>
        <a:bodyPr/>
        <a:lstStyle/>
        <a:p>
          <a:endParaRPr lang="fr-FR" sz="1400"/>
        </a:p>
      </dgm:t>
    </dgm:pt>
    <dgm:pt modelId="{A7B68EEA-2311-4C95-A71A-67F71D453B3C}" type="parTrans" cxnId="{2588CB0F-2E09-4AB5-80CB-A242065C4627}">
      <dgm:prSet/>
      <dgm:spPr/>
      <dgm:t>
        <a:bodyPr/>
        <a:lstStyle/>
        <a:p>
          <a:endParaRPr lang="fr-FR" sz="1400"/>
        </a:p>
      </dgm:t>
    </dgm:pt>
    <dgm:pt modelId="{C58A4064-E136-4BF7-8E11-2842836960AF}" type="pres">
      <dgm:prSet presAssocID="{BFE0A863-3D19-4F7C-80AF-519F67C2B593}" presName="hierChild1" presStyleCnt="0">
        <dgm:presLayoutVars>
          <dgm:orgChart val="1"/>
          <dgm:chPref val="1"/>
          <dgm:dir/>
          <dgm:animOne val="branch"/>
          <dgm:animLvl val="lvl"/>
          <dgm:resizeHandles/>
        </dgm:presLayoutVars>
      </dgm:prSet>
      <dgm:spPr/>
      <dgm:t>
        <a:bodyPr/>
        <a:lstStyle/>
        <a:p>
          <a:endParaRPr lang="fr-FR"/>
        </a:p>
      </dgm:t>
    </dgm:pt>
    <dgm:pt modelId="{7DD1299E-357D-470C-8F38-ACCD043A2C9D}" type="pres">
      <dgm:prSet presAssocID="{776BA1B7-2E8C-40E1-9010-27C8BAC44DA5}" presName="hierRoot1" presStyleCnt="0">
        <dgm:presLayoutVars>
          <dgm:hierBranch val="init"/>
        </dgm:presLayoutVars>
      </dgm:prSet>
      <dgm:spPr/>
      <dgm:t>
        <a:bodyPr/>
        <a:lstStyle/>
        <a:p>
          <a:endParaRPr lang="fr-FR"/>
        </a:p>
      </dgm:t>
    </dgm:pt>
    <dgm:pt modelId="{781930EC-EE39-416B-9CE8-D3C48C4379F9}" type="pres">
      <dgm:prSet presAssocID="{776BA1B7-2E8C-40E1-9010-27C8BAC44DA5}" presName="rootComposite1" presStyleCnt="0"/>
      <dgm:spPr/>
      <dgm:t>
        <a:bodyPr/>
        <a:lstStyle/>
        <a:p>
          <a:endParaRPr lang="fr-FR"/>
        </a:p>
      </dgm:t>
    </dgm:pt>
    <dgm:pt modelId="{2D0D1940-A02E-46BB-A84F-23CDCEE04D53}" type="pres">
      <dgm:prSet presAssocID="{776BA1B7-2E8C-40E1-9010-27C8BAC44DA5}" presName="rootText1" presStyleLbl="node0" presStyleIdx="0" presStyleCnt="1" custScaleX="218902">
        <dgm:presLayoutVars>
          <dgm:chPref val="3"/>
        </dgm:presLayoutVars>
      </dgm:prSet>
      <dgm:spPr/>
      <dgm:t>
        <a:bodyPr/>
        <a:lstStyle/>
        <a:p>
          <a:endParaRPr lang="fr-FR"/>
        </a:p>
      </dgm:t>
    </dgm:pt>
    <dgm:pt modelId="{7F330D54-E4D9-438D-90C4-EE0075DC52AA}" type="pres">
      <dgm:prSet presAssocID="{776BA1B7-2E8C-40E1-9010-27C8BAC44DA5}" presName="rootConnector1" presStyleLbl="node1" presStyleIdx="0" presStyleCnt="0"/>
      <dgm:spPr/>
      <dgm:t>
        <a:bodyPr/>
        <a:lstStyle/>
        <a:p>
          <a:endParaRPr lang="fr-FR"/>
        </a:p>
      </dgm:t>
    </dgm:pt>
    <dgm:pt modelId="{A9EB8F5A-B1EA-49D8-B903-BC9AC4854855}" type="pres">
      <dgm:prSet presAssocID="{776BA1B7-2E8C-40E1-9010-27C8BAC44DA5}" presName="hierChild2" presStyleCnt="0"/>
      <dgm:spPr/>
      <dgm:t>
        <a:bodyPr/>
        <a:lstStyle/>
        <a:p>
          <a:endParaRPr lang="fr-FR"/>
        </a:p>
      </dgm:t>
    </dgm:pt>
    <dgm:pt modelId="{29AB90C6-3E50-42B0-8B69-50ACD678574E}" type="pres">
      <dgm:prSet presAssocID="{7F3F42D1-225C-493D-AAE5-059D649B391B}" presName="Name37" presStyleLbl="parChTrans1D2" presStyleIdx="0" presStyleCnt="3"/>
      <dgm:spPr/>
      <dgm:t>
        <a:bodyPr/>
        <a:lstStyle/>
        <a:p>
          <a:endParaRPr lang="fr-FR"/>
        </a:p>
      </dgm:t>
    </dgm:pt>
    <dgm:pt modelId="{1447B0DD-0A2E-469C-BA25-5BEAF973F2C4}" type="pres">
      <dgm:prSet presAssocID="{CBA416DD-2A05-4910-B295-7F75AE91E19E}" presName="hierRoot2" presStyleCnt="0">
        <dgm:presLayoutVars>
          <dgm:hierBranch val="init"/>
        </dgm:presLayoutVars>
      </dgm:prSet>
      <dgm:spPr/>
      <dgm:t>
        <a:bodyPr/>
        <a:lstStyle/>
        <a:p>
          <a:endParaRPr lang="fr-FR"/>
        </a:p>
      </dgm:t>
    </dgm:pt>
    <dgm:pt modelId="{570CCE9F-F8CB-43A3-BF93-2BA8EC543279}" type="pres">
      <dgm:prSet presAssocID="{CBA416DD-2A05-4910-B295-7F75AE91E19E}" presName="rootComposite" presStyleCnt="0"/>
      <dgm:spPr/>
      <dgm:t>
        <a:bodyPr/>
        <a:lstStyle/>
        <a:p>
          <a:endParaRPr lang="fr-FR"/>
        </a:p>
      </dgm:t>
    </dgm:pt>
    <dgm:pt modelId="{2F978185-691A-4962-A9F6-683514029291}" type="pres">
      <dgm:prSet presAssocID="{CBA416DD-2A05-4910-B295-7F75AE91E19E}" presName="rootText" presStyleLbl="node2" presStyleIdx="0" presStyleCnt="2" custScaleX="222636" custScaleY="113064">
        <dgm:presLayoutVars>
          <dgm:chPref val="3"/>
        </dgm:presLayoutVars>
      </dgm:prSet>
      <dgm:spPr/>
      <dgm:t>
        <a:bodyPr/>
        <a:lstStyle/>
        <a:p>
          <a:endParaRPr lang="fr-FR"/>
        </a:p>
      </dgm:t>
    </dgm:pt>
    <dgm:pt modelId="{3ACB1C10-AB50-4199-A3BC-233F28821B8D}" type="pres">
      <dgm:prSet presAssocID="{CBA416DD-2A05-4910-B295-7F75AE91E19E}" presName="rootConnector" presStyleLbl="node2" presStyleIdx="0" presStyleCnt="2"/>
      <dgm:spPr/>
      <dgm:t>
        <a:bodyPr/>
        <a:lstStyle/>
        <a:p>
          <a:endParaRPr lang="fr-FR"/>
        </a:p>
      </dgm:t>
    </dgm:pt>
    <dgm:pt modelId="{E88D0710-B5A1-46AF-9483-15E647D18B60}" type="pres">
      <dgm:prSet presAssocID="{CBA416DD-2A05-4910-B295-7F75AE91E19E}" presName="hierChild4" presStyleCnt="0"/>
      <dgm:spPr/>
      <dgm:t>
        <a:bodyPr/>
        <a:lstStyle/>
        <a:p>
          <a:endParaRPr lang="fr-FR"/>
        </a:p>
      </dgm:t>
    </dgm:pt>
    <dgm:pt modelId="{BD659EAF-BB78-49EA-ABC5-5ECE90A7EC50}" type="pres">
      <dgm:prSet presAssocID="{D2378018-F3AA-46AE-A00C-52A1BC1F9E55}" presName="Name37" presStyleLbl="parChTrans1D3" presStyleIdx="0" presStyleCnt="5"/>
      <dgm:spPr/>
      <dgm:t>
        <a:bodyPr/>
        <a:lstStyle/>
        <a:p>
          <a:endParaRPr lang="fr-FR"/>
        </a:p>
      </dgm:t>
    </dgm:pt>
    <dgm:pt modelId="{891DABAD-0571-46AC-A481-F31B0456735E}" type="pres">
      <dgm:prSet presAssocID="{012AEF4B-654D-41C3-81E5-1FB03AF9B5D8}" presName="hierRoot2" presStyleCnt="0">
        <dgm:presLayoutVars>
          <dgm:hierBranch val="init"/>
        </dgm:presLayoutVars>
      </dgm:prSet>
      <dgm:spPr/>
      <dgm:t>
        <a:bodyPr/>
        <a:lstStyle/>
        <a:p>
          <a:endParaRPr lang="fr-FR"/>
        </a:p>
      </dgm:t>
    </dgm:pt>
    <dgm:pt modelId="{403E8061-047D-4DA8-9BCF-5EFA7CF70322}" type="pres">
      <dgm:prSet presAssocID="{012AEF4B-654D-41C3-81E5-1FB03AF9B5D8}" presName="rootComposite" presStyleCnt="0"/>
      <dgm:spPr/>
      <dgm:t>
        <a:bodyPr/>
        <a:lstStyle/>
        <a:p>
          <a:endParaRPr lang="fr-FR"/>
        </a:p>
      </dgm:t>
    </dgm:pt>
    <dgm:pt modelId="{DF136B8F-564D-49AB-938E-D5BF091B49B6}" type="pres">
      <dgm:prSet presAssocID="{012AEF4B-654D-41C3-81E5-1FB03AF9B5D8}" presName="rootText" presStyleLbl="node3" presStyleIdx="0" presStyleCnt="5" custScaleX="180438" custScaleY="127503" custLinFactX="-100000" custLinFactNeighborX="-106651" custLinFactNeighborY="71449">
        <dgm:presLayoutVars>
          <dgm:chPref val="3"/>
        </dgm:presLayoutVars>
      </dgm:prSet>
      <dgm:spPr/>
      <dgm:t>
        <a:bodyPr/>
        <a:lstStyle/>
        <a:p>
          <a:endParaRPr lang="fr-FR"/>
        </a:p>
      </dgm:t>
    </dgm:pt>
    <dgm:pt modelId="{8AB8AE43-84A0-46AE-9FB7-019960F3B87C}" type="pres">
      <dgm:prSet presAssocID="{012AEF4B-654D-41C3-81E5-1FB03AF9B5D8}" presName="rootConnector" presStyleLbl="node3" presStyleIdx="0" presStyleCnt="5"/>
      <dgm:spPr/>
      <dgm:t>
        <a:bodyPr/>
        <a:lstStyle/>
        <a:p>
          <a:endParaRPr lang="fr-FR"/>
        </a:p>
      </dgm:t>
    </dgm:pt>
    <dgm:pt modelId="{739E30A6-568E-4FD2-A59F-F20725A37107}" type="pres">
      <dgm:prSet presAssocID="{012AEF4B-654D-41C3-81E5-1FB03AF9B5D8}" presName="hierChild4" presStyleCnt="0"/>
      <dgm:spPr/>
      <dgm:t>
        <a:bodyPr/>
        <a:lstStyle/>
        <a:p>
          <a:endParaRPr lang="fr-FR"/>
        </a:p>
      </dgm:t>
    </dgm:pt>
    <dgm:pt modelId="{F20A6604-A17A-418C-810A-BBD169E4978C}" type="pres">
      <dgm:prSet presAssocID="{012AEF4B-654D-41C3-81E5-1FB03AF9B5D8}" presName="hierChild5" presStyleCnt="0"/>
      <dgm:spPr/>
      <dgm:t>
        <a:bodyPr/>
        <a:lstStyle/>
        <a:p>
          <a:endParaRPr lang="fr-FR"/>
        </a:p>
      </dgm:t>
    </dgm:pt>
    <dgm:pt modelId="{1CA0FC39-41DA-45C6-A86F-CBBA4ED072C4}" type="pres">
      <dgm:prSet presAssocID="{CBA416DD-2A05-4910-B295-7F75AE91E19E}" presName="hierChild5" presStyleCnt="0"/>
      <dgm:spPr/>
      <dgm:t>
        <a:bodyPr/>
        <a:lstStyle/>
        <a:p>
          <a:endParaRPr lang="fr-FR"/>
        </a:p>
      </dgm:t>
    </dgm:pt>
    <dgm:pt modelId="{DB2E6B6C-74ED-441C-AE68-A3ACCAEA610A}" type="pres">
      <dgm:prSet presAssocID="{659A1EC5-4677-47CD-8015-26DBEAF016F2}" presName="Name37" presStyleLbl="parChTrans1D2" presStyleIdx="1" presStyleCnt="3"/>
      <dgm:spPr/>
      <dgm:t>
        <a:bodyPr/>
        <a:lstStyle/>
        <a:p>
          <a:endParaRPr lang="fr-FR"/>
        </a:p>
      </dgm:t>
    </dgm:pt>
    <dgm:pt modelId="{68DCFBD3-5D5C-4C59-B9D9-AE66CC54F5BE}" type="pres">
      <dgm:prSet presAssocID="{4A94E0B3-9573-445C-8156-722D45118DD2}" presName="hierRoot2" presStyleCnt="0">
        <dgm:presLayoutVars>
          <dgm:hierBranch val="init"/>
        </dgm:presLayoutVars>
      </dgm:prSet>
      <dgm:spPr/>
      <dgm:t>
        <a:bodyPr/>
        <a:lstStyle/>
        <a:p>
          <a:endParaRPr lang="fr-FR"/>
        </a:p>
      </dgm:t>
    </dgm:pt>
    <dgm:pt modelId="{F4FD2FC8-0DBD-4291-9423-720A301A349D}" type="pres">
      <dgm:prSet presAssocID="{4A94E0B3-9573-445C-8156-722D45118DD2}" presName="rootComposite" presStyleCnt="0"/>
      <dgm:spPr/>
      <dgm:t>
        <a:bodyPr/>
        <a:lstStyle/>
        <a:p>
          <a:endParaRPr lang="fr-FR"/>
        </a:p>
      </dgm:t>
    </dgm:pt>
    <dgm:pt modelId="{5B2D2114-642A-46C1-87DC-0059DA43BBA8}" type="pres">
      <dgm:prSet presAssocID="{4A94E0B3-9573-445C-8156-722D45118DD2}" presName="rootText" presStyleLbl="node2" presStyleIdx="1" presStyleCnt="2" custScaleX="235256" custScaleY="93298">
        <dgm:presLayoutVars>
          <dgm:chPref val="3"/>
        </dgm:presLayoutVars>
      </dgm:prSet>
      <dgm:spPr/>
      <dgm:t>
        <a:bodyPr/>
        <a:lstStyle/>
        <a:p>
          <a:endParaRPr lang="fr-FR"/>
        </a:p>
      </dgm:t>
    </dgm:pt>
    <dgm:pt modelId="{1B23679A-FAF6-4FBE-979D-F17317F89A35}" type="pres">
      <dgm:prSet presAssocID="{4A94E0B3-9573-445C-8156-722D45118DD2}" presName="rootConnector" presStyleLbl="node2" presStyleIdx="1" presStyleCnt="2"/>
      <dgm:spPr/>
      <dgm:t>
        <a:bodyPr/>
        <a:lstStyle/>
        <a:p>
          <a:endParaRPr lang="fr-FR"/>
        </a:p>
      </dgm:t>
    </dgm:pt>
    <dgm:pt modelId="{55D6BAB7-88B6-40EF-B9DB-00C9A77B69CE}" type="pres">
      <dgm:prSet presAssocID="{4A94E0B3-9573-445C-8156-722D45118DD2}" presName="hierChild4" presStyleCnt="0"/>
      <dgm:spPr/>
      <dgm:t>
        <a:bodyPr/>
        <a:lstStyle/>
        <a:p>
          <a:endParaRPr lang="fr-FR"/>
        </a:p>
      </dgm:t>
    </dgm:pt>
    <dgm:pt modelId="{01E31770-0617-445D-929D-A837FA7B8C5F}" type="pres">
      <dgm:prSet presAssocID="{A7B68EEA-2311-4C95-A71A-67F71D453B3C}" presName="Name37" presStyleLbl="parChTrans1D3" presStyleIdx="1" presStyleCnt="5"/>
      <dgm:spPr/>
      <dgm:t>
        <a:bodyPr/>
        <a:lstStyle/>
        <a:p>
          <a:endParaRPr lang="fr-FR"/>
        </a:p>
      </dgm:t>
    </dgm:pt>
    <dgm:pt modelId="{393CAE36-6540-4A69-B779-B53EEACB40C0}" type="pres">
      <dgm:prSet presAssocID="{0EB49697-505C-4153-BA76-DD3507C3D531}" presName="hierRoot2" presStyleCnt="0">
        <dgm:presLayoutVars>
          <dgm:hierBranch val="init"/>
        </dgm:presLayoutVars>
      </dgm:prSet>
      <dgm:spPr/>
      <dgm:t>
        <a:bodyPr/>
        <a:lstStyle/>
        <a:p>
          <a:endParaRPr lang="fr-FR"/>
        </a:p>
      </dgm:t>
    </dgm:pt>
    <dgm:pt modelId="{A53C8A5B-F46D-43F4-9D7F-E01CB2CDE8F0}" type="pres">
      <dgm:prSet presAssocID="{0EB49697-505C-4153-BA76-DD3507C3D531}" presName="rootComposite" presStyleCnt="0"/>
      <dgm:spPr/>
      <dgm:t>
        <a:bodyPr/>
        <a:lstStyle/>
        <a:p>
          <a:endParaRPr lang="fr-FR"/>
        </a:p>
      </dgm:t>
    </dgm:pt>
    <dgm:pt modelId="{E7DC48C5-6F0E-4599-A021-4B85FD776CA9}" type="pres">
      <dgm:prSet presAssocID="{0EB49697-505C-4153-BA76-DD3507C3D531}" presName="rootText" presStyleLbl="node3" presStyleIdx="1" presStyleCnt="5" custScaleX="173218" custLinFactX="-100000" custLinFactY="159" custLinFactNeighborX="-115404" custLinFactNeighborY="100000">
        <dgm:presLayoutVars>
          <dgm:chPref val="3"/>
        </dgm:presLayoutVars>
      </dgm:prSet>
      <dgm:spPr/>
      <dgm:t>
        <a:bodyPr/>
        <a:lstStyle/>
        <a:p>
          <a:endParaRPr lang="fr-FR"/>
        </a:p>
      </dgm:t>
    </dgm:pt>
    <dgm:pt modelId="{4A7DC257-44E9-42B8-9C54-6EF7CE9250BF}" type="pres">
      <dgm:prSet presAssocID="{0EB49697-505C-4153-BA76-DD3507C3D531}" presName="rootConnector" presStyleLbl="node3" presStyleIdx="1" presStyleCnt="5"/>
      <dgm:spPr/>
      <dgm:t>
        <a:bodyPr/>
        <a:lstStyle/>
        <a:p>
          <a:endParaRPr lang="fr-FR"/>
        </a:p>
      </dgm:t>
    </dgm:pt>
    <dgm:pt modelId="{E9228F15-6ECE-4254-9647-FF3725546F71}" type="pres">
      <dgm:prSet presAssocID="{0EB49697-505C-4153-BA76-DD3507C3D531}" presName="hierChild4" presStyleCnt="0"/>
      <dgm:spPr/>
      <dgm:t>
        <a:bodyPr/>
        <a:lstStyle/>
        <a:p>
          <a:endParaRPr lang="fr-FR"/>
        </a:p>
      </dgm:t>
    </dgm:pt>
    <dgm:pt modelId="{BE97A2BD-64C7-43EB-B243-D75F07C5F9A5}" type="pres">
      <dgm:prSet presAssocID="{0EB49697-505C-4153-BA76-DD3507C3D531}" presName="hierChild5" presStyleCnt="0"/>
      <dgm:spPr/>
      <dgm:t>
        <a:bodyPr/>
        <a:lstStyle/>
        <a:p>
          <a:endParaRPr lang="fr-FR"/>
        </a:p>
      </dgm:t>
    </dgm:pt>
    <dgm:pt modelId="{E078B782-846F-448E-9D5F-4EFD83A54944}" type="pres">
      <dgm:prSet presAssocID="{D1D1BBB0-DD88-4813-8A11-B5B81F499413}" presName="Name37" presStyleLbl="parChTrans1D3" presStyleIdx="2" presStyleCnt="5"/>
      <dgm:spPr/>
      <dgm:t>
        <a:bodyPr/>
        <a:lstStyle/>
        <a:p>
          <a:endParaRPr lang="fr-FR"/>
        </a:p>
      </dgm:t>
    </dgm:pt>
    <dgm:pt modelId="{0C6E8229-A424-4052-B4A4-A14ECBB47766}" type="pres">
      <dgm:prSet presAssocID="{0B48C82A-EACA-4BFE-8820-F83CD01138B7}" presName="hierRoot2" presStyleCnt="0">
        <dgm:presLayoutVars>
          <dgm:hierBranch val="init"/>
        </dgm:presLayoutVars>
      </dgm:prSet>
      <dgm:spPr/>
      <dgm:t>
        <a:bodyPr/>
        <a:lstStyle/>
        <a:p>
          <a:endParaRPr lang="fr-FR"/>
        </a:p>
      </dgm:t>
    </dgm:pt>
    <dgm:pt modelId="{69E7E6A7-BB57-462F-9E1F-25FC8273A45F}" type="pres">
      <dgm:prSet presAssocID="{0B48C82A-EACA-4BFE-8820-F83CD01138B7}" presName="rootComposite" presStyleCnt="0"/>
      <dgm:spPr/>
      <dgm:t>
        <a:bodyPr/>
        <a:lstStyle/>
        <a:p>
          <a:endParaRPr lang="fr-FR"/>
        </a:p>
      </dgm:t>
    </dgm:pt>
    <dgm:pt modelId="{1F6F21F0-7A23-4CA0-A0CA-DB07F1B16333}" type="pres">
      <dgm:prSet presAssocID="{0B48C82A-EACA-4BFE-8820-F83CD01138B7}" presName="rootText" presStyleLbl="node3" presStyleIdx="2" presStyleCnt="5" custScaleX="203718" custLinFactNeighborX="-18006" custLinFactNeighborY="-41936">
        <dgm:presLayoutVars>
          <dgm:chPref val="3"/>
        </dgm:presLayoutVars>
      </dgm:prSet>
      <dgm:spPr/>
      <dgm:t>
        <a:bodyPr/>
        <a:lstStyle/>
        <a:p>
          <a:endParaRPr lang="fr-FR"/>
        </a:p>
      </dgm:t>
    </dgm:pt>
    <dgm:pt modelId="{A4BEBCD1-CC94-41FA-AE07-FE1B970BF96E}" type="pres">
      <dgm:prSet presAssocID="{0B48C82A-EACA-4BFE-8820-F83CD01138B7}" presName="rootConnector" presStyleLbl="node3" presStyleIdx="2" presStyleCnt="5"/>
      <dgm:spPr/>
      <dgm:t>
        <a:bodyPr/>
        <a:lstStyle/>
        <a:p>
          <a:endParaRPr lang="fr-FR"/>
        </a:p>
      </dgm:t>
    </dgm:pt>
    <dgm:pt modelId="{5563E800-9419-4885-97BA-4B13EFD2D7E6}" type="pres">
      <dgm:prSet presAssocID="{0B48C82A-EACA-4BFE-8820-F83CD01138B7}" presName="hierChild4" presStyleCnt="0"/>
      <dgm:spPr/>
      <dgm:t>
        <a:bodyPr/>
        <a:lstStyle/>
        <a:p>
          <a:endParaRPr lang="fr-FR"/>
        </a:p>
      </dgm:t>
    </dgm:pt>
    <dgm:pt modelId="{BD006FF2-BA7B-4285-B09A-E2D3FA896F03}" type="pres">
      <dgm:prSet presAssocID="{0B48C82A-EACA-4BFE-8820-F83CD01138B7}" presName="hierChild5" presStyleCnt="0"/>
      <dgm:spPr/>
      <dgm:t>
        <a:bodyPr/>
        <a:lstStyle/>
        <a:p>
          <a:endParaRPr lang="fr-FR"/>
        </a:p>
      </dgm:t>
    </dgm:pt>
    <dgm:pt modelId="{9AFDB6BB-1879-49C9-BF9C-FA432ADFBAAE}" type="pres">
      <dgm:prSet presAssocID="{32C70DD7-84BD-4454-AA6B-CB071400BACA}" presName="Name37" presStyleLbl="parChTrans1D3" presStyleIdx="3" presStyleCnt="5"/>
      <dgm:spPr/>
      <dgm:t>
        <a:bodyPr/>
        <a:lstStyle/>
        <a:p>
          <a:endParaRPr lang="fr-FR"/>
        </a:p>
      </dgm:t>
    </dgm:pt>
    <dgm:pt modelId="{4C0A1417-A05C-4B3A-89B0-937F8E231141}" type="pres">
      <dgm:prSet presAssocID="{D71BA172-1BD8-4E98-8087-4883303C89D7}" presName="hierRoot2" presStyleCnt="0">
        <dgm:presLayoutVars>
          <dgm:hierBranch val="init"/>
        </dgm:presLayoutVars>
      </dgm:prSet>
      <dgm:spPr/>
      <dgm:t>
        <a:bodyPr/>
        <a:lstStyle/>
        <a:p>
          <a:endParaRPr lang="fr-FR"/>
        </a:p>
      </dgm:t>
    </dgm:pt>
    <dgm:pt modelId="{1C107490-9B78-41AF-95D1-7101044B20F1}" type="pres">
      <dgm:prSet presAssocID="{D71BA172-1BD8-4E98-8087-4883303C89D7}" presName="rootComposite" presStyleCnt="0"/>
      <dgm:spPr/>
      <dgm:t>
        <a:bodyPr/>
        <a:lstStyle/>
        <a:p>
          <a:endParaRPr lang="fr-FR"/>
        </a:p>
      </dgm:t>
    </dgm:pt>
    <dgm:pt modelId="{2A7D8D11-F56C-4372-90CE-0F883FF9EBC2}" type="pres">
      <dgm:prSet presAssocID="{D71BA172-1BD8-4E98-8087-4883303C89D7}" presName="rootText" presStyleLbl="node3" presStyleIdx="3" presStyleCnt="5" custScaleX="173921" custLinFactX="-100000" custLinFactNeighborX="-121981" custLinFactNeighborY="-50647">
        <dgm:presLayoutVars>
          <dgm:chPref val="3"/>
        </dgm:presLayoutVars>
      </dgm:prSet>
      <dgm:spPr/>
      <dgm:t>
        <a:bodyPr/>
        <a:lstStyle/>
        <a:p>
          <a:endParaRPr lang="fr-FR"/>
        </a:p>
      </dgm:t>
    </dgm:pt>
    <dgm:pt modelId="{BBB2254E-4685-411B-B937-A7284F79521D}" type="pres">
      <dgm:prSet presAssocID="{D71BA172-1BD8-4E98-8087-4883303C89D7}" presName="rootConnector" presStyleLbl="node3" presStyleIdx="3" presStyleCnt="5"/>
      <dgm:spPr/>
      <dgm:t>
        <a:bodyPr/>
        <a:lstStyle/>
        <a:p>
          <a:endParaRPr lang="fr-FR"/>
        </a:p>
      </dgm:t>
    </dgm:pt>
    <dgm:pt modelId="{74C65CEA-E728-4161-B780-BD96B878E4D3}" type="pres">
      <dgm:prSet presAssocID="{D71BA172-1BD8-4E98-8087-4883303C89D7}" presName="hierChild4" presStyleCnt="0"/>
      <dgm:spPr/>
      <dgm:t>
        <a:bodyPr/>
        <a:lstStyle/>
        <a:p>
          <a:endParaRPr lang="fr-FR"/>
        </a:p>
      </dgm:t>
    </dgm:pt>
    <dgm:pt modelId="{2AC64F08-EA9A-4A69-A1BB-E46F2D16119B}" type="pres">
      <dgm:prSet presAssocID="{D71BA172-1BD8-4E98-8087-4883303C89D7}" presName="hierChild5" presStyleCnt="0"/>
      <dgm:spPr/>
      <dgm:t>
        <a:bodyPr/>
        <a:lstStyle/>
        <a:p>
          <a:endParaRPr lang="fr-FR"/>
        </a:p>
      </dgm:t>
    </dgm:pt>
    <dgm:pt modelId="{7CD085FE-3040-4453-B706-466E7173435F}" type="pres">
      <dgm:prSet presAssocID="{C12DFB8A-0901-4FBD-A5F9-8D40325D0E15}" presName="Name37" presStyleLbl="parChTrans1D3" presStyleIdx="4" presStyleCnt="5"/>
      <dgm:spPr/>
      <dgm:t>
        <a:bodyPr/>
        <a:lstStyle/>
        <a:p>
          <a:endParaRPr lang="fr-FR"/>
        </a:p>
      </dgm:t>
    </dgm:pt>
    <dgm:pt modelId="{E530A2DC-299C-4676-9687-860CDEC6E85E}" type="pres">
      <dgm:prSet presAssocID="{FB35658C-8333-4ABA-8622-FF7B9A5088FA}" presName="hierRoot2" presStyleCnt="0">
        <dgm:presLayoutVars>
          <dgm:hierBranch val="init"/>
        </dgm:presLayoutVars>
      </dgm:prSet>
      <dgm:spPr/>
      <dgm:t>
        <a:bodyPr/>
        <a:lstStyle/>
        <a:p>
          <a:endParaRPr lang="fr-FR"/>
        </a:p>
      </dgm:t>
    </dgm:pt>
    <dgm:pt modelId="{1A234379-CC32-4908-AE8C-BBD4ABBB356B}" type="pres">
      <dgm:prSet presAssocID="{FB35658C-8333-4ABA-8622-FF7B9A5088FA}" presName="rootComposite" presStyleCnt="0"/>
      <dgm:spPr/>
      <dgm:t>
        <a:bodyPr/>
        <a:lstStyle/>
        <a:p>
          <a:endParaRPr lang="fr-FR"/>
        </a:p>
      </dgm:t>
    </dgm:pt>
    <dgm:pt modelId="{4FEA4DFD-3E36-4687-95B1-EAEC26E77F9B}" type="pres">
      <dgm:prSet presAssocID="{FB35658C-8333-4ABA-8622-FF7B9A5088FA}" presName="rootText" presStyleLbl="node3" presStyleIdx="4" presStyleCnt="5" custScaleX="194993" custLinFactY="-92972" custLinFactNeighborX="-9567" custLinFactNeighborY="-100000">
        <dgm:presLayoutVars>
          <dgm:chPref val="3"/>
        </dgm:presLayoutVars>
      </dgm:prSet>
      <dgm:spPr/>
      <dgm:t>
        <a:bodyPr/>
        <a:lstStyle/>
        <a:p>
          <a:endParaRPr lang="fr-FR"/>
        </a:p>
      </dgm:t>
    </dgm:pt>
    <dgm:pt modelId="{0F4A481A-9521-4D32-A103-3602B9E72789}" type="pres">
      <dgm:prSet presAssocID="{FB35658C-8333-4ABA-8622-FF7B9A5088FA}" presName="rootConnector" presStyleLbl="node3" presStyleIdx="4" presStyleCnt="5"/>
      <dgm:spPr/>
      <dgm:t>
        <a:bodyPr/>
        <a:lstStyle/>
        <a:p>
          <a:endParaRPr lang="fr-FR"/>
        </a:p>
      </dgm:t>
    </dgm:pt>
    <dgm:pt modelId="{543E69D0-9A13-48FB-855F-C45FFE31DD9A}" type="pres">
      <dgm:prSet presAssocID="{FB35658C-8333-4ABA-8622-FF7B9A5088FA}" presName="hierChild4" presStyleCnt="0"/>
      <dgm:spPr/>
      <dgm:t>
        <a:bodyPr/>
        <a:lstStyle/>
        <a:p>
          <a:endParaRPr lang="fr-FR"/>
        </a:p>
      </dgm:t>
    </dgm:pt>
    <dgm:pt modelId="{BF88F90A-FFB3-4D35-A24C-68DA4F412B1E}" type="pres">
      <dgm:prSet presAssocID="{FB35658C-8333-4ABA-8622-FF7B9A5088FA}" presName="hierChild5" presStyleCnt="0"/>
      <dgm:spPr/>
      <dgm:t>
        <a:bodyPr/>
        <a:lstStyle/>
        <a:p>
          <a:endParaRPr lang="fr-FR"/>
        </a:p>
      </dgm:t>
    </dgm:pt>
    <dgm:pt modelId="{D3FEF434-3523-43D1-8AA7-AF6A606DFBC5}" type="pres">
      <dgm:prSet presAssocID="{4A94E0B3-9573-445C-8156-722D45118DD2}" presName="hierChild5" presStyleCnt="0"/>
      <dgm:spPr/>
      <dgm:t>
        <a:bodyPr/>
        <a:lstStyle/>
        <a:p>
          <a:endParaRPr lang="fr-FR"/>
        </a:p>
      </dgm:t>
    </dgm:pt>
    <dgm:pt modelId="{232F2B48-8459-4734-82F7-F70AAD1526E2}" type="pres">
      <dgm:prSet presAssocID="{776BA1B7-2E8C-40E1-9010-27C8BAC44DA5}" presName="hierChild3" presStyleCnt="0"/>
      <dgm:spPr/>
      <dgm:t>
        <a:bodyPr/>
        <a:lstStyle/>
        <a:p>
          <a:endParaRPr lang="fr-FR"/>
        </a:p>
      </dgm:t>
    </dgm:pt>
    <dgm:pt modelId="{FD01760F-D3B7-43C2-93CA-49AB38AD7BD0}" type="pres">
      <dgm:prSet presAssocID="{B656A387-07FC-4E16-A073-00F4AD5A472F}" presName="Name111" presStyleLbl="parChTrans1D2" presStyleIdx="2" presStyleCnt="3"/>
      <dgm:spPr/>
      <dgm:t>
        <a:bodyPr/>
        <a:lstStyle/>
        <a:p>
          <a:endParaRPr lang="fr-FR"/>
        </a:p>
      </dgm:t>
    </dgm:pt>
    <dgm:pt modelId="{721E1321-26DF-47E5-97B4-B8A98040C05C}" type="pres">
      <dgm:prSet presAssocID="{09EAB323-97BD-47C1-B040-41859DD45563}" presName="hierRoot3" presStyleCnt="0">
        <dgm:presLayoutVars>
          <dgm:hierBranch val="init"/>
        </dgm:presLayoutVars>
      </dgm:prSet>
      <dgm:spPr/>
      <dgm:t>
        <a:bodyPr/>
        <a:lstStyle/>
        <a:p>
          <a:endParaRPr lang="fr-FR"/>
        </a:p>
      </dgm:t>
    </dgm:pt>
    <dgm:pt modelId="{FCAD2E6C-758B-4117-8887-AA818E16A9B4}" type="pres">
      <dgm:prSet presAssocID="{09EAB323-97BD-47C1-B040-41859DD45563}" presName="rootComposite3" presStyleCnt="0"/>
      <dgm:spPr/>
      <dgm:t>
        <a:bodyPr/>
        <a:lstStyle/>
        <a:p>
          <a:endParaRPr lang="fr-FR"/>
        </a:p>
      </dgm:t>
    </dgm:pt>
    <dgm:pt modelId="{F912A231-1DBC-40CA-ACD6-7855BAD0C09A}" type="pres">
      <dgm:prSet presAssocID="{09EAB323-97BD-47C1-B040-41859DD45563}" presName="rootText3" presStyleLbl="asst1" presStyleIdx="0" presStyleCnt="1" custScaleX="142483" custLinFactNeighborX="1892" custLinFactNeighborY="-19863">
        <dgm:presLayoutVars>
          <dgm:chPref val="3"/>
        </dgm:presLayoutVars>
      </dgm:prSet>
      <dgm:spPr/>
      <dgm:t>
        <a:bodyPr/>
        <a:lstStyle/>
        <a:p>
          <a:endParaRPr lang="fr-FR"/>
        </a:p>
      </dgm:t>
    </dgm:pt>
    <dgm:pt modelId="{4983838B-15C0-4BFD-B4FF-89CE5DD7ABC8}" type="pres">
      <dgm:prSet presAssocID="{09EAB323-97BD-47C1-B040-41859DD45563}" presName="rootConnector3" presStyleLbl="asst1" presStyleIdx="0" presStyleCnt="1"/>
      <dgm:spPr/>
      <dgm:t>
        <a:bodyPr/>
        <a:lstStyle/>
        <a:p>
          <a:endParaRPr lang="fr-FR"/>
        </a:p>
      </dgm:t>
    </dgm:pt>
    <dgm:pt modelId="{870476F1-F8D0-4731-8E76-3491D2D7843C}" type="pres">
      <dgm:prSet presAssocID="{09EAB323-97BD-47C1-B040-41859DD45563}" presName="hierChild6" presStyleCnt="0"/>
      <dgm:spPr/>
      <dgm:t>
        <a:bodyPr/>
        <a:lstStyle/>
        <a:p>
          <a:endParaRPr lang="fr-FR"/>
        </a:p>
      </dgm:t>
    </dgm:pt>
    <dgm:pt modelId="{0E08FC86-FA62-42B3-92C3-B8E71C8AD50C}" type="pres">
      <dgm:prSet presAssocID="{09EAB323-97BD-47C1-B040-41859DD45563}" presName="hierChild7" presStyleCnt="0"/>
      <dgm:spPr/>
      <dgm:t>
        <a:bodyPr/>
        <a:lstStyle/>
        <a:p>
          <a:endParaRPr lang="fr-FR"/>
        </a:p>
      </dgm:t>
    </dgm:pt>
  </dgm:ptLst>
  <dgm:cxnLst>
    <dgm:cxn modelId="{0AB3DF28-C8FD-49E7-B1C4-41D3388604A4}" srcId="{4A94E0B3-9573-445C-8156-722D45118DD2}" destId="{0B48C82A-EACA-4BFE-8820-F83CD01138B7}" srcOrd="1" destOrd="0" parTransId="{D1D1BBB0-DD88-4813-8A11-B5B81F499413}" sibTransId="{F6E9CB64-265E-49EA-8AE6-C861DCCB0122}"/>
    <dgm:cxn modelId="{AA38665E-123D-4E1A-B1A3-824B61CB8AFB}" type="presOf" srcId="{09EAB323-97BD-47C1-B040-41859DD45563}" destId="{F912A231-1DBC-40CA-ACD6-7855BAD0C09A}" srcOrd="0" destOrd="0" presId="urn:microsoft.com/office/officeart/2005/8/layout/orgChart1"/>
    <dgm:cxn modelId="{16B1C90A-CEE9-4C1C-B428-655646F1166D}" type="presOf" srcId="{776BA1B7-2E8C-40E1-9010-27C8BAC44DA5}" destId="{2D0D1940-A02E-46BB-A84F-23CDCEE04D53}" srcOrd="0" destOrd="0" presId="urn:microsoft.com/office/officeart/2005/8/layout/orgChart1"/>
    <dgm:cxn modelId="{71613A4A-C170-403D-9312-FDF6869452D2}" type="presOf" srcId="{BFE0A863-3D19-4F7C-80AF-519F67C2B593}" destId="{C58A4064-E136-4BF7-8E11-2842836960AF}" srcOrd="0" destOrd="0" presId="urn:microsoft.com/office/officeart/2005/8/layout/orgChart1"/>
    <dgm:cxn modelId="{A4D715D0-5187-4FA5-BAA0-EB61FA80D5F2}" type="presOf" srcId="{CBA416DD-2A05-4910-B295-7F75AE91E19E}" destId="{3ACB1C10-AB50-4199-A3BC-233F28821B8D}" srcOrd="1" destOrd="0" presId="urn:microsoft.com/office/officeart/2005/8/layout/orgChart1"/>
    <dgm:cxn modelId="{2588CB0F-2E09-4AB5-80CB-A242065C4627}" srcId="{4A94E0B3-9573-445C-8156-722D45118DD2}" destId="{0EB49697-505C-4153-BA76-DD3507C3D531}" srcOrd="0" destOrd="0" parTransId="{A7B68EEA-2311-4C95-A71A-67F71D453B3C}" sibTransId="{96976CB4-80F9-4C81-8376-34A99C6D1240}"/>
    <dgm:cxn modelId="{C0BF3682-BF73-47CB-A593-39F7F28CE68B}" type="presOf" srcId="{0EB49697-505C-4153-BA76-DD3507C3D531}" destId="{E7DC48C5-6F0E-4599-A021-4B85FD776CA9}" srcOrd="0" destOrd="0" presId="urn:microsoft.com/office/officeart/2005/8/layout/orgChart1"/>
    <dgm:cxn modelId="{035B7197-FF42-4DB8-BBC6-25E0304CC827}" type="presOf" srcId="{D2378018-F3AA-46AE-A00C-52A1BC1F9E55}" destId="{BD659EAF-BB78-49EA-ABC5-5ECE90A7EC50}" srcOrd="0" destOrd="0" presId="urn:microsoft.com/office/officeart/2005/8/layout/orgChart1"/>
    <dgm:cxn modelId="{5F916571-FA98-4B88-8665-453110373688}" type="presOf" srcId="{FB35658C-8333-4ABA-8622-FF7B9A5088FA}" destId="{4FEA4DFD-3E36-4687-95B1-EAEC26E77F9B}" srcOrd="0" destOrd="0" presId="urn:microsoft.com/office/officeart/2005/8/layout/orgChart1"/>
    <dgm:cxn modelId="{041D452C-17F3-42AD-A91B-0E4AD630C6E6}" type="presOf" srcId="{0B48C82A-EACA-4BFE-8820-F83CD01138B7}" destId="{A4BEBCD1-CC94-41FA-AE07-FE1B970BF96E}" srcOrd="1" destOrd="0" presId="urn:microsoft.com/office/officeart/2005/8/layout/orgChart1"/>
    <dgm:cxn modelId="{7ABD0158-94C0-4ECF-821E-6C33C8543899}" type="presOf" srcId="{B656A387-07FC-4E16-A073-00F4AD5A472F}" destId="{FD01760F-D3B7-43C2-93CA-49AB38AD7BD0}" srcOrd="0" destOrd="0" presId="urn:microsoft.com/office/officeart/2005/8/layout/orgChart1"/>
    <dgm:cxn modelId="{68D2BA2D-3EB4-49AB-B540-A20AE7D472E8}" type="presOf" srcId="{A7B68EEA-2311-4C95-A71A-67F71D453B3C}" destId="{01E31770-0617-445D-929D-A837FA7B8C5F}" srcOrd="0" destOrd="0" presId="urn:microsoft.com/office/officeart/2005/8/layout/orgChart1"/>
    <dgm:cxn modelId="{C751F19C-A3D8-4B35-AD26-B9DCF0FBF7C9}" type="presOf" srcId="{776BA1B7-2E8C-40E1-9010-27C8BAC44DA5}" destId="{7F330D54-E4D9-438D-90C4-EE0075DC52AA}" srcOrd="1" destOrd="0" presId="urn:microsoft.com/office/officeart/2005/8/layout/orgChart1"/>
    <dgm:cxn modelId="{2A6E9DD1-F3E0-45D2-9AE2-D50330AA87ED}" type="presOf" srcId="{012AEF4B-654D-41C3-81E5-1FB03AF9B5D8}" destId="{8AB8AE43-84A0-46AE-9FB7-019960F3B87C}" srcOrd="1" destOrd="0" presId="urn:microsoft.com/office/officeart/2005/8/layout/orgChart1"/>
    <dgm:cxn modelId="{C1BCC9B7-80EA-45E6-909F-64E7EE5DF0CC}" srcId="{4A94E0B3-9573-445C-8156-722D45118DD2}" destId="{FB35658C-8333-4ABA-8622-FF7B9A5088FA}" srcOrd="3" destOrd="0" parTransId="{C12DFB8A-0901-4FBD-A5F9-8D40325D0E15}" sibTransId="{1498E310-0CBA-46A8-87FB-C3550EE71EF0}"/>
    <dgm:cxn modelId="{6FBAA5A7-BD7F-4FC0-B6FD-C33DA3C585C4}" srcId="{776BA1B7-2E8C-40E1-9010-27C8BAC44DA5}" destId="{09EAB323-97BD-47C1-B040-41859DD45563}" srcOrd="0" destOrd="0" parTransId="{B656A387-07FC-4E16-A073-00F4AD5A472F}" sibTransId="{4B899005-94A1-4D30-B9D0-3F03E1623FCA}"/>
    <dgm:cxn modelId="{DD81817E-6D52-4F40-8FC4-210C03797A8D}" type="presOf" srcId="{4A94E0B3-9573-445C-8156-722D45118DD2}" destId="{5B2D2114-642A-46C1-87DC-0059DA43BBA8}" srcOrd="0" destOrd="0" presId="urn:microsoft.com/office/officeart/2005/8/layout/orgChart1"/>
    <dgm:cxn modelId="{04B96A86-1E40-4462-9B2E-C076624FA5F3}" type="presOf" srcId="{CBA416DD-2A05-4910-B295-7F75AE91E19E}" destId="{2F978185-691A-4962-A9F6-683514029291}" srcOrd="0" destOrd="0" presId="urn:microsoft.com/office/officeart/2005/8/layout/orgChart1"/>
    <dgm:cxn modelId="{85199D65-F9D9-4B90-8469-BA67128235CD}" srcId="{BFE0A863-3D19-4F7C-80AF-519F67C2B593}" destId="{776BA1B7-2E8C-40E1-9010-27C8BAC44DA5}" srcOrd="0" destOrd="0" parTransId="{4B341CC9-5641-41CD-87A1-36FB573F1D52}" sibTransId="{A7F6A574-8E16-44F4-A002-BC3E537C2A61}"/>
    <dgm:cxn modelId="{E564E8A9-E783-4785-AF91-B901344FDBAC}" type="presOf" srcId="{012AEF4B-654D-41C3-81E5-1FB03AF9B5D8}" destId="{DF136B8F-564D-49AB-938E-D5BF091B49B6}" srcOrd="0" destOrd="0" presId="urn:microsoft.com/office/officeart/2005/8/layout/orgChart1"/>
    <dgm:cxn modelId="{FFBBCA98-4116-4B53-BEA6-4BB56882AC10}" type="presOf" srcId="{09EAB323-97BD-47C1-B040-41859DD45563}" destId="{4983838B-15C0-4BFD-B4FF-89CE5DD7ABC8}" srcOrd="1" destOrd="0" presId="urn:microsoft.com/office/officeart/2005/8/layout/orgChart1"/>
    <dgm:cxn modelId="{2424CA69-E7EE-4FE6-A2ED-CC75FC45C69A}" type="presOf" srcId="{32C70DD7-84BD-4454-AA6B-CB071400BACA}" destId="{9AFDB6BB-1879-49C9-BF9C-FA432ADFBAAE}" srcOrd="0" destOrd="0" presId="urn:microsoft.com/office/officeart/2005/8/layout/orgChart1"/>
    <dgm:cxn modelId="{51DDEF10-759C-4F15-BAF6-B3A5B6CCBAA1}" type="presOf" srcId="{D1D1BBB0-DD88-4813-8A11-B5B81F499413}" destId="{E078B782-846F-448E-9D5F-4EFD83A54944}" srcOrd="0" destOrd="0" presId="urn:microsoft.com/office/officeart/2005/8/layout/orgChart1"/>
    <dgm:cxn modelId="{EC0007C9-9721-4589-955B-90FFF18944FA}" type="presOf" srcId="{D71BA172-1BD8-4E98-8087-4883303C89D7}" destId="{BBB2254E-4685-411B-B937-A7284F79521D}" srcOrd="1" destOrd="0" presId="urn:microsoft.com/office/officeart/2005/8/layout/orgChart1"/>
    <dgm:cxn modelId="{FEE552BF-1AD5-4BFB-9168-4175E04052CE}" type="presOf" srcId="{FB35658C-8333-4ABA-8622-FF7B9A5088FA}" destId="{0F4A481A-9521-4D32-A103-3602B9E72789}" srcOrd="1" destOrd="0" presId="urn:microsoft.com/office/officeart/2005/8/layout/orgChart1"/>
    <dgm:cxn modelId="{B8FBD38A-9A97-4D25-AF3E-4D5A39106224}" srcId="{776BA1B7-2E8C-40E1-9010-27C8BAC44DA5}" destId="{CBA416DD-2A05-4910-B295-7F75AE91E19E}" srcOrd="1" destOrd="0" parTransId="{7F3F42D1-225C-493D-AAE5-059D649B391B}" sibTransId="{0763011D-9184-45FB-BB82-27AE787D250F}"/>
    <dgm:cxn modelId="{F4AE3146-1F79-47E5-B6DE-E4194B8D523B}" type="presOf" srcId="{D71BA172-1BD8-4E98-8087-4883303C89D7}" destId="{2A7D8D11-F56C-4372-90CE-0F883FF9EBC2}" srcOrd="0" destOrd="0" presId="urn:microsoft.com/office/officeart/2005/8/layout/orgChart1"/>
    <dgm:cxn modelId="{090BD28D-6B22-4A2D-94BE-86D18ABCCF84}" type="presOf" srcId="{C12DFB8A-0901-4FBD-A5F9-8D40325D0E15}" destId="{7CD085FE-3040-4453-B706-466E7173435F}" srcOrd="0" destOrd="0" presId="urn:microsoft.com/office/officeart/2005/8/layout/orgChart1"/>
    <dgm:cxn modelId="{80C253F7-9095-4572-A97D-3810999772FB}" type="presOf" srcId="{0EB49697-505C-4153-BA76-DD3507C3D531}" destId="{4A7DC257-44E9-42B8-9C54-6EF7CE9250BF}" srcOrd="1" destOrd="0" presId="urn:microsoft.com/office/officeart/2005/8/layout/orgChart1"/>
    <dgm:cxn modelId="{FC5A4D84-9DBD-4DDF-8EBE-56E5047190A5}" srcId="{4A94E0B3-9573-445C-8156-722D45118DD2}" destId="{D71BA172-1BD8-4E98-8087-4883303C89D7}" srcOrd="2" destOrd="0" parTransId="{32C70DD7-84BD-4454-AA6B-CB071400BACA}" sibTransId="{5EA969BD-8B95-487A-9712-5230C03468B3}"/>
    <dgm:cxn modelId="{6DFA053A-F467-4F99-BBAC-BBA3F450ADEF}" srcId="{CBA416DD-2A05-4910-B295-7F75AE91E19E}" destId="{012AEF4B-654D-41C3-81E5-1FB03AF9B5D8}" srcOrd="0" destOrd="0" parTransId="{D2378018-F3AA-46AE-A00C-52A1BC1F9E55}" sibTransId="{C53EABAE-84D8-457A-A510-451F1DD6C718}"/>
    <dgm:cxn modelId="{9610B7A9-4903-4FD7-9565-164F066859E4}" type="presOf" srcId="{0B48C82A-EACA-4BFE-8820-F83CD01138B7}" destId="{1F6F21F0-7A23-4CA0-A0CA-DB07F1B16333}" srcOrd="0" destOrd="0" presId="urn:microsoft.com/office/officeart/2005/8/layout/orgChart1"/>
    <dgm:cxn modelId="{ABEDE38D-6246-4B9C-8C12-993A166C7E60}" type="presOf" srcId="{4A94E0B3-9573-445C-8156-722D45118DD2}" destId="{1B23679A-FAF6-4FBE-979D-F17317F89A35}" srcOrd="1" destOrd="0" presId="urn:microsoft.com/office/officeart/2005/8/layout/orgChart1"/>
    <dgm:cxn modelId="{E7F5146D-68AF-4356-B454-05BB126C846D}" srcId="{776BA1B7-2E8C-40E1-9010-27C8BAC44DA5}" destId="{4A94E0B3-9573-445C-8156-722D45118DD2}" srcOrd="2" destOrd="0" parTransId="{659A1EC5-4677-47CD-8015-26DBEAF016F2}" sibTransId="{9EEF584B-7754-45FA-AF3D-BB041B5B3A82}"/>
    <dgm:cxn modelId="{E5C9597C-9E60-4566-AB7E-3BAE7A6C5740}" type="presOf" srcId="{7F3F42D1-225C-493D-AAE5-059D649B391B}" destId="{29AB90C6-3E50-42B0-8B69-50ACD678574E}" srcOrd="0" destOrd="0" presId="urn:microsoft.com/office/officeart/2005/8/layout/orgChart1"/>
    <dgm:cxn modelId="{237E5BB0-0315-4CAA-AD45-2AA8732BB3A2}" type="presOf" srcId="{659A1EC5-4677-47CD-8015-26DBEAF016F2}" destId="{DB2E6B6C-74ED-441C-AE68-A3ACCAEA610A}" srcOrd="0" destOrd="0" presId="urn:microsoft.com/office/officeart/2005/8/layout/orgChart1"/>
    <dgm:cxn modelId="{1AAB9C54-2F42-461D-AF4F-B115CED31EAB}" type="presParOf" srcId="{C58A4064-E136-4BF7-8E11-2842836960AF}" destId="{7DD1299E-357D-470C-8F38-ACCD043A2C9D}" srcOrd="0" destOrd="0" presId="urn:microsoft.com/office/officeart/2005/8/layout/orgChart1"/>
    <dgm:cxn modelId="{71CA4855-1531-4099-B8DE-3593F2E41C6E}" type="presParOf" srcId="{7DD1299E-357D-470C-8F38-ACCD043A2C9D}" destId="{781930EC-EE39-416B-9CE8-D3C48C4379F9}" srcOrd="0" destOrd="0" presId="urn:microsoft.com/office/officeart/2005/8/layout/orgChart1"/>
    <dgm:cxn modelId="{1AE3E204-BFBC-43DA-BED4-540222B959B2}" type="presParOf" srcId="{781930EC-EE39-416B-9CE8-D3C48C4379F9}" destId="{2D0D1940-A02E-46BB-A84F-23CDCEE04D53}" srcOrd="0" destOrd="0" presId="urn:microsoft.com/office/officeart/2005/8/layout/orgChart1"/>
    <dgm:cxn modelId="{D04A0AD6-C9F1-4FEE-963C-3B76BB384F7B}" type="presParOf" srcId="{781930EC-EE39-416B-9CE8-D3C48C4379F9}" destId="{7F330D54-E4D9-438D-90C4-EE0075DC52AA}" srcOrd="1" destOrd="0" presId="urn:microsoft.com/office/officeart/2005/8/layout/orgChart1"/>
    <dgm:cxn modelId="{AAF6371C-2126-4F8C-BA78-0E719DFE8850}" type="presParOf" srcId="{7DD1299E-357D-470C-8F38-ACCD043A2C9D}" destId="{A9EB8F5A-B1EA-49D8-B903-BC9AC4854855}" srcOrd="1" destOrd="0" presId="urn:microsoft.com/office/officeart/2005/8/layout/orgChart1"/>
    <dgm:cxn modelId="{458B6AC9-97E0-424A-95CB-0A1463C4C214}" type="presParOf" srcId="{A9EB8F5A-B1EA-49D8-B903-BC9AC4854855}" destId="{29AB90C6-3E50-42B0-8B69-50ACD678574E}" srcOrd="0" destOrd="0" presId="urn:microsoft.com/office/officeart/2005/8/layout/orgChart1"/>
    <dgm:cxn modelId="{11D7B217-5737-4F91-A3C1-87CADE77C7E9}" type="presParOf" srcId="{A9EB8F5A-B1EA-49D8-B903-BC9AC4854855}" destId="{1447B0DD-0A2E-469C-BA25-5BEAF973F2C4}" srcOrd="1" destOrd="0" presId="urn:microsoft.com/office/officeart/2005/8/layout/orgChart1"/>
    <dgm:cxn modelId="{D94ECE41-C5AA-4CF5-B9C1-1EFC813CF448}" type="presParOf" srcId="{1447B0DD-0A2E-469C-BA25-5BEAF973F2C4}" destId="{570CCE9F-F8CB-43A3-BF93-2BA8EC543279}" srcOrd="0" destOrd="0" presId="urn:microsoft.com/office/officeart/2005/8/layout/orgChart1"/>
    <dgm:cxn modelId="{56EC1864-CECF-4BC3-A0BB-D20FAAEE4854}" type="presParOf" srcId="{570CCE9F-F8CB-43A3-BF93-2BA8EC543279}" destId="{2F978185-691A-4962-A9F6-683514029291}" srcOrd="0" destOrd="0" presId="urn:microsoft.com/office/officeart/2005/8/layout/orgChart1"/>
    <dgm:cxn modelId="{FA9DDD20-37CE-4326-9D85-6CBFEC01B975}" type="presParOf" srcId="{570CCE9F-F8CB-43A3-BF93-2BA8EC543279}" destId="{3ACB1C10-AB50-4199-A3BC-233F28821B8D}" srcOrd="1" destOrd="0" presId="urn:microsoft.com/office/officeart/2005/8/layout/orgChart1"/>
    <dgm:cxn modelId="{F03ACA26-66EC-4E8E-9067-1510C7376427}" type="presParOf" srcId="{1447B0DD-0A2E-469C-BA25-5BEAF973F2C4}" destId="{E88D0710-B5A1-46AF-9483-15E647D18B60}" srcOrd="1" destOrd="0" presId="urn:microsoft.com/office/officeart/2005/8/layout/orgChart1"/>
    <dgm:cxn modelId="{08B6B0AB-5324-4129-A48D-7072D3A021EF}" type="presParOf" srcId="{E88D0710-B5A1-46AF-9483-15E647D18B60}" destId="{BD659EAF-BB78-49EA-ABC5-5ECE90A7EC50}" srcOrd="0" destOrd="0" presId="urn:microsoft.com/office/officeart/2005/8/layout/orgChart1"/>
    <dgm:cxn modelId="{1EA224C7-6DE9-4424-BADE-894334AF4B1B}" type="presParOf" srcId="{E88D0710-B5A1-46AF-9483-15E647D18B60}" destId="{891DABAD-0571-46AC-A481-F31B0456735E}" srcOrd="1" destOrd="0" presId="urn:microsoft.com/office/officeart/2005/8/layout/orgChart1"/>
    <dgm:cxn modelId="{86C77C1A-EFE5-4424-B630-C34A3C386467}" type="presParOf" srcId="{891DABAD-0571-46AC-A481-F31B0456735E}" destId="{403E8061-047D-4DA8-9BCF-5EFA7CF70322}" srcOrd="0" destOrd="0" presId="urn:microsoft.com/office/officeart/2005/8/layout/orgChart1"/>
    <dgm:cxn modelId="{A24AB12C-1F81-40D8-A8CE-CB0E67A4F5C4}" type="presParOf" srcId="{403E8061-047D-4DA8-9BCF-5EFA7CF70322}" destId="{DF136B8F-564D-49AB-938E-D5BF091B49B6}" srcOrd="0" destOrd="0" presId="urn:microsoft.com/office/officeart/2005/8/layout/orgChart1"/>
    <dgm:cxn modelId="{4B75EE31-C9AC-4792-8A96-4A1703F819D9}" type="presParOf" srcId="{403E8061-047D-4DA8-9BCF-5EFA7CF70322}" destId="{8AB8AE43-84A0-46AE-9FB7-019960F3B87C}" srcOrd="1" destOrd="0" presId="urn:microsoft.com/office/officeart/2005/8/layout/orgChart1"/>
    <dgm:cxn modelId="{0A54D529-B49E-4F85-84F9-31E77233372E}" type="presParOf" srcId="{891DABAD-0571-46AC-A481-F31B0456735E}" destId="{739E30A6-568E-4FD2-A59F-F20725A37107}" srcOrd="1" destOrd="0" presId="urn:microsoft.com/office/officeart/2005/8/layout/orgChart1"/>
    <dgm:cxn modelId="{EC1FA984-EECC-41CF-919B-5A9BA325809B}" type="presParOf" srcId="{891DABAD-0571-46AC-A481-F31B0456735E}" destId="{F20A6604-A17A-418C-810A-BBD169E4978C}" srcOrd="2" destOrd="0" presId="urn:microsoft.com/office/officeart/2005/8/layout/orgChart1"/>
    <dgm:cxn modelId="{01A24BA2-8ADB-4811-9449-2EACA173B247}" type="presParOf" srcId="{1447B0DD-0A2E-469C-BA25-5BEAF973F2C4}" destId="{1CA0FC39-41DA-45C6-A86F-CBBA4ED072C4}" srcOrd="2" destOrd="0" presId="urn:microsoft.com/office/officeart/2005/8/layout/orgChart1"/>
    <dgm:cxn modelId="{802CC276-1F3D-40DE-A8A7-A9D70F9D69CC}" type="presParOf" srcId="{A9EB8F5A-B1EA-49D8-B903-BC9AC4854855}" destId="{DB2E6B6C-74ED-441C-AE68-A3ACCAEA610A}" srcOrd="2" destOrd="0" presId="urn:microsoft.com/office/officeart/2005/8/layout/orgChart1"/>
    <dgm:cxn modelId="{74930A51-3322-4F60-80B9-04D45CB1AA4A}" type="presParOf" srcId="{A9EB8F5A-B1EA-49D8-B903-BC9AC4854855}" destId="{68DCFBD3-5D5C-4C59-B9D9-AE66CC54F5BE}" srcOrd="3" destOrd="0" presId="urn:microsoft.com/office/officeart/2005/8/layout/orgChart1"/>
    <dgm:cxn modelId="{C5E32B60-E34D-4FBE-A10D-77E3948D35E4}" type="presParOf" srcId="{68DCFBD3-5D5C-4C59-B9D9-AE66CC54F5BE}" destId="{F4FD2FC8-0DBD-4291-9423-720A301A349D}" srcOrd="0" destOrd="0" presId="urn:microsoft.com/office/officeart/2005/8/layout/orgChart1"/>
    <dgm:cxn modelId="{6A0BD9AC-9B05-4DCE-8196-45F06251F76C}" type="presParOf" srcId="{F4FD2FC8-0DBD-4291-9423-720A301A349D}" destId="{5B2D2114-642A-46C1-87DC-0059DA43BBA8}" srcOrd="0" destOrd="0" presId="urn:microsoft.com/office/officeart/2005/8/layout/orgChart1"/>
    <dgm:cxn modelId="{F606AFB8-8F2C-4964-8A34-9268BB601D6F}" type="presParOf" srcId="{F4FD2FC8-0DBD-4291-9423-720A301A349D}" destId="{1B23679A-FAF6-4FBE-979D-F17317F89A35}" srcOrd="1" destOrd="0" presId="urn:microsoft.com/office/officeart/2005/8/layout/orgChart1"/>
    <dgm:cxn modelId="{992D1E5C-5488-4D99-8CC3-3DCD0D11A3A8}" type="presParOf" srcId="{68DCFBD3-5D5C-4C59-B9D9-AE66CC54F5BE}" destId="{55D6BAB7-88B6-40EF-B9DB-00C9A77B69CE}" srcOrd="1" destOrd="0" presId="urn:microsoft.com/office/officeart/2005/8/layout/orgChart1"/>
    <dgm:cxn modelId="{9E34AD40-2527-4520-BCD8-EDABD7BE0821}" type="presParOf" srcId="{55D6BAB7-88B6-40EF-B9DB-00C9A77B69CE}" destId="{01E31770-0617-445D-929D-A837FA7B8C5F}" srcOrd="0" destOrd="0" presId="urn:microsoft.com/office/officeart/2005/8/layout/orgChart1"/>
    <dgm:cxn modelId="{1F38E31F-6528-49AB-AABA-EA6F505BAEE1}" type="presParOf" srcId="{55D6BAB7-88B6-40EF-B9DB-00C9A77B69CE}" destId="{393CAE36-6540-4A69-B779-B53EEACB40C0}" srcOrd="1" destOrd="0" presId="urn:microsoft.com/office/officeart/2005/8/layout/orgChart1"/>
    <dgm:cxn modelId="{BE0F2618-E14E-412B-A271-7FEF880D79D4}" type="presParOf" srcId="{393CAE36-6540-4A69-B779-B53EEACB40C0}" destId="{A53C8A5B-F46D-43F4-9D7F-E01CB2CDE8F0}" srcOrd="0" destOrd="0" presId="urn:microsoft.com/office/officeart/2005/8/layout/orgChart1"/>
    <dgm:cxn modelId="{3BAAFAF7-3485-43EA-9479-454102050B13}" type="presParOf" srcId="{A53C8A5B-F46D-43F4-9D7F-E01CB2CDE8F0}" destId="{E7DC48C5-6F0E-4599-A021-4B85FD776CA9}" srcOrd="0" destOrd="0" presId="urn:microsoft.com/office/officeart/2005/8/layout/orgChart1"/>
    <dgm:cxn modelId="{625EE8F0-E5B8-4C54-B2DD-A29019D13745}" type="presParOf" srcId="{A53C8A5B-F46D-43F4-9D7F-E01CB2CDE8F0}" destId="{4A7DC257-44E9-42B8-9C54-6EF7CE9250BF}" srcOrd="1" destOrd="0" presId="urn:microsoft.com/office/officeart/2005/8/layout/orgChart1"/>
    <dgm:cxn modelId="{FABE3F60-823C-47BA-BB4A-3AB3D1DA0B54}" type="presParOf" srcId="{393CAE36-6540-4A69-B779-B53EEACB40C0}" destId="{E9228F15-6ECE-4254-9647-FF3725546F71}" srcOrd="1" destOrd="0" presId="urn:microsoft.com/office/officeart/2005/8/layout/orgChart1"/>
    <dgm:cxn modelId="{48652F8A-8EB4-46C6-8D65-9A3A3333DF9B}" type="presParOf" srcId="{393CAE36-6540-4A69-B779-B53EEACB40C0}" destId="{BE97A2BD-64C7-43EB-B243-D75F07C5F9A5}" srcOrd="2" destOrd="0" presId="urn:microsoft.com/office/officeart/2005/8/layout/orgChart1"/>
    <dgm:cxn modelId="{F1E4DA3A-4BB7-48F1-B24A-BBD37538DCA3}" type="presParOf" srcId="{55D6BAB7-88B6-40EF-B9DB-00C9A77B69CE}" destId="{E078B782-846F-448E-9D5F-4EFD83A54944}" srcOrd="2" destOrd="0" presId="urn:microsoft.com/office/officeart/2005/8/layout/orgChart1"/>
    <dgm:cxn modelId="{05807FDA-AFFA-45E8-A1C3-E7997E32CC37}" type="presParOf" srcId="{55D6BAB7-88B6-40EF-B9DB-00C9A77B69CE}" destId="{0C6E8229-A424-4052-B4A4-A14ECBB47766}" srcOrd="3" destOrd="0" presId="urn:microsoft.com/office/officeart/2005/8/layout/orgChart1"/>
    <dgm:cxn modelId="{DDBF6013-7EFD-4076-90E9-448536DF42E1}" type="presParOf" srcId="{0C6E8229-A424-4052-B4A4-A14ECBB47766}" destId="{69E7E6A7-BB57-462F-9E1F-25FC8273A45F}" srcOrd="0" destOrd="0" presId="urn:microsoft.com/office/officeart/2005/8/layout/orgChart1"/>
    <dgm:cxn modelId="{FA8AE308-FC7E-45BD-873C-24D2AA322195}" type="presParOf" srcId="{69E7E6A7-BB57-462F-9E1F-25FC8273A45F}" destId="{1F6F21F0-7A23-4CA0-A0CA-DB07F1B16333}" srcOrd="0" destOrd="0" presId="urn:microsoft.com/office/officeart/2005/8/layout/orgChart1"/>
    <dgm:cxn modelId="{495C4B47-19AB-4BE4-B85E-4558FAEE51F6}" type="presParOf" srcId="{69E7E6A7-BB57-462F-9E1F-25FC8273A45F}" destId="{A4BEBCD1-CC94-41FA-AE07-FE1B970BF96E}" srcOrd="1" destOrd="0" presId="urn:microsoft.com/office/officeart/2005/8/layout/orgChart1"/>
    <dgm:cxn modelId="{2BF15B07-6704-4D28-A76A-4B52B3B29D42}" type="presParOf" srcId="{0C6E8229-A424-4052-B4A4-A14ECBB47766}" destId="{5563E800-9419-4885-97BA-4B13EFD2D7E6}" srcOrd="1" destOrd="0" presId="urn:microsoft.com/office/officeart/2005/8/layout/orgChart1"/>
    <dgm:cxn modelId="{56FCBADD-6AF8-4CB2-88F4-B96D05BF5C5B}" type="presParOf" srcId="{0C6E8229-A424-4052-B4A4-A14ECBB47766}" destId="{BD006FF2-BA7B-4285-B09A-E2D3FA896F03}" srcOrd="2" destOrd="0" presId="urn:microsoft.com/office/officeart/2005/8/layout/orgChart1"/>
    <dgm:cxn modelId="{F063F944-497A-4211-A03D-6A134C99C35C}" type="presParOf" srcId="{55D6BAB7-88B6-40EF-B9DB-00C9A77B69CE}" destId="{9AFDB6BB-1879-49C9-BF9C-FA432ADFBAAE}" srcOrd="4" destOrd="0" presId="urn:microsoft.com/office/officeart/2005/8/layout/orgChart1"/>
    <dgm:cxn modelId="{93DD5907-61E1-433A-9641-43F12AFB70BE}" type="presParOf" srcId="{55D6BAB7-88B6-40EF-B9DB-00C9A77B69CE}" destId="{4C0A1417-A05C-4B3A-89B0-937F8E231141}" srcOrd="5" destOrd="0" presId="urn:microsoft.com/office/officeart/2005/8/layout/orgChart1"/>
    <dgm:cxn modelId="{A5ED3589-A502-4D13-A206-4D1C6F474342}" type="presParOf" srcId="{4C0A1417-A05C-4B3A-89B0-937F8E231141}" destId="{1C107490-9B78-41AF-95D1-7101044B20F1}" srcOrd="0" destOrd="0" presId="urn:microsoft.com/office/officeart/2005/8/layout/orgChart1"/>
    <dgm:cxn modelId="{3D6AD8BC-50AD-4AFE-A65D-AE0DD3C1C62C}" type="presParOf" srcId="{1C107490-9B78-41AF-95D1-7101044B20F1}" destId="{2A7D8D11-F56C-4372-90CE-0F883FF9EBC2}" srcOrd="0" destOrd="0" presId="urn:microsoft.com/office/officeart/2005/8/layout/orgChart1"/>
    <dgm:cxn modelId="{5854BAF6-3D68-441A-9777-948F65AE8CD9}" type="presParOf" srcId="{1C107490-9B78-41AF-95D1-7101044B20F1}" destId="{BBB2254E-4685-411B-B937-A7284F79521D}" srcOrd="1" destOrd="0" presId="urn:microsoft.com/office/officeart/2005/8/layout/orgChart1"/>
    <dgm:cxn modelId="{8449E065-1346-417F-97BB-1A614241C2FA}" type="presParOf" srcId="{4C0A1417-A05C-4B3A-89B0-937F8E231141}" destId="{74C65CEA-E728-4161-B780-BD96B878E4D3}" srcOrd="1" destOrd="0" presId="urn:microsoft.com/office/officeart/2005/8/layout/orgChart1"/>
    <dgm:cxn modelId="{878619C9-26CF-481B-9C4F-3A325603A804}" type="presParOf" srcId="{4C0A1417-A05C-4B3A-89B0-937F8E231141}" destId="{2AC64F08-EA9A-4A69-A1BB-E46F2D16119B}" srcOrd="2" destOrd="0" presId="urn:microsoft.com/office/officeart/2005/8/layout/orgChart1"/>
    <dgm:cxn modelId="{1C51C8A1-5742-435E-8647-1606516F9148}" type="presParOf" srcId="{55D6BAB7-88B6-40EF-B9DB-00C9A77B69CE}" destId="{7CD085FE-3040-4453-B706-466E7173435F}" srcOrd="6" destOrd="0" presId="urn:microsoft.com/office/officeart/2005/8/layout/orgChart1"/>
    <dgm:cxn modelId="{3CB03DF8-AF78-4991-9B4C-B62FFDF75AEC}" type="presParOf" srcId="{55D6BAB7-88B6-40EF-B9DB-00C9A77B69CE}" destId="{E530A2DC-299C-4676-9687-860CDEC6E85E}" srcOrd="7" destOrd="0" presId="urn:microsoft.com/office/officeart/2005/8/layout/orgChart1"/>
    <dgm:cxn modelId="{9805A1DF-AFDD-422D-A35E-D461FC72ECDC}" type="presParOf" srcId="{E530A2DC-299C-4676-9687-860CDEC6E85E}" destId="{1A234379-CC32-4908-AE8C-BBD4ABBB356B}" srcOrd="0" destOrd="0" presId="urn:microsoft.com/office/officeart/2005/8/layout/orgChart1"/>
    <dgm:cxn modelId="{1B9E6345-5AFE-44C3-A705-25749B56B762}" type="presParOf" srcId="{1A234379-CC32-4908-AE8C-BBD4ABBB356B}" destId="{4FEA4DFD-3E36-4687-95B1-EAEC26E77F9B}" srcOrd="0" destOrd="0" presId="urn:microsoft.com/office/officeart/2005/8/layout/orgChart1"/>
    <dgm:cxn modelId="{50B86057-954F-4A95-9482-A833F2F7F9E7}" type="presParOf" srcId="{1A234379-CC32-4908-AE8C-BBD4ABBB356B}" destId="{0F4A481A-9521-4D32-A103-3602B9E72789}" srcOrd="1" destOrd="0" presId="urn:microsoft.com/office/officeart/2005/8/layout/orgChart1"/>
    <dgm:cxn modelId="{6E4E59A9-3B16-4610-B2EB-917C3850D5D0}" type="presParOf" srcId="{E530A2DC-299C-4676-9687-860CDEC6E85E}" destId="{543E69D0-9A13-48FB-855F-C45FFE31DD9A}" srcOrd="1" destOrd="0" presId="urn:microsoft.com/office/officeart/2005/8/layout/orgChart1"/>
    <dgm:cxn modelId="{E6AB5A0E-5543-4B92-94F7-C5A342AE80E9}" type="presParOf" srcId="{E530A2DC-299C-4676-9687-860CDEC6E85E}" destId="{BF88F90A-FFB3-4D35-A24C-68DA4F412B1E}" srcOrd="2" destOrd="0" presId="urn:microsoft.com/office/officeart/2005/8/layout/orgChart1"/>
    <dgm:cxn modelId="{3C0F5ED1-47CF-4161-ACC5-1F38DAFF6305}" type="presParOf" srcId="{68DCFBD3-5D5C-4C59-B9D9-AE66CC54F5BE}" destId="{D3FEF434-3523-43D1-8AA7-AF6A606DFBC5}" srcOrd="2" destOrd="0" presId="urn:microsoft.com/office/officeart/2005/8/layout/orgChart1"/>
    <dgm:cxn modelId="{DC27AE7B-677E-4BCE-8532-FC8CDCD53193}" type="presParOf" srcId="{7DD1299E-357D-470C-8F38-ACCD043A2C9D}" destId="{232F2B48-8459-4734-82F7-F70AAD1526E2}" srcOrd="2" destOrd="0" presId="urn:microsoft.com/office/officeart/2005/8/layout/orgChart1"/>
    <dgm:cxn modelId="{C89CC9B1-1E49-43B9-86E4-E525E1CB067B}" type="presParOf" srcId="{232F2B48-8459-4734-82F7-F70AAD1526E2}" destId="{FD01760F-D3B7-43C2-93CA-49AB38AD7BD0}" srcOrd="0" destOrd="0" presId="urn:microsoft.com/office/officeart/2005/8/layout/orgChart1"/>
    <dgm:cxn modelId="{84755A8C-5095-408C-8E53-B571E75B9B37}" type="presParOf" srcId="{232F2B48-8459-4734-82F7-F70AAD1526E2}" destId="{721E1321-26DF-47E5-97B4-B8A98040C05C}" srcOrd="1" destOrd="0" presId="urn:microsoft.com/office/officeart/2005/8/layout/orgChart1"/>
    <dgm:cxn modelId="{CEA844FB-41A1-402D-86DE-3EC946A165EE}" type="presParOf" srcId="{721E1321-26DF-47E5-97B4-B8A98040C05C}" destId="{FCAD2E6C-758B-4117-8887-AA818E16A9B4}" srcOrd="0" destOrd="0" presId="urn:microsoft.com/office/officeart/2005/8/layout/orgChart1"/>
    <dgm:cxn modelId="{E8F97A3A-A1C5-4F1D-8BFA-F1203DB5E8A2}" type="presParOf" srcId="{FCAD2E6C-758B-4117-8887-AA818E16A9B4}" destId="{F912A231-1DBC-40CA-ACD6-7855BAD0C09A}" srcOrd="0" destOrd="0" presId="urn:microsoft.com/office/officeart/2005/8/layout/orgChart1"/>
    <dgm:cxn modelId="{6B9F2A24-13C7-4C81-AD7C-887B3CB57D00}" type="presParOf" srcId="{FCAD2E6C-758B-4117-8887-AA818E16A9B4}" destId="{4983838B-15C0-4BFD-B4FF-89CE5DD7ABC8}" srcOrd="1" destOrd="0" presId="urn:microsoft.com/office/officeart/2005/8/layout/orgChart1"/>
    <dgm:cxn modelId="{B2450855-B855-4414-A243-06B4A1EA71D2}" type="presParOf" srcId="{721E1321-26DF-47E5-97B4-B8A98040C05C}" destId="{870476F1-F8D0-4731-8E76-3491D2D7843C}" srcOrd="1" destOrd="0" presId="urn:microsoft.com/office/officeart/2005/8/layout/orgChart1"/>
    <dgm:cxn modelId="{53263515-AD4F-4E80-BFBF-65BAACBA38FE}" type="presParOf" srcId="{721E1321-26DF-47E5-97B4-B8A98040C05C}" destId="{0E08FC86-FA62-42B3-92C3-B8E71C8AD5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1760F-D3B7-43C2-93CA-49AB38AD7BD0}">
      <dsp:nvSpPr>
        <dsp:cNvPr id="0" name=""/>
        <dsp:cNvSpPr/>
      </dsp:nvSpPr>
      <dsp:spPr>
        <a:xfrm>
          <a:off x="4846873" y="685151"/>
          <a:ext cx="117726" cy="493286"/>
        </a:xfrm>
        <a:custGeom>
          <a:avLst/>
          <a:gdLst/>
          <a:ahLst/>
          <a:cxnLst/>
          <a:rect l="0" t="0" r="0" b="0"/>
          <a:pathLst>
            <a:path>
              <a:moveTo>
                <a:pt x="117726" y="0"/>
              </a:moveTo>
              <a:lnTo>
                <a:pt x="117726" y="493286"/>
              </a:lnTo>
              <a:lnTo>
                <a:pt x="0" y="49328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D085FE-3040-4453-B706-466E7173435F}">
      <dsp:nvSpPr>
        <dsp:cNvPr id="0" name=""/>
        <dsp:cNvSpPr/>
      </dsp:nvSpPr>
      <dsp:spPr>
        <a:xfrm>
          <a:off x="5343648" y="2581366"/>
          <a:ext cx="351775" cy="2222601"/>
        </a:xfrm>
        <a:custGeom>
          <a:avLst/>
          <a:gdLst/>
          <a:ahLst/>
          <a:cxnLst/>
          <a:rect l="0" t="0" r="0" b="0"/>
          <a:pathLst>
            <a:path>
              <a:moveTo>
                <a:pt x="0" y="0"/>
              </a:moveTo>
              <a:lnTo>
                <a:pt x="0" y="2222601"/>
              </a:lnTo>
              <a:lnTo>
                <a:pt x="351775" y="222260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FDB6BB-1879-49C9-BF9C-FA432ADFBAAE}">
      <dsp:nvSpPr>
        <dsp:cNvPr id="0" name=""/>
        <dsp:cNvSpPr/>
      </dsp:nvSpPr>
      <dsp:spPr>
        <a:xfrm>
          <a:off x="5168979" y="2581366"/>
          <a:ext cx="174669" cy="2224823"/>
        </a:xfrm>
        <a:custGeom>
          <a:avLst/>
          <a:gdLst/>
          <a:ahLst/>
          <a:cxnLst/>
          <a:rect l="0" t="0" r="0" b="0"/>
          <a:pathLst>
            <a:path>
              <a:moveTo>
                <a:pt x="174669" y="0"/>
              </a:moveTo>
              <a:lnTo>
                <a:pt x="174669" y="2224823"/>
              </a:lnTo>
              <a:lnTo>
                <a:pt x="0" y="222482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78B782-846F-448E-9D5F-4EFD83A54944}">
      <dsp:nvSpPr>
        <dsp:cNvPr id="0" name=""/>
        <dsp:cNvSpPr/>
      </dsp:nvSpPr>
      <dsp:spPr>
        <a:xfrm>
          <a:off x="5343648" y="2581366"/>
          <a:ext cx="236360" cy="1313369"/>
        </a:xfrm>
        <a:custGeom>
          <a:avLst/>
          <a:gdLst/>
          <a:ahLst/>
          <a:cxnLst/>
          <a:rect l="0" t="0" r="0" b="0"/>
          <a:pathLst>
            <a:path>
              <a:moveTo>
                <a:pt x="0" y="0"/>
              </a:moveTo>
              <a:lnTo>
                <a:pt x="0" y="1313369"/>
              </a:lnTo>
              <a:lnTo>
                <a:pt x="236360" y="131336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E31770-0617-445D-929D-A837FA7B8C5F}">
      <dsp:nvSpPr>
        <dsp:cNvPr id="0" name=""/>
        <dsp:cNvSpPr/>
      </dsp:nvSpPr>
      <dsp:spPr>
        <a:xfrm>
          <a:off x="5249314" y="2581366"/>
          <a:ext cx="94334" cy="1314018"/>
        </a:xfrm>
        <a:custGeom>
          <a:avLst/>
          <a:gdLst/>
          <a:ahLst/>
          <a:cxnLst/>
          <a:rect l="0" t="0" r="0" b="0"/>
          <a:pathLst>
            <a:path>
              <a:moveTo>
                <a:pt x="94334" y="0"/>
              </a:moveTo>
              <a:lnTo>
                <a:pt x="94334" y="1314018"/>
              </a:lnTo>
              <a:lnTo>
                <a:pt x="0" y="131401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2E6B6C-74ED-441C-AE68-A3ACCAEA610A}">
      <dsp:nvSpPr>
        <dsp:cNvPr id="0" name=""/>
        <dsp:cNvSpPr/>
      </dsp:nvSpPr>
      <dsp:spPr>
        <a:xfrm>
          <a:off x="4964599" y="685151"/>
          <a:ext cx="1666027" cy="1258225"/>
        </a:xfrm>
        <a:custGeom>
          <a:avLst/>
          <a:gdLst/>
          <a:ahLst/>
          <a:cxnLst/>
          <a:rect l="0" t="0" r="0" b="0"/>
          <a:pathLst>
            <a:path>
              <a:moveTo>
                <a:pt x="0" y="0"/>
              </a:moveTo>
              <a:lnTo>
                <a:pt x="0" y="1114624"/>
              </a:lnTo>
              <a:lnTo>
                <a:pt x="1666027" y="1114624"/>
              </a:lnTo>
              <a:lnTo>
                <a:pt x="1666027" y="125822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659EAF-BB78-49EA-ABC5-5ECE90A7EC50}">
      <dsp:nvSpPr>
        <dsp:cNvPr id="0" name=""/>
        <dsp:cNvSpPr/>
      </dsp:nvSpPr>
      <dsp:spPr>
        <a:xfrm>
          <a:off x="1994332" y="2716529"/>
          <a:ext cx="473403" cy="1211729"/>
        </a:xfrm>
        <a:custGeom>
          <a:avLst/>
          <a:gdLst/>
          <a:ahLst/>
          <a:cxnLst/>
          <a:rect l="0" t="0" r="0" b="0"/>
          <a:pathLst>
            <a:path>
              <a:moveTo>
                <a:pt x="0" y="0"/>
              </a:moveTo>
              <a:lnTo>
                <a:pt x="473403" y="1211729"/>
              </a:lnTo>
            </a:path>
          </a:pathLst>
        </a:custGeom>
        <a:noFill/>
        <a:ln w="12700" cap="flat" cmpd="sng" algn="ctr">
          <a:solidFill>
            <a:schemeClr val="bg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9AB90C6-3E50-42B0-8B69-50ACD678574E}">
      <dsp:nvSpPr>
        <dsp:cNvPr id="0" name=""/>
        <dsp:cNvSpPr/>
      </dsp:nvSpPr>
      <dsp:spPr>
        <a:xfrm>
          <a:off x="3212273" y="685151"/>
          <a:ext cx="1752325" cy="1258225"/>
        </a:xfrm>
        <a:custGeom>
          <a:avLst/>
          <a:gdLst/>
          <a:ahLst/>
          <a:cxnLst/>
          <a:rect l="0" t="0" r="0" b="0"/>
          <a:pathLst>
            <a:path>
              <a:moveTo>
                <a:pt x="1752325" y="0"/>
              </a:moveTo>
              <a:lnTo>
                <a:pt x="1752325" y="1114624"/>
              </a:lnTo>
              <a:lnTo>
                <a:pt x="0" y="1114624"/>
              </a:lnTo>
              <a:lnTo>
                <a:pt x="0" y="125822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0D1940-A02E-46BB-A84F-23CDCEE04D53}">
      <dsp:nvSpPr>
        <dsp:cNvPr id="0" name=""/>
        <dsp:cNvSpPr/>
      </dsp:nvSpPr>
      <dsp:spPr>
        <a:xfrm>
          <a:off x="3467707" y="1332"/>
          <a:ext cx="2993784"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Secrétaire de Mairie </a:t>
          </a:r>
        </a:p>
      </dsp:txBody>
      <dsp:txXfrm>
        <a:off x="3467707" y="1332"/>
        <a:ext cx="2993784" cy="683818"/>
      </dsp:txXfrm>
    </dsp:sp>
    <dsp:sp modelId="{2F978185-691A-4962-A9F6-683514029291}">
      <dsp:nvSpPr>
        <dsp:cNvPr id="0" name=""/>
        <dsp:cNvSpPr/>
      </dsp:nvSpPr>
      <dsp:spPr>
        <a:xfrm>
          <a:off x="1689847" y="1943377"/>
          <a:ext cx="3044852" cy="77315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Responsable de Service Financier</a:t>
          </a:r>
        </a:p>
        <a:p>
          <a:pPr lvl="0" algn="ctr" defTabSz="622300">
            <a:lnSpc>
              <a:spcPct val="90000"/>
            </a:lnSpc>
            <a:spcBef>
              <a:spcPct val="0"/>
            </a:spcBef>
            <a:spcAft>
              <a:spcPct val="35000"/>
            </a:spcAft>
          </a:pPr>
          <a:endParaRPr lang="fr-FR" sz="1400" kern="1200" dirty="0"/>
        </a:p>
      </dsp:txBody>
      <dsp:txXfrm>
        <a:off x="1689847" y="1943377"/>
        <a:ext cx="3044852" cy="773152"/>
      </dsp:txXfrm>
    </dsp:sp>
    <dsp:sp modelId="{DF136B8F-564D-49AB-938E-D5BF091B49B6}">
      <dsp:nvSpPr>
        <dsp:cNvPr id="0" name=""/>
        <dsp:cNvSpPr/>
      </dsp:nvSpPr>
      <dsp:spPr>
        <a:xfrm>
          <a:off x="0" y="3492315"/>
          <a:ext cx="2467736" cy="87188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Agent d’exécution comptabilité /paye</a:t>
          </a:r>
        </a:p>
      </dsp:txBody>
      <dsp:txXfrm>
        <a:off x="0" y="3492315"/>
        <a:ext cx="2467736" cy="871889"/>
      </dsp:txXfrm>
    </dsp:sp>
    <dsp:sp modelId="{5B2D2114-642A-46C1-87DC-0059DA43BBA8}">
      <dsp:nvSpPr>
        <dsp:cNvPr id="0" name=""/>
        <dsp:cNvSpPr/>
      </dsp:nvSpPr>
      <dsp:spPr>
        <a:xfrm>
          <a:off x="5021903" y="1943377"/>
          <a:ext cx="3217447" cy="63798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Responsable du service Technique</a:t>
          </a:r>
        </a:p>
        <a:p>
          <a:pPr lvl="0" algn="ctr" defTabSz="622300">
            <a:lnSpc>
              <a:spcPct val="90000"/>
            </a:lnSpc>
            <a:spcBef>
              <a:spcPct val="0"/>
            </a:spcBef>
            <a:spcAft>
              <a:spcPct val="35000"/>
            </a:spcAft>
          </a:pPr>
          <a:endParaRPr lang="fr-FR" sz="1400" kern="1200" dirty="0"/>
        </a:p>
      </dsp:txBody>
      <dsp:txXfrm>
        <a:off x="5021903" y="1943377"/>
        <a:ext cx="3217447" cy="637988"/>
      </dsp:txXfrm>
    </dsp:sp>
    <dsp:sp modelId="{E7DC48C5-6F0E-4599-A021-4B85FD776CA9}">
      <dsp:nvSpPr>
        <dsp:cNvPr id="0" name=""/>
        <dsp:cNvSpPr/>
      </dsp:nvSpPr>
      <dsp:spPr>
        <a:xfrm>
          <a:off x="2880321" y="3553475"/>
          <a:ext cx="2368993"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Agent technique polyvalent</a:t>
          </a:r>
          <a:endParaRPr lang="fr-FR" sz="1400" kern="1200" dirty="0"/>
        </a:p>
      </dsp:txBody>
      <dsp:txXfrm>
        <a:off x="2880321" y="3553475"/>
        <a:ext cx="2368993" cy="683818"/>
      </dsp:txXfrm>
    </dsp:sp>
    <dsp:sp modelId="{1F6F21F0-7A23-4CA0-A0CA-DB07F1B16333}">
      <dsp:nvSpPr>
        <dsp:cNvPr id="0" name=""/>
        <dsp:cNvSpPr/>
      </dsp:nvSpPr>
      <dsp:spPr>
        <a:xfrm>
          <a:off x="5580008" y="3552826"/>
          <a:ext cx="2786122"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Agent technique polyvalent</a:t>
          </a:r>
          <a:endParaRPr lang="fr-FR" sz="1400" kern="1200" dirty="0"/>
        </a:p>
      </dsp:txBody>
      <dsp:txXfrm>
        <a:off x="5580008" y="3552826"/>
        <a:ext cx="2786122" cy="683818"/>
      </dsp:txXfrm>
    </dsp:sp>
    <dsp:sp modelId="{2A7D8D11-F56C-4372-90CE-0F883FF9EBC2}">
      <dsp:nvSpPr>
        <dsp:cNvPr id="0" name=""/>
        <dsp:cNvSpPr/>
      </dsp:nvSpPr>
      <dsp:spPr>
        <a:xfrm>
          <a:off x="2790371" y="4464280"/>
          <a:ext cx="2378607"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Agent technique polyvalent</a:t>
          </a:r>
          <a:endParaRPr lang="fr-FR" sz="1400" kern="1200" dirty="0"/>
        </a:p>
      </dsp:txBody>
      <dsp:txXfrm>
        <a:off x="2790371" y="4464280"/>
        <a:ext cx="2378607" cy="683818"/>
      </dsp:txXfrm>
    </dsp:sp>
    <dsp:sp modelId="{4FEA4DFD-3E36-4687-95B1-EAEC26E77F9B}">
      <dsp:nvSpPr>
        <dsp:cNvPr id="0" name=""/>
        <dsp:cNvSpPr/>
      </dsp:nvSpPr>
      <dsp:spPr>
        <a:xfrm>
          <a:off x="5695423" y="4462058"/>
          <a:ext cx="2666796"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Agent technique polyvalent</a:t>
          </a:r>
          <a:endParaRPr lang="fr-FR" sz="1400" kern="1200" dirty="0"/>
        </a:p>
      </dsp:txBody>
      <dsp:txXfrm>
        <a:off x="5695423" y="4462058"/>
        <a:ext cx="2666796" cy="683818"/>
      </dsp:txXfrm>
    </dsp:sp>
    <dsp:sp modelId="{F912A231-1DBC-40CA-ACD6-7855BAD0C09A}">
      <dsp:nvSpPr>
        <dsp:cNvPr id="0" name=""/>
        <dsp:cNvSpPr/>
      </dsp:nvSpPr>
      <dsp:spPr>
        <a:xfrm>
          <a:off x="2898223" y="836528"/>
          <a:ext cx="1948650" cy="683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Assistant de direction</a:t>
          </a:r>
        </a:p>
      </dsp:txBody>
      <dsp:txXfrm>
        <a:off x="2898223" y="836528"/>
        <a:ext cx="1948650" cy="6838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20769" y="0"/>
            <a:ext cx="2922958" cy="495826"/>
          </a:xfrm>
          <a:prstGeom prst="rect">
            <a:avLst/>
          </a:prstGeom>
        </p:spPr>
        <p:txBody>
          <a:bodyPr vert="horz" lIns="91440" tIns="45720" rIns="91440" bIns="45720" rtlCol="0"/>
          <a:lstStyle>
            <a:lvl1pPr algn="r">
              <a:defRPr sz="1200"/>
            </a:lvl1pPr>
          </a:lstStyle>
          <a:p>
            <a:fld id="{FD0B1A47-3472-4EA2-AA2E-009A64A27897}" type="datetimeFigureOut">
              <a:rPr lang="fr-FR" smtClean="0"/>
              <a:t>24/01/2025</a:t>
            </a:fld>
            <a:endParaRPr lang="fr-FR"/>
          </a:p>
        </p:txBody>
      </p:sp>
      <p:sp>
        <p:nvSpPr>
          <p:cNvPr id="4" name="Espace réservé du pied de page 3"/>
          <p:cNvSpPr>
            <a:spLocks noGrp="1"/>
          </p:cNvSpPr>
          <p:nvPr>
            <p:ph type="ftr" sz="quarter" idx="2"/>
          </p:nvPr>
        </p:nvSpPr>
        <p:spPr>
          <a:xfrm>
            <a:off x="0" y="9386364"/>
            <a:ext cx="2922958" cy="4958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20769" y="9386364"/>
            <a:ext cx="2922958" cy="495825"/>
          </a:xfrm>
          <a:prstGeom prst="rect">
            <a:avLst/>
          </a:prstGeom>
        </p:spPr>
        <p:txBody>
          <a:bodyPr vert="horz" lIns="91440" tIns="45720" rIns="91440" bIns="45720" rtlCol="0" anchor="b"/>
          <a:lstStyle>
            <a:lvl1pPr algn="r">
              <a:defRPr sz="1200"/>
            </a:lvl1pPr>
          </a:lstStyle>
          <a:p>
            <a:fld id="{DFFFD3E7-1376-4848-AB36-9157AE398132}" type="slidenum">
              <a:rPr lang="fr-FR" smtClean="0"/>
              <a:t>‹N°›</a:t>
            </a:fld>
            <a:endParaRPr lang="fr-FR"/>
          </a:p>
        </p:txBody>
      </p:sp>
    </p:spTree>
    <p:extLst>
      <p:ext uri="{BB962C8B-B14F-4D97-AF65-F5344CB8AC3E}">
        <p14:creationId xmlns:p14="http://schemas.microsoft.com/office/powerpoint/2010/main" val="8714072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744720" y="1899919"/>
            <a:ext cx="4947920" cy="1341121"/>
          </a:xfrm>
          <a:prstGeom prst="rect">
            <a:avLst/>
          </a:prstGeom>
        </p:spPr>
        <p:txBody>
          <a:bodyPr anchor="b">
            <a:normAutofit/>
          </a:bodyPr>
          <a:lstStyle>
            <a:lvl1pPr algn="r">
              <a:defRPr sz="8800"/>
            </a:lvl1pPr>
          </a:lstStyle>
          <a:p>
            <a:r>
              <a:rPr lang="fr-FR" dirty="0" smtClean="0"/>
              <a:t>CDG 10</a:t>
            </a:r>
            <a:endParaRPr lang="fr-FR" dirty="0"/>
          </a:p>
        </p:txBody>
      </p:sp>
      <p:sp>
        <p:nvSpPr>
          <p:cNvPr id="3" name="Sous-titre 2"/>
          <p:cNvSpPr>
            <a:spLocks noGrp="1"/>
          </p:cNvSpPr>
          <p:nvPr>
            <p:ph type="subTitle" idx="1"/>
          </p:nvPr>
        </p:nvSpPr>
        <p:spPr>
          <a:xfrm>
            <a:off x="2429164" y="3602038"/>
            <a:ext cx="7263476"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20879266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599902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149336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1268" y="293925"/>
            <a:ext cx="6172200" cy="800100"/>
          </a:xfrm>
        </p:spPr>
        <p:txBody>
          <a:bodyPr anchor="b"/>
          <a:lstStyle>
            <a:lvl1pPr>
              <a:defRPr sz="3200"/>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251268" y="1300477"/>
            <a:ext cx="6172200" cy="527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86690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113280" y="3189605"/>
            <a:ext cx="7868920" cy="1325563"/>
          </a:xfrm>
          <a:prstGeom prst="rect">
            <a:avLst/>
          </a:prstGeom>
        </p:spPr>
        <p:txBody>
          <a:bodyPr anchor="ctr">
            <a:noAutofit/>
          </a:bodyPr>
          <a:lstStyle>
            <a:lvl1pPr algn="r">
              <a:defRPr sz="4800"/>
            </a:lvl1pPr>
          </a:lstStyle>
          <a:p>
            <a:r>
              <a:rPr lang="fr-FR" dirty="0" smtClean="0"/>
              <a:t>Modifiez le style du titre</a:t>
            </a:r>
            <a:endParaRPr lang="fr-FR" dirty="0"/>
          </a:p>
        </p:txBody>
      </p:sp>
    </p:spTree>
    <p:extLst>
      <p:ext uri="{BB962C8B-B14F-4D97-AF65-F5344CB8AC3E}">
        <p14:creationId xmlns:p14="http://schemas.microsoft.com/office/powerpoint/2010/main" val="1016687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216186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0" y="0"/>
            <a:ext cx="7620000" cy="6858000"/>
          </a:xfrm>
          <a:prstGeom prst="rect">
            <a:avLst/>
          </a:prstGeom>
        </p:spPr>
        <p:txBody>
          <a:bodyPr/>
          <a:lstStyle/>
          <a:p>
            <a:endParaRPr lang="fr-FR"/>
          </a:p>
        </p:txBody>
      </p:sp>
      <p:sp>
        <p:nvSpPr>
          <p:cNvPr id="2" name="Titre 1"/>
          <p:cNvSpPr>
            <a:spLocks noGrp="1"/>
          </p:cNvSpPr>
          <p:nvPr>
            <p:ph type="ctrTitle" hasCustomPrompt="1"/>
          </p:nvPr>
        </p:nvSpPr>
        <p:spPr>
          <a:xfrm>
            <a:off x="8044873" y="1907670"/>
            <a:ext cx="3786910" cy="1247054"/>
          </a:xfrm>
          <a:prstGeom prst="rect">
            <a:avLst/>
          </a:prstGeom>
        </p:spPr>
        <p:txBody>
          <a:bodyPr anchor="b">
            <a:normAutofit/>
          </a:bodyPr>
          <a:lstStyle>
            <a:lvl1pPr algn="l">
              <a:defRPr sz="4000">
                <a:solidFill>
                  <a:schemeClr val="accent2"/>
                </a:solidFill>
              </a:defRPr>
            </a:lvl1pPr>
          </a:lstStyle>
          <a:p>
            <a:r>
              <a:rPr lang="fr-FR" dirty="0" smtClean="0"/>
              <a:t>titre</a:t>
            </a:r>
            <a:endParaRPr lang="fr-FR" dirty="0"/>
          </a:p>
        </p:txBody>
      </p:sp>
      <p:sp>
        <p:nvSpPr>
          <p:cNvPr id="3" name="Sous-titre 2"/>
          <p:cNvSpPr>
            <a:spLocks noGrp="1"/>
          </p:cNvSpPr>
          <p:nvPr>
            <p:ph type="subTitle" idx="1"/>
          </p:nvPr>
        </p:nvSpPr>
        <p:spPr>
          <a:xfrm>
            <a:off x="8044873" y="3306473"/>
            <a:ext cx="3786910" cy="3279053"/>
          </a:xfrm>
          <a:prstGeom prst="rect">
            <a:avLst/>
          </a:prstGeom>
        </p:spPr>
        <p:txBody>
          <a:bodyPr>
            <a:normAutofit/>
          </a:bodyPr>
          <a:lstStyle>
            <a:lvl1pPr marL="0" indent="0" algn="l">
              <a:buNone/>
              <a:defRPr sz="2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429907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55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8810" y="456168"/>
            <a:ext cx="8736870" cy="1341120"/>
          </a:xfrm>
        </p:spPr>
        <p:txBody>
          <a:bodyPr anchor="ctr">
            <a:normAutofit/>
          </a:bodyPr>
          <a:lstStyle>
            <a:lvl1pPr algn="l">
              <a:defRPr sz="4800"/>
            </a:lvl1pPr>
          </a:lstStyle>
          <a:p>
            <a:r>
              <a:rPr lang="fr-FR" dirty="0" smtClean="0"/>
              <a:t>Modifiez le style du titre</a:t>
            </a:r>
            <a:endParaRPr lang="fr-FR" dirty="0"/>
          </a:p>
        </p:txBody>
      </p:sp>
      <p:sp>
        <p:nvSpPr>
          <p:cNvPr id="3" name="Sous-titre 2"/>
          <p:cNvSpPr>
            <a:spLocks noGrp="1"/>
          </p:cNvSpPr>
          <p:nvPr>
            <p:ph type="subTitle" idx="1"/>
          </p:nvPr>
        </p:nvSpPr>
        <p:spPr>
          <a:xfrm>
            <a:off x="1148810" y="2174239"/>
            <a:ext cx="8736870" cy="431800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
        <p:nvSpPr>
          <p:cNvPr id="5" name="Espace réservé du pied de page 4"/>
          <p:cNvSpPr>
            <a:spLocks noGrp="1"/>
          </p:cNvSpPr>
          <p:nvPr>
            <p:ph type="ftr" sz="quarter" idx="11"/>
          </p:nvPr>
        </p:nvSpPr>
        <p:spPr>
          <a:xfrm rot="16200000">
            <a:off x="-2289887" y="3802695"/>
            <a:ext cx="5435915" cy="411163"/>
          </a:xfrm>
        </p:spPr>
        <p:txBody>
          <a:bodyPr/>
          <a:lstStyle/>
          <a:p>
            <a:endParaRPr lang="en-US" dirty="0"/>
          </a:p>
        </p:txBody>
      </p:sp>
      <p:sp>
        <p:nvSpPr>
          <p:cNvPr id="6" name="Espace réservé du numéro de diapositive 5"/>
          <p:cNvSpPr>
            <a:spLocks noGrp="1"/>
          </p:cNvSpPr>
          <p:nvPr>
            <p:ph type="sldNum" sz="quarter" idx="12"/>
          </p:nvPr>
        </p:nvSpPr>
        <p:spPr>
          <a:xfrm rot="16200000">
            <a:off x="1350" y="517445"/>
            <a:ext cx="853440"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73185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90119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38650" y="359968"/>
            <a:ext cx="9038366" cy="1031950"/>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1138650" y="1825625"/>
            <a:ext cx="4388390" cy="47478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57833" y="1825624"/>
            <a:ext cx="4502764" cy="474789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43278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98010" y="421957"/>
            <a:ext cx="8946738" cy="93345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098011" y="1681163"/>
            <a:ext cx="4378230"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1098011" y="2505075"/>
            <a:ext cx="4378230"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588000" y="1681163"/>
            <a:ext cx="4456748"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5588000" y="2505075"/>
            <a:ext cx="4456748"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85150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29512"/>
          <a:stretch/>
        </p:blipFill>
        <p:spPr>
          <a:xfrm>
            <a:off x="0" y="0"/>
            <a:ext cx="7373353" cy="6858000"/>
          </a:xfrm>
          <a:prstGeom prst="rect">
            <a:avLst/>
          </a:prstGeom>
        </p:spPr>
      </p:pic>
      <p:sp>
        <p:nvSpPr>
          <p:cNvPr id="8" name="Rectangle avec coin arrondi 7"/>
          <p:cNvSpPr/>
          <p:nvPr userDrawn="1"/>
        </p:nvSpPr>
        <p:spPr>
          <a:xfrm>
            <a:off x="1791855" y="1468582"/>
            <a:ext cx="8478981" cy="4711555"/>
          </a:xfrm>
          <a:prstGeom prst="round1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p:cNvSpPr>
            <a:spLocks noGrp="1"/>
          </p:cNvSpPr>
          <p:nvPr>
            <p:ph type="title"/>
          </p:nvPr>
        </p:nvSpPr>
        <p:spPr>
          <a:xfrm>
            <a:off x="5972232" y="1888765"/>
            <a:ext cx="3720176" cy="1325562"/>
          </a:xfrm>
          <a:prstGeom prst="rect">
            <a:avLst/>
          </a:prstGeom>
        </p:spPr>
        <p:txBody>
          <a:bodyPr vert="horz" lIns="91440" tIns="45720" rIns="91440" bIns="45720" rtlCol="0" anchor="b">
            <a:normAutofit/>
          </a:bodyPr>
          <a:lstStyle/>
          <a:p>
            <a:r>
              <a:rPr lang="fr-FR" dirty="0" smtClean="0"/>
              <a:t>CDG 10</a:t>
            </a:r>
            <a:endParaRPr lang="en-US" dirty="0"/>
          </a:p>
        </p:txBody>
      </p:sp>
      <p:sp>
        <p:nvSpPr>
          <p:cNvPr id="10" name="Text Placeholder 2"/>
          <p:cNvSpPr>
            <a:spLocks noGrp="1"/>
          </p:cNvSpPr>
          <p:nvPr>
            <p:ph type="body" idx="1"/>
          </p:nvPr>
        </p:nvSpPr>
        <p:spPr>
          <a:xfrm>
            <a:off x="2687783" y="3634510"/>
            <a:ext cx="7004626" cy="1787235"/>
          </a:xfrm>
          <a:prstGeom prst="rect">
            <a:avLst/>
          </a:prstGeom>
        </p:spPr>
        <p:txBody>
          <a:bodyPr vert="horz" lIns="91440" tIns="45720" rIns="91440" bIns="45720" rtlCol="0">
            <a:normAutofit/>
          </a:bodyPr>
          <a:lstStyle/>
          <a:p>
            <a:pPr lvl="0"/>
            <a:r>
              <a:rPr lang="fr-FR" dirty="0" smtClean="0"/>
              <a:t>Thème du </a:t>
            </a:r>
            <a:r>
              <a:rPr lang="fr-FR" dirty="0" err="1" smtClean="0"/>
              <a:t>powerpoint</a:t>
            </a:r>
            <a:endParaRPr lang="fr-FR" dirty="0" smtClean="0"/>
          </a:p>
        </p:txBody>
      </p:sp>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5092557"/>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3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8800" b="1" i="0"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719325995"/>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txStyles>
    <p:titleStyle>
      <a:lvl1pPr algn="r" defTabSz="914400" rtl="0" eaLnBrk="1" latinLnBrk="0" hangingPunct="1">
        <a:lnSpc>
          <a:spcPct val="90000"/>
        </a:lnSpc>
        <a:spcBef>
          <a:spcPct val="0"/>
        </a:spcBef>
        <a:buNone/>
        <a:defRPr sz="8000" b="1"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2320" y="0"/>
            <a:ext cx="8178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189450" y="359029"/>
            <a:ext cx="9011190" cy="1191847"/>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189450" y="1730472"/>
            <a:ext cx="9011190" cy="4836952"/>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p:txBody>
      </p:sp>
      <p:sp>
        <p:nvSpPr>
          <p:cNvPr id="5" name="Espace réservé du pied de page 4"/>
          <p:cNvSpPr>
            <a:spLocks noGrp="1"/>
          </p:cNvSpPr>
          <p:nvPr>
            <p:ph type="ftr" sz="quarter" idx="3"/>
          </p:nvPr>
        </p:nvSpPr>
        <p:spPr>
          <a:xfrm rot="16200000">
            <a:off x="-2238281" y="3829654"/>
            <a:ext cx="5273042" cy="411163"/>
          </a:xfrm>
          <a:prstGeom prst="rect">
            <a:avLst/>
          </a:prstGeom>
        </p:spPr>
        <p:txBody>
          <a:bodyPr vert="horz" lIns="91440" tIns="45720" rIns="91440" bIns="45720" rtlCol="0" anchor="ctr"/>
          <a:lstStyle>
            <a:lvl1pPr algn="l">
              <a:defRPr sz="1400" b="1">
                <a:solidFill>
                  <a:schemeClr val="bg1"/>
                </a:solidFill>
              </a:defRPr>
            </a:lvl1pPr>
          </a:lstStyle>
          <a:p>
            <a:r>
              <a:rPr lang="en-US" dirty="0" smtClean="0"/>
              <a:t>CDG 10 – Nom du </a:t>
            </a:r>
            <a:r>
              <a:rPr lang="en-US" dirty="0" err="1" smtClean="0"/>
              <a:t>thème</a:t>
            </a:r>
            <a:endParaRPr lang="en-US" dirty="0"/>
          </a:p>
        </p:txBody>
      </p:sp>
      <p:sp>
        <p:nvSpPr>
          <p:cNvPr id="6" name="Espace réservé du numéro de diapositive 5"/>
          <p:cNvSpPr>
            <a:spLocks noGrp="1"/>
          </p:cNvSpPr>
          <p:nvPr>
            <p:ph type="sldNum" sz="quarter" idx="4"/>
          </p:nvPr>
        </p:nvSpPr>
        <p:spPr>
          <a:xfrm rot="16200000">
            <a:off x="-25781" y="603187"/>
            <a:ext cx="853440" cy="365125"/>
          </a:xfrm>
          <a:prstGeom prst="rect">
            <a:avLst/>
          </a:prstGeom>
        </p:spPr>
        <p:txBody>
          <a:bodyPr vert="horz" lIns="91440" tIns="45720" rIns="91440" bIns="45720" rtlCol="0" anchor="ctr"/>
          <a:lstStyle>
            <a:lvl1pPr algn="ctr">
              <a:defRPr sz="1800">
                <a:solidFill>
                  <a:schemeClr val="bg1"/>
                </a:solidFill>
              </a:defRPr>
            </a:lvl1pPr>
          </a:lstStyle>
          <a:p>
            <a:fld id="{4FAB73BC-B049-4115-A692-8D63A059BFB8}" type="slidenum">
              <a:rPr lang="en-US" smtClean="0"/>
              <a:pPr/>
              <a:t>‹N°›</a:t>
            </a:fld>
            <a:endParaRPr lang="en-US" dirty="0"/>
          </a:p>
        </p:txBody>
      </p:sp>
      <p:pic>
        <p:nvPicPr>
          <p:cNvPr id="12" name="Imag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03259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5" r:id="rId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b="1" kern="1200">
          <a:solidFill>
            <a:schemeClr val="accent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legifrance.gouv.fr/jorf/id/JORFTEXT00004979766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0026" y="1908879"/>
            <a:ext cx="7187609" cy="2939266"/>
          </a:xfrm>
          <a:prstGeom prst="rect">
            <a:avLst/>
          </a:prstGeom>
          <a:noFill/>
        </p:spPr>
        <p:txBody>
          <a:bodyPr wrap="square" rtlCol="0">
            <a:spAutoFit/>
          </a:bodyPr>
          <a:lstStyle/>
          <a:p>
            <a:pPr algn="ctr"/>
            <a:r>
              <a:rPr lang="fr-FR" sz="5000" b="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Méthodologie pour la mise en œuvre du </a:t>
            </a:r>
            <a:r>
              <a:rPr lang="fr-FR" sz="5000" b="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RIFSEEP</a:t>
            </a:r>
          </a:p>
          <a:p>
            <a:pPr algn="ctr"/>
            <a:r>
              <a:rPr lang="fr-FR" sz="3500" b="1" i="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Vendredi 24 janvier 2025</a:t>
            </a:r>
            <a:endParaRPr lang="fr-FR" sz="3500" b="1" i="1" spc="50" dirty="0">
              <a:ln w="9525" cmpd="sng">
                <a:solidFill>
                  <a:sysClr val="windowText" lastClr="000000"/>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607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bénéficiaires</a:t>
            </a:r>
            <a:endParaRPr lang="fr-FR" dirty="0"/>
          </a:p>
        </p:txBody>
      </p:sp>
      <p:sp>
        <p:nvSpPr>
          <p:cNvPr id="3" name="Espace réservé du contenu 2"/>
          <p:cNvSpPr>
            <a:spLocks noGrp="1"/>
          </p:cNvSpPr>
          <p:nvPr>
            <p:ph idx="1"/>
          </p:nvPr>
        </p:nvSpPr>
        <p:spPr>
          <a:xfrm>
            <a:off x="1189449" y="1730472"/>
            <a:ext cx="10871171" cy="4836952"/>
          </a:xfrm>
        </p:spPr>
        <p:txBody>
          <a:bodyPr/>
          <a:lstStyle/>
          <a:p>
            <a:r>
              <a:rPr lang="fr-FR" b="0" dirty="0" smtClean="0"/>
              <a:t>Les </a:t>
            </a:r>
            <a:r>
              <a:rPr lang="fr-FR" dirty="0" smtClean="0"/>
              <a:t>agents titulaires et stagiaires </a:t>
            </a:r>
            <a:r>
              <a:rPr lang="fr-FR" b="0" dirty="0" smtClean="0"/>
              <a:t>lorsque les arrêtés ministériels le prévoit ainsi que les contractuels en </a:t>
            </a:r>
            <a:r>
              <a:rPr lang="fr-FR" u="sng" dirty="0" smtClean="0"/>
              <a:t>contrats de droit public </a:t>
            </a:r>
            <a:r>
              <a:rPr lang="fr-FR" b="0" dirty="0" smtClean="0"/>
              <a:t>lorsque la délibération instaurant ce régime le prévoit</a:t>
            </a:r>
          </a:p>
          <a:p>
            <a:endParaRPr lang="fr-FR" b="0" dirty="0"/>
          </a:p>
          <a:p>
            <a:r>
              <a:rPr lang="fr-FR" b="0" dirty="0" smtClean="0"/>
              <a:t>Pour les contractuels, le régime indemnitaire peut être intégré au contrat mais peut être prévu un arrêté distinct (tolérance)</a:t>
            </a:r>
            <a:endParaRPr lang="fr-FR" b="0" dirty="0"/>
          </a:p>
        </p:txBody>
      </p:sp>
    </p:spTree>
    <p:extLst>
      <p:ext uri="{BB962C8B-B14F-4D97-AF65-F5344CB8AC3E}">
        <p14:creationId xmlns:p14="http://schemas.microsoft.com/office/powerpoint/2010/main" val="4019682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Interdiction de principe de cumul</a:t>
            </a:r>
            <a:endParaRPr lang="fr-FR" dirty="0"/>
          </a:p>
        </p:txBody>
      </p:sp>
      <p:sp>
        <p:nvSpPr>
          <p:cNvPr id="3" name="Espace réservé du contenu 2"/>
          <p:cNvSpPr>
            <a:spLocks noGrp="1"/>
          </p:cNvSpPr>
          <p:nvPr>
            <p:ph idx="1"/>
          </p:nvPr>
        </p:nvSpPr>
        <p:spPr>
          <a:xfrm>
            <a:off x="1189449" y="1730472"/>
            <a:ext cx="10906757" cy="4836952"/>
          </a:xfrm>
        </p:spPr>
        <p:txBody>
          <a:bodyPr>
            <a:normAutofit/>
          </a:bodyPr>
          <a:lstStyle/>
          <a:p>
            <a:r>
              <a:rPr lang="fr-FR" sz="2200" b="0" dirty="0" smtClean="0"/>
              <a:t>Le RIFSEEP est </a:t>
            </a:r>
            <a:r>
              <a:rPr lang="fr-FR" sz="2200" dirty="0" smtClean="0"/>
              <a:t>exclusif à toutes autres primes </a:t>
            </a:r>
            <a:r>
              <a:rPr lang="fr-FR" sz="2200" b="0" dirty="0" smtClean="0"/>
              <a:t>mais se cumulent notamment avec </a:t>
            </a:r>
            <a:r>
              <a:rPr lang="fr-FR" sz="2200" b="0" dirty="0"/>
              <a:t>d</a:t>
            </a:r>
            <a:r>
              <a:rPr lang="fr-FR" sz="2200" b="0" dirty="0" smtClean="0"/>
              <a:t>es éléments variables de paye :</a:t>
            </a:r>
          </a:p>
          <a:p>
            <a:pPr marL="457200" indent="-457200">
              <a:buFont typeface="Arial" panose="020B0604020202020204" pitchFamily="34" charset="0"/>
              <a:buChar char="•"/>
            </a:pPr>
            <a:r>
              <a:rPr lang="fr-FR" sz="2200" b="0" dirty="0" smtClean="0"/>
              <a:t>Indemnité de travail de nuit, dimanche et jours fériés</a:t>
            </a:r>
          </a:p>
          <a:p>
            <a:pPr marL="457200" indent="-457200">
              <a:buFont typeface="Arial" panose="020B0604020202020204" pitchFamily="34" charset="0"/>
              <a:buChar char="•"/>
            </a:pPr>
            <a:r>
              <a:rPr lang="fr-FR" sz="2200" b="0" dirty="0" smtClean="0"/>
              <a:t>Astreintes</a:t>
            </a:r>
          </a:p>
          <a:p>
            <a:pPr marL="457200" indent="-457200">
              <a:buFont typeface="Arial" panose="020B0604020202020204" pitchFamily="34" charset="0"/>
              <a:buChar char="•"/>
            </a:pPr>
            <a:r>
              <a:rPr lang="fr-FR" sz="2200" b="0" dirty="0" smtClean="0"/>
              <a:t>Permanences</a:t>
            </a:r>
          </a:p>
          <a:p>
            <a:pPr marL="457200" indent="-457200">
              <a:buFont typeface="Arial" panose="020B0604020202020204" pitchFamily="34" charset="0"/>
              <a:buChar char="•"/>
            </a:pPr>
            <a:r>
              <a:rPr lang="fr-FR" sz="2200" b="0" dirty="0" smtClean="0"/>
              <a:t>Heures supplémentaires et complémentaires</a:t>
            </a:r>
          </a:p>
          <a:p>
            <a:pPr marL="457200" indent="-457200">
              <a:buFont typeface="Arial" panose="020B0604020202020204" pitchFamily="34" charset="0"/>
              <a:buChar char="•"/>
            </a:pPr>
            <a:endParaRPr lang="fr-FR" sz="2200" b="0" dirty="0"/>
          </a:p>
          <a:p>
            <a:r>
              <a:rPr lang="fr-FR" sz="2200" b="0" dirty="0" smtClean="0"/>
              <a:t>Ainsi que la prime de responsabilité et les </a:t>
            </a:r>
            <a:r>
              <a:rPr lang="fr-FR" sz="2200" dirty="0" smtClean="0"/>
              <a:t>avantages collectivement </a:t>
            </a:r>
            <a:r>
              <a:rPr lang="fr-FR" sz="2200" dirty="0" smtClean="0"/>
              <a:t>acquis </a:t>
            </a:r>
            <a:r>
              <a:rPr lang="fr-FR" sz="2200" b="0" dirty="0" smtClean="0"/>
              <a:t>(article L714-11 du Code Général de la Fonction Publique)</a:t>
            </a:r>
            <a:endParaRPr lang="fr-FR" sz="2200" b="0" dirty="0"/>
          </a:p>
        </p:txBody>
      </p:sp>
    </p:spTree>
    <p:extLst>
      <p:ext uri="{BB962C8B-B14F-4D97-AF65-F5344CB8AC3E}">
        <p14:creationId xmlns:p14="http://schemas.microsoft.com/office/powerpoint/2010/main" val="174573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Obligation de constituer des groupes de fonction pour assurer l’équité entre agents publics</a:t>
            </a:r>
            <a:endParaRPr lang="fr-FR" dirty="0"/>
          </a:p>
        </p:txBody>
      </p:sp>
      <p:sp>
        <p:nvSpPr>
          <p:cNvPr id="3" name="Espace réservé du contenu 2"/>
          <p:cNvSpPr>
            <a:spLocks noGrp="1"/>
          </p:cNvSpPr>
          <p:nvPr>
            <p:ph idx="1"/>
          </p:nvPr>
        </p:nvSpPr>
        <p:spPr>
          <a:xfrm>
            <a:off x="1189449" y="2257941"/>
            <a:ext cx="10436493" cy="4836952"/>
          </a:xfrm>
        </p:spPr>
        <p:txBody>
          <a:bodyPr>
            <a:normAutofit/>
          </a:bodyPr>
          <a:lstStyle/>
          <a:p>
            <a:r>
              <a:rPr lang="fr-FR" sz="2200" b="0" dirty="0" smtClean="0"/>
              <a:t>Les groupes vont tenir compte : </a:t>
            </a:r>
          </a:p>
          <a:p>
            <a:pPr marL="457200" indent="-457200">
              <a:buFont typeface="Arial" panose="020B0604020202020204" pitchFamily="34" charset="0"/>
              <a:buChar char="•"/>
            </a:pPr>
            <a:r>
              <a:rPr lang="fr-FR" sz="2200" b="0" dirty="0" smtClean="0"/>
              <a:t>Du niveau de responsabilité de l’agent (</a:t>
            </a:r>
            <a:r>
              <a:rPr lang="fr-FR" sz="2200" b="0" dirty="0" smtClean="0">
                <a:solidFill>
                  <a:srgbClr val="FF0000"/>
                </a:solidFill>
              </a:rPr>
              <a:t>organigramme</a:t>
            </a:r>
            <a:r>
              <a:rPr lang="fr-FR" sz="2200" b="0" dirty="0" smtClean="0"/>
              <a:t>)</a:t>
            </a:r>
          </a:p>
          <a:p>
            <a:pPr marL="457200" indent="-457200">
              <a:buFont typeface="Arial" panose="020B0604020202020204" pitchFamily="34" charset="0"/>
              <a:buChar char="•"/>
            </a:pPr>
            <a:r>
              <a:rPr lang="fr-FR" sz="2200" b="0" dirty="0" smtClean="0"/>
              <a:t>Des fonctions exercées conformes au cadre d’emploi</a:t>
            </a:r>
          </a:p>
          <a:p>
            <a:pPr marL="457200" indent="-457200">
              <a:buFont typeface="Arial" panose="020B0604020202020204" pitchFamily="34" charset="0"/>
              <a:buChar char="•"/>
            </a:pPr>
            <a:endParaRPr lang="fr-FR" sz="2200" b="0" dirty="0"/>
          </a:p>
          <a:p>
            <a:r>
              <a:rPr lang="fr-FR" sz="2200" b="0" dirty="0" smtClean="0"/>
              <a:t>Et les fonctions vont être appréciées au travers des </a:t>
            </a:r>
            <a:r>
              <a:rPr lang="fr-FR" sz="2200" b="0" dirty="0" smtClean="0">
                <a:solidFill>
                  <a:srgbClr val="FF0000"/>
                </a:solidFill>
              </a:rPr>
              <a:t>fiches de poste </a:t>
            </a:r>
            <a:r>
              <a:rPr lang="fr-FR" sz="2200" b="0" dirty="0" smtClean="0"/>
              <a:t>selon plusieurs critères comme à titre indicatif :  encadrement, coordination, pilotage, conception, technicité, expertise, qualification, exécution de tâches, sujétions, les risques, contraintes…. </a:t>
            </a:r>
            <a:endParaRPr lang="fr-FR" sz="2200" b="0" dirty="0"/>
          </a:p>
        </p:txBody>
      </p:sp>
    </p:spTree>
    <p:extLst>
      <p:ext uri="{BB962C8B-B14F-4D97-AF65-F5344CB8AC3E}">
        <p14:creationId xmlns:p14="http://schemas.microsoft.com/office/powerpoint/2010/main" val="3002530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Circulaire du 5 mai 2014 limite le nombre de groupes de fonction par filière pour l’ETAT</a:t>
            </a:r>
            <a:endParaRPr lang="fr-FR" dirty="0"/>
          </a:p>
        </p:txBody>
      </p:sp>
      <p:sp>
        <p:nvSpPr>
          <p:cNvPr id="3" name="Espace réservé du contenu 2"/>
          <p:cNvSpPr>
            <a:spLocks noGrp="1"/>
          </p:cNvSpPr>
          <p:nvPr>
            <p:ph idx="1"/>
          </p:nvPr>
        </p:nvSpPr>
        <p:spPr>
          <a:xfrm>
            <a:off x="1577903" y="5028249"/>
            <a:ext cx="3330299" cy="2310306"/>
          </a:xfrm>
        </p:spPr>
        <p:txBody>
          <a:bodyPr>
            <a:normAutofit/>
          </a:bodyPr>
          <a:lstStyle/>
          <a:p>
            <a:r>
              <a:rPr lang="fr-FR" sz="2200" b="0" dirty="0" smtClean="0"/>
              <a:t>Catégorie A : 4 groupes</a:t>
            </a:r>
            <a:endParaRPr lang="fr-FR" sz="2200" b="0" dirty="0"/>
          </a:p>
          <a:p>
            <a:r>
              <a:rPr lang="fr-FR" sz="2200" b="0" dirty="0" smtClean="0"/>
              <a:t>Catégorie B : 3 groupes</a:t>
            </a:r>
            <a:endParaRPr lang="fr-FR" sz="2200" b="0" dirty="0"/>
          </a:p>
          <a:p>
            <a:r>
              <a:rPr lang="fr-FR" sz="2200" b="0" dirty="0" smtClean="0"/>
              <a:t>Catégorie C : 2 groupes</a:t>
            </a:r>
          </a:p>
          <a:p>
            <a:endParaRPr lang="fr-FR" sz="2200" b="0" dirty="0"/>
          </a:p>
        </p:txBody>
      </p:sp>
      <p:sp>
        <p:nvSpPr>
          <p:cNvPr id="5" name="Rectangle 4"/>
          <p:cNvSpPr/>
          <p:nvPr/>
        </p:nvSpPr>
        <p:spPr>
          <a:xfrm>
            <a:off x="4372494" y="6215249"/>
            <a:ext cx="7445829" cy="397032"/>
          </a:xfrm>
          <a:prstGeom prst="rect">
            <a:avLst/>
          </a:prstGeom>
        </p:spPr>
        <p:txBody>
          <a:bodyPr wrap="square">
            <a:spAutoFit/>
          </a:bodyPr>
          <a:lstStyle/>
          <a:p>
            <a:pPr>
              <a:lnSpc>
                <a:spcPct val="90000"/>
              </a:lnSpc>
              <a:spcBef>
                <a:spcPts val="1000"/>
              </a:spcBef>
            </a:pPr>
            <a:r>
              <a:rPr lang="fr-FR" sz="2200" b="1" dirty="0">
                <a:solidFill>
                  <a:schemeClr val="tx2"/>
                </a:solidFill>
              </a:rPr>
              <a:t>Les plafonds s’apprécient sur 9 groupes maximum PAR FILIERE</a:t>
            </a:r>
          </a:p>
        </p:txBody>
      </p:sp>
      <p:sp>
        <p:nvSpPr>
          <p:cNvPr id="4" name="Rectangle 3"/>
          <p:cNvSpPr/>
          <p:nvPr/>
        </p:nvSpPr>
        <p:spPr>
          <a:xfrm>
            <a:off x="1189451" y="1889179"/>
            <a:ext cx="10337532" cy="2800767"/>
          </a:xfrm>
          <a:prstGeom prst="rect">
            <a:avLst/>
          </a:prstGeom>
        </p:spPr>
        <p:txBody>
          <a:bodyPr wrap="square">
            <a:spAutoFit/>
          </a:bodyPr>
          <a:lstStyle/>
          <a:p>
            <a:pPr algn="just"/>
            <a:r>
              <a:rPr lang="fr-FR" sz="2200" dirty="0" smtClean="0">
                <a:solidFill>
                  <a:schemeClr val="tx2"/>
                </a:solidFill>
              </a:rPr>
              <a:t>Le </a:t>
            </a:r>
            <a:r>
              <a:rPr lang="fr-FR" sz="2200" dirty="0">
                <a:solidFill>
                  <a:schemeClr val="tx2"/>
                </a:solidFill>
              </a:rPr>
              <a:t>décret du 20 mai 2014 pose le principe d'une répartition des fonctions au sein de différents groupes de fonctions au regard de trois types de critères professionnels </a:t>
            </a:r>
          </a:p>
          <a:p>
            <a:pPr algn="just"/>
            <a:endParaRPr lang="fr-FR" sz="2200" dirty="0" smtClean="0">
              <a:solidFill>
                <a:schemeClr val="tx2"/>
              </a:solidFill>
            </a:endParaRPr>
          </a:p>
          <a:p>
            <a:pPr algn="just"/>
            <a:r>
              <a:rPr lang="fr-FR" sz="2200" dirty="0" smtClean="0">
                <a:solidFill>
                  <a:schemeClr val="tx2"/>
                </a:solidFill>
              </a:rPr>
              <a:t>Ces </a:t>
            </a:r>
            <a:r>
              <a:rPr lang="fr-FR" sz="2200" dirty="0">
                <a:solidFill>
                  <a:schemeClr val="tx2"/>
                </a:solidFill>
              </a:rPr>
              <a:t>critères ne s'imposent pas dans la fonction publique </a:t>
            </a:r>
            <a:r>
              <a:rPr lang="fr-FR" sz="2200" dirty="0" smtClean="0">
                <a:solidFill>
                  <a:schemeClr val="tx2"/>
                </a:solidFill>
              </a:rPr>
              <a:t>territoriale mais permettent d’avoir une </a:t>
            </a:r>
            <a:r>
              <a:rPr lang="fr-FR" sz="2200" b="1" dirty="0" smtClean="0">
                <a:solidFill>
                  <a:schemeClr val="tx2"/>
                </a:solidFill>
              </a:rPr>
              <a:t>grille de lecture pour déterminer des plafonds cohérents</a:t>
            </a:r>
            <a:endParaRPr lang="fr-FR" sz="2200" b="1" dirty="0">
              <a:solidFill>
                <a:schemeClr val="tx2"/>
              </a:solidFill>
            </a:endParaRPr>
          </a:p>
          <a:p>
            <a:pPr algn="just"/>
            <a:endParaRPr lang="fr-FR" sz="2200" dirty="0">
              <a:solidFill>
                <a:schemeClr val="tx2"/>
              </a:solidFill>
            </a:endParaRPr>
          </a:p>
          <a:p>
            <a:pPr algn="just"/>
            <a:r>
              <a:rPr lang="fr-FR" sz="2200" dirty="0">
                <a:solidFill>
                  <a:schemeClr val="tx2"/>
                </a:solidFill>
              </a:rPr>
              <a:t>Les collectivités peuvent faire le choix de s'y référer pour constituer leurs groupes de fonctions ou retenir d'autres critères. </a:t>
            </a:r>
          </a:p>
        </p:txBody>
      </p:sp>
    </p:spTree>
    <p:extLst>
      <p:ext uri="{BB962C8B-B14F-4D97-AF65-F5344CB8AC3E}">
        <p14:creationId xmlns:p14="http://schemas.microsoft.com/office/powerpoint/2010/main" val="1700409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4146882710"/>
              </p:ext>
            </p:extLst>
          </p:nvPr>
        </p:nvGraphicFramePr>
        <p:xfrm>
          <a:off x="866774" y="-46180"/>
          <a:ext cx="9648826" cy="6819262"/>
        </p:xfrm>
        <a:graphic>
          <a:graphicData uri="http://schemas.openxmlformats.org/drawingml/2006/table">
            <a:tbl>
              <a:tblPr/>
              <a:tblGrid>
                <a:gridCol w="2364416">
                  <a:extLst>
                    <a:ext uri="{9D8B030D-6E8A-4147-A177-3AD203B41FA5}">
                      <a16:colId xmlns:a16="http://schemas.microsoft.com/office/drawing/2014/main" val="1523592616"/>
                    </a:ext>
                  </a:extLst>
                </a:gridCol>
                <a:gridCol w="1270234">
                  <a:extLst>
                    <a:ext uri="{9D8B030D-6E8A-4147-A177-3AD203B41FA5}">
                      <a16:colId xmlns:a16="http://schemas.microsoft.com/office/drawing/2014/main" val="3253821762"/>
                    </a:ext>
                  </a:extLst>
                </a:gridCol>
                <a:gridCol w="6014176">
                  <a:extLst>
                    <a:ext uri="{9D8B030D-6E8A-4147-A177-3AD203B41FA5}">
                      <a16:colId xmlns:a16="http://schemas.microsoft.com/office/drawing/2014/main" val="3128760559"/>
                    </a:ext>
                  </a:extLst>
                </a:gridCol>
              </a:tblGrid>
              <a:tr h="288288">
                <a:tc gridSpan="2">
                  <a:txBody>
                    <a:bodyPr/>
                    <a:lstStyle/>
                    <a:p>
                      <a:pPr algn="just" fontAlgn="ctr"/>
                      <a:r>
                        <a:rPr lang="fr-FR" sz="1200" b="1" i="1" u="none" strike="noStrike" dirty="0">
                          <a:solidFill>
                            <a:srgbClr val="000000"/>
                          </a:solidFill>
                          <a:effectLst/>
                          <a:highlight>
                            <a:srgbClr val="FFFF00"/>
                          </a:highlight>
                          <a:latin typeface="Arial" panose="020B0604020202020204" pitchFamily="34" charset="0"/>
                        </a:rPr>
                        <a:t>Catégorie A</a:t>
                      </a:r>
                      <a:endParaRPr lang="fr-FR" sz="1200" b="1" i="1" u="none" strike="noStrike" dirty="0">
                        <a:solidFill>
                          <a:srgbClr val="000000"/>
                        </a:solidFill>
                        <a:effectLst/>
                        <a:latin typeface="Arial" panose="020B0604020202020204" pitchFamily="34" charset="0"/>
                      </a:endParaRPr>
                    </a:p>
                  </a:txBody>
                  <a:tcPr marL="4951" marR="4951" marT="4951" marB="0" anchor="ctr">
                    <a:lnL>
                      <a:noFill/>
                    </a:lnL>
                    <a:lnR>
                      <a:noFill/>
                    </a:lnR>
                    <a:lnT>
                      <a:noFill/>
                    </a:lnT>
                    <a:lnB>
                      <a:noFill/>
                    </a:lnB>
                  </a:tcPr>
                </a:tc>
                <a:tc hMerge="1">
                  <a:txBody>
                    <a:bodyPr/>
                    <a:lstStyle/>
                    <a:p>
                      <a:endParaRPr lang="fr-FR"/>
                    </a:p>
                  </a:txBody>
                  <a:tcPr/>
                </a:tc>
                <a:tc>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a:noFill/>
                    </a:lnT>
                    <a:lnB>
                      <a:noFill/>
                    </a:lnB>
                  </a:tcPr>
                </a:tc>
                <a:extLst>
                  <a:ext uri="{0D108BD9-81ED-4DB2-BD59-A6C34878D82A}">
                    <a16:rowId xmlns:a16="http://schemas.microsoft.com/office/drawing/2014/main" val="2277835798"/>
                  </a:ext>
                </a:extLst>
              </a:tr>
              <a:tr h="182669">
                <a:tc gridSpan="2">
                  <a:txBody>
                    <a:bodyPr/>
                    <a:lstStyle/>
                    <a:p>
                      <a:pPr algn="just" fontAlgn="ctr"/>
                      <a:endParaRPr lang="fr-FR" sz="1200" b="1" i="0" u="none" strike="noStrike" dirty="0">
                        <a:solidFill>
                          <a:srgbClr val="000000"/>
                        </a:solidFill>
                        <a:effectLst/>
                        <a:latin typeface="Arial" panose="020B0604020202020204" pitchFamily="34" charset="0"/>
                      </a:endParaRPr>
                    </a:p>
                  </a:txBody>
                  <a:tcPr marL="4951" marR="4951" marT="495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818746"/>
                  </a:ext>
                </a:extLst>
              </a:tr>
              <a:tr h="182669">
                <a:tc gridSpan="3">
                  <a:txBody>
                    <a:bodyPr/>
                    <a:lstStyle/>
                    <a:p>
                      <a:pPr algn="ctr" fontAlgn="ctr"/>
                      <a:r>
                        <a:rPr lang="fr-FR" sz="1200" b="1" i="0" u="none" strike="noStrike">
                          <a:solidFill>
                            <a:srgbClr val="000000"/>
                          </a:solidFill>
                          <a:effectLst/>
                          <a:latin typeface="Arial" panose="020B0604020202020204" pitchFamily="34" charset="0"/>
                        </a:rPr>
                        <a:t>Groupes de fonctions</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2281281"/>
                  </a:ext>
                </a:extLst>
              </a:tr>
              <a:tr h="620447">
                <a:tc>
                  <a:txBody>
                    <a:bodyPr/>
                    <a:lstStyle/>
                    <a:p>
                      <a:pPr algn="ctr" fontAlgn="ctr"/>
                      <a:r>
                        <a:rPr lang="fr-FR" sz="1200" b="1" i="0" u="none" strike="noStrike" dirty="0">
                          <a:solidFill>
                            <a:srgbClr val="000000"/>
                          </a:solidFill>
                          <a:effectLst/>
                          <a:latin typeface="Arial" panose="020B0604020202020204" pitchFamily="34" charset="0"/>
                        </a:rPr>
                        <a:t>Groupe 1</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dirty="0">
                          <a:solidFill>
                            <a:srgbClr val="000000"/>
                          </a:solidFill>
                          <a:effectLst/>
                          <a:latin typeface="Arial" panose="020B0604020202020204" pitchFamily="34" charset="0"/>
                        </a:rPr>
                        <a:t>Direction d’une collectivité/secrétariat de mairie </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fr-FR" sz="1200" b="0" i="0" u="none" strike="noStrike">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4087028"/>
                  </a:ext>
                </a:extLst>
              </a:tr>
              <a:tr h="564043">
                <a:tc>
                  <a:txBody>
                    <a:bodyPr/>
                    <a:lstStyle/>
                    <a:p>
                      <a:pPr algn="ctr" fontAlgn="ctr"/>
                      <a:r>
                        <a:rPr lang="fr-FR" sz="1200" b="1" i="0" u="none" strike="noStrike" dirty="0">
                          <a:solidFill>
                            <a:srgbClr val="000000"/>
                          </a:solidFill>
                          <a:effectLst/>
                          <a:latin typeface="Arial" panose="020B0604020202020204" pitchFamily="34" charset="0"/>
                        </a:rPr>
                        <a:t>Groupe 2</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a:solidFill>
                            <a:srgbClr val="000000"/>
                          </a:solidFill>
                          <a:effectLst/>
                          <a:latin typeface="Arial" panose="020B0604020202020204" pitchFamily="34" charset="0"/>
                        </a:rPr>
                        <a:t>Direction adjointe d’une collectivité/ Responsable de plusieurs services</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023513"/>
                  </a:ext>
                </a:extLst>
              </a:tr>
              <a:tr h="325891">
                <a:tc>
                  <a:txBody>
                    <a:bodyPr/>
                    <a:lstStyle/>
                    <a:p>
                      <a:pPr algn="ctr" fontAlgn="ctr"/>
                      <a:r>
                        <a:rPr lang="fr-FR" sz="1200" b="1" i="0" u="none" strike="noStrike" dirty="0">
                          <a:solidFill>
                            <a:srgbClr val="000000"/>
                          </a:solidFill>
                          <a:effectLst/>
                          <a:latin typeface="Arial" panose="020B0604020202020204" pitchFamily="34" charset="0"/>
                        </a:rPr>
                        <a:t>Groupe 3</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a:solidFill>
                            <a:srgbClr val="000000"/>
                          </a:solidFill>
                          <a:effectLst/>
                          <a:latin typeface="Arial" panose="020B0604020202020204" pitchFamily="34" charset="0"/>
                        </a:rPr>
                        <a:t>Responsable d’un service</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401928"/>
                  </a:ext>
                </a:extLst>
              </a:tr>
              <a:tr h="444967">
                <a:tc>
                  <a:txBody>
                    <a:bodyPr/>
                    <a:lstStyle/>
                    <a:p>
                      <a:pPr algn="ctr" fontAlgn="ctr"/>
                      <a:r>
                        <a:rPr lang="fr-FR" sz="1200" b="1" i="0" u="none" strike="noStrike" dirty="0">
                          <a:solidFill>
                            <a:srgbClr val="000000"/>
                          </a:solidFill>
                          <a:effectLst/>
                          <a:latin typeface="Arial" panose="020B0604020202020204" pitchFamily="34" charset="0"/>
                        </a:rPr>
                        <a:t>Groupe 4</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a:solidFill>
                            <a:srgbClr val="000000"/>
                          </a:solidFill>
                          <a:effectLst/>
                          <a:latin typeface="Arial" panose="020B0604020202020204" pitchFamily="34" charset="0"/>
                        </a:rPr>
                        <a:t>Adjoint responsable de service/expertise/fonction de coordination ou de pilotage</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839619"/>
                  </a:ext>
                </a:extLst>
              </a:tr>
              <a:tr h="271596">
                <a:tc>
                  <a:txBody>
                    <a:bodyPr/>
                    <a:lstStyle/>
                    <a:p>
                      <a:pPr algn="just" fontAlgn="ctr"/>
                      <a:endParaRPr lang="fr-FR" sz="1200" b="1" i="1" u="none" strike="noStrike" dirty="0">
                        <a:solidFill>
                          <a:srgbClr val="000000"/>
                        </a:solidFill>
                        <a:effectLst/>
                        <a:latin typeface="Arial" panose="020B0604020202020204" pitchFamily="34" charset="0"/>
                      </a:endParaRPr>
                    </a:p>
                  </a:txBody>
                  <a:tcPr marL="4951" marR="4951" marT="4951"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fr-FR" dirty="0"/>
                    </a:p>
                  </a:txBody>
                  <a:tcPr marL="4951" marR="4951" marT="495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9808035"/>
                  </a:ext>
                </a:extLst>
              </a:tr>
              <a:tr h="288288">
                <a:tc>
                  <a:txBody>
                    <a:bodyPr/>
                    <a:lstStyle/>
                    <a:p>
                      <a:pPr algn="just" fontAlgn="ctr"/>
                      <a:r>
                        <a:rPr lang="fr-FR" sz="1200" b="1" i="1" u="none" strike="noStrike" dirty="0">
                          <a:solidFill>
                            <a:srgbClr val="000000"/>
                          </a:solidFill>
                          <a:effectLst/>
                          <a:highlight>
                            <a:srgbClr val="FFFF00"/>
                          </a:highlight>
                          <a:latin typeface="Arial" panose="020B0604020202020204" pitchFamily="34" charset="0"/>
                        </a:rPr>
                        <a:t>Catégorie B</a:t>
                      </a:r>
                      <a:endParaRPr lang="fr-FR" sz="1200" b="1" i="1" u="none" strike="noStrike" dirty="0">
                        <a:solidFill>
                          <a:srgbClr val="000000"/>
                        </a:solidFill>
                        <a:effectLst/>
                        <a:latin typeface="Arial" panose="020B0604020202020204" pitchFamily="34" charset="0"/>
                      </a:endParaRPr>
                    </a:p>
                  </a:txBody>
                  <a:tcPr marL="4951" marR="4951" marT="4951" marB="0" anchor="ctr">
                    <a:lnL>
                      <a:noFill/>
                    </a:lnL>
                    <a:lnR>
                      <a:noFill/>
                    </a:lnR>
                    <a:lnT>
                      <a:noFill/>
                    </a:lnT>
                    <a:lnB>
                      <a:noFill/>
                    </a:lnB>
                  </a:tcPr>
                </a:tc>
                <a:tc gridSpan="2">
                  <a:txBody>
                    <a:bodyPr/>
                    <a:lstStyle/>
                    <a:p>
                      <a:endParaRPr lang="fr-FR"/>
                    </a:p>
                  </a:txBody>
                  <a:tcPr marL="4951" marR="4951" marT="4951" marB="0" anchor="b">
                    <a:lnL>
                      <a:noFill/>
                    </a:lnL>
                    <a:lnR>
                      <a:noFill/>
                    </a:lnR>
                    <a:lnT>
                      <a:noFill/>
                    </a:lnT>
                    <a:lnB>
                      <a:noFill/>
                    </a:lnB>
                  </a:tcPr>
                </a:tc>
                <a:tc hMerge="1">
                  <a:txBody>
                    <a:bodyPr/>
                    <a:lstStyle/>
                    <a:p>
                      <a:pPr algn="l" fontAlgn="b"/>
                      <a:endParaRPr lang="fr-FR" sz="1200" b="0" i="0" u="none" strike="noStrike" dirty="0">
                        <a:solidFill>
                          <a:srgbClr val="000000"/>
                        </a:solidFill>
                        <a:effectLst/>
                        <a:latin typeface="Calibri" panose="020F0502020204030204" pitchFamily="34" charset="0"/>
                      </a:endParaRPr>
                    </a:p>
                  </a:txBody>
                  <a:tcPr marL="4951" marR="4951" marT="4951" marB="0" anchor="b">
                    <a:lnL>
                      <a:noFill/>
                    </a:lnL>
                    <a:lnR>
                      <a:noFill/>
                    </a:lnR>
                    <a:lnT>
                      <a:noFill/>
                    </a:lnT>
                    <a:lnB>
                      <a:noFill/>
                    </a:lnB>
                  </a:tcPr>
                </a:tc>
                <a:extLst>
                  <a:ext uri="{0D108BD9-81ED-4DB2-BD59-A6C34878D82A}">
                    <a16:rowId xmlns:a16="http://schemas.microsoft.com/office/drawing/2014/main" val="1112197773"/>
                  </a:ext>
                </a:extLst>
              </a:tr>
              <a:tr h="271596">
                <a:tc>
                  <a:txBody>
                    <a:bodyPr/>
                    <a:lstStyle/>
                    <a:p>
                      <a:pPr algn="just" fontAlgn="ctr"/>
                      <a:endParaRPr lang="fr-FR" sz="1200" b="0" i="0" u="none" strike="noStrike">
                        <a:solidFill>
                          <a:srgbClr val="000000"/>
                        </a:solidFill>
                        <a:effectLst/>
                        <a:latin typeface="Arial" panose="020B0604020202020204" pitchFamily="34" charset="0"/>
                      </a:endParaRPr>
                    </a:p>
                  </a:txBody>
                  <a:tcPr marL="4951" marR="4951" marT="4951"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fr-FR"/>
                    </a:p>
                  </a:txBody>
                  <a:tcPr marL="4951" marR="4951" marT="495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081765"/>
                  </a:ext>
                </a:extLst>
              </a:tr>
              <a:tr h="182669">
                <a:tc gridSpan="3">
                  <a:txBody>
                    <a:bodyPr/>
                    <a:lstStyle/>
                    <a:p>
                      <a:pPr algn="ctr" fontAlgn="ctr"/>
                      <a:r>
                        <a:rPr lang="fr-FR" sz="1200" b="1" i="0" u="none" strike="noStrike" dirty="0">
                          <a:solidFill>
                            <a:srgbClr val="000000"/>
                          </a:solidFill>
                          <a:effectLst/>
                          <a:latin typeface="Arial" panose="020B0604020202020204" pitchFamily="34" charset="0"/>
                        </a:rPr>
                        <a:t>Groupes de fonctions</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23926212"/>
                  </a:ext>
                </a:extLst>
              </a:tr>
              <a:tr h="426165">
                <a:tc>
                  <a:txBody>
                    <a:bodyPr/>
                    <a:lstStyle/>
                    <a:p>
                      <a:pPr algn="ctr" fontAlgn="ctr"/>
                      <a:r>
                        <a:rPr lang="fr-FR" sz="1200" b="1" i="0" u="none" strike="noStrike">
                          <a:solidFill>
                            <a:srgbClr val="000000"/>
                          </a:solidFill>
                          <a:effectLst/>
                          <a:latin typeface="Arial" panose="020B0604020202020204" pitchFamily="34" charset="0"/>
                        </a:rPr>
                        <a:t>Groupe 1</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dirty="0">
                          <a:solidFill>
                            <a:srgbClr val="000000"/>
                          </a:solidFill>
                          <a:effectLst/>
                          <a:latin typeface="Arial" panose="020B0604020202020204" pitchFamily="34" charset="0"/>
                        </a:rPr>
                        <a:t>Direction d’une structure/responsable d’un ou plusieurs services/secrétaire de mairie</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fr-FR" sz="1200" b="0" i="0" u="none" strike="noStrike" dirty="0">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4846970"/>
                  </a:ext>
                </a:extLst>
              </a:tr>
              <a:tr h="507638">
                <a:tc>
                  <a:txBody>
                    <a:bodyPr/>
                    <a:lstStyle/>
                    <a:p>
                      <a:pPr algn="ctr" fontAlgn="ctr"/>
                      <a:r>
                        <a:rPr lang="fr-FR" sz="1200" b="1" i="0" u="none" strike="noStrike">
                          <a:solidFill>
                            <a:srgbClr val="000000"/>
                          </a:solidFill>
                          <a:effectLst/>
                          <a:latin typeface="Arial" panose="020B0604020202020204" pitchFamily="34" charset="0"/>
                        </a:rPr>
                        <a:t>Groupe 2</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dirty="0">
                          <a:solidFill>
                            <a:srgbClr val="000000"/>
                          </a:solidFill>
                          <a:effectLst/>
                          <a:latin typeface="Arial" panose="020B0604020202020204" pitchFamily="34" charset="0"/>
                        </a:rPr>
                        <a:t>Adjoint au responsable de structure/expertise/fonction de coordination ou de pilotage</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dirty="0">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692478"/>
                  </a:ext>
                </a:extLst>
              </a:tr>
              <a:tr h="463767">
                <a:tc>
                  <a:txBody>
                    <a:bodyPr/>
                    <a:lstStyle/>
                    <a:p>
                      <a:pPr algn="ctr" fontAlgn="ctr"/>
                      <a:r>
                        <a:rPr lang="fr-FR" sz="1200" b="1" i="0" u="none" strike="noStrike">
                          <a:solidFill>
                            <a:srgbClr val="000000"/>
                          </a:solidFill>
                          <a:effectLst/>
                          <a:latin typeface="Arial" panose="020B0604020202020204" pitchFamily="34" charset="0"/>
                        </a:rPr>
                        <a:t>Groupe 3</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dirty="0">
                          <a:solidFill>
                            <a:srgbClr val="000000"/>
                          </a:solidFill>
                          <a:effectLst/>
                          <a:latin typeface="Arial" panose="020B0604020202020204" pitchFamily="34" charset="0"/>
                        </a:rPr>
                        <a:t>Encadrement de proximité, d’usagers/assistant de direction</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dirty="0">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428106"/>
                  </a:ext>
                </a:extLst>
              </a:tr>
              <a:tr h="271596">
                <a:tc>
                  <a:txBody>
                    <a:bodyPr/>
                    <a:lstStyle/>
                    <a:p>
                      <a:pPr algn="just" fontAlgn="ctr"/>
                      <a:endParaRPr lang="fr-FR" sz="1200" b="1" i="1" u="none" strike="noStrike">
                        <a:solidFill>
                          <a:srgbClr val="000000"/>
                        </a:solidFill>
                        <a:effectLst/>
                        <a:latin typeface="Arial" panose="020B0604020202020204" pitchFamily="34" charset="0"/>
                      </a:endParaRPr>
                    </a:p>
                  </a:txBody>
                  <a:tcPr marL="4951" marR="4951" marT="4951"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fr-FR" dirty="0"/>
                    </a:p>
                  </a:txBody>
                  <a:tcPr marL="4951" marR="4951" marT="495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2918291"/>
                  </a:ext>
                </a:extLst>
              </a:tr>
              <a:tr h="288288">
                <a:tc>
                  <a:txBody>
                    <a:bodyPr/>
                    <a:lstStyle/>
                    <a:p>
                      <a:pPr algn="just" fontAlgn="ctr"/>
                      <a:r>
                        <a:rPr lang="fr-FR" sz="1200" b="1" i="0" u="none" strike="noStrike">
                          <a:solidFill>
                            <a:srgbClr val="000000"/>
                          </a:solidFill>
                          <a:effectLst/>
                          <a:highlight>
                            <a:srgbClr val="FFFF00"/>
                          </a:highlight>
                          <a:latin typeface="Arial" panose="020B0604020202020204" pitchFamily="34" charset="0"/>
                        </a:rPr>
                        <a:t>Catégorie C</a:t>
                      </a:r>
                      <a:endParaRPr lang="fr-FR" sz="1200" b="1" i="0" u="none" strike="noStrike">
                        <a:solidFill>
                          <a:srgbClr val="000000"/>
                        </a:solidFill>
                        <a:effectLst/>
                        <a:latin typeface="Arial" panose="020B0604020202020204" pitchFamily="34" charset="0"/>
                      </a:endParaRPr>
                    </a:p>
                  </a:txBody>
                  <a:tcPr marL="4951" marR="4951" marT="4951" marB="0" anchor="ctr">
                    <a:lnL>
                      <a:noFill/>
                    </a:lnL>
                    <a:lnR>
                      <a:noFill/>
                    </a:lnR>
                    <a:lnT>
                      <a:noFill/>
                    </a:lnT>
                    <a:lnB>
                      <a:noFill/>
                    </a:lnB>
                  </a:tcPr>
                </a:tc>
                <a:tc gridSpan="2">
                  <a:txBody>
                    <a:bodyPr/>
                    <a:lstStyle/>
                    <a:p>
                      <a:endParaRPr lang="fr-FR"/>
                    </a:p>
                  </a:txBody>
                  <a:tcPr marL="4951" marR="4951" marT="4951" marB="0" anchor="b">
                    <a:lnL>
                      <a:noFill/>
                    </a:lnL>
                    <a:lnR>
                      <a:noFill/>
                    </a:lnR>
                    <a:lnT>
                      <a:noFill/>
                    </a:lnT>
                    <a:lnB>
                      <a:noFill/>
                    </a:lnB>
                  </a:tcPr>
                </a:tc>
                <a:tc hMerge="1">
                  <a:txBody>
                    <a:bodyPr/>
                    <a:lstStyle/>
                    <a:p>
                      <a:pPr algn="l" fontAlgn="b"/>
                      <a:endParaRPr lang="fr-FR" sz="1200" b="0" i="0" u="none" strike="noStrike" dirty="0">
                        <a:solidFill>
                          <a:srgbClr val="000000"/>
                        </a:solidFill>
                        <a:effectLst/>
                        <a:latin typeface="Calibri" panose="020F0502020204030204" pitchFamily="34" charset="0"/>
                      </a:endParaRPr>
                    </a:p>
                  </a:txBody>
                  <a:tcPr marL="4951" marR="4951" marT="4951" marB="0" anchor="b">
                    <a:lnL>
                      <a:noFill/>
                    </a:lnL>
                    <a:lnR>
                      <a:noFill/>
                    </a:lnR>
                    <a:lnT>
                      <a:noFill/>
                    </a:lnT>
                    <a:lnB>
                      <a:noFill/>
                    </a:lnB>
                  </a:tcPr>
                </a:tc>
                <a:extLst>
                  <a:ext uri="{0D108BD9-81ED-4DB2-BD59-A6C34878D82A}">
                    <a16:rowId xmlns:a16="http://schemas.microsoft.com/office/drawing/2014/main" val="949772142"/>
                  </a:ext>
                </a:extLst>
              </a:tr>
              <a:tr h="271596">
                <a:tc>
                  <a:txBody>
                    <a:bodyPr/>
                    <a:lstStyle/>
                    <a:p>
                      <a:pPr algn="just" fontAlgn="ctr"/>
                      <a:endParaRPr lang="fr-FR" sz="1200" b="0" i="0" u="none" strike="noStrike">
                        <a:solidFill>
                          <a:srgbClr val="000000"/>
                        </a:solidFill>
                        <a:effectLst/>
                        <a:latin typeface="Arial" panose="020B0604020202020204" pitchFamily="34" charset="0"/>
                      </a:endParaRPr>
                    </a:p>
                  </a:txBody>
                  <a:tcPr marL="4951" marR="4951" marT="4951"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endParaRPr lang="fr-FR" dirty="0"/>
                    </a:p>
                  </a:txBody>
                  <a:tcPr marL="4951" marR="4951" marT="495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fr-FR" sz="1200" b="0" i="0" u="none" strike="noStrike">
                        <a:solidFill>
                          <a:srgbClr val="000000"/>
                        </a:solidFill>
                        <a:effectLst/>
                        <a:latin typeface="Calibri" panose="020F0502020204030204" pitchFamily="34" charset="0"/>
                      </a:endParaRPr>
                    </a:p>
                  </a:txBody>
                  <a:tcPr marL="4951" marR="4951" marT="495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057085"/>
                  </a:ext>
                </a:extLst>
              </a:tr>
              <a:tr h="182669">
                <a:tc gridSpan="3">
                  <a:txBody>
                    <a:bodyPr/>
                    <a:lstStyle/>
                    <a:p>
                      <a:pPr algn="ctr" fontAlgn="ctr"/>
                      <a:r>
                        <a:rPr lang="fr-FR" sz="1200" b="1" i="0" u="none" strike="noStrike" dirty="0">
                          <a:solidFill>
                            <a:srgbClr val="000000"/>
                          </a:solidFill>
                          <a:effectLst/>
                          <a:latin typeface="Arial" panose="020B0604020202020204" pitchFamily="34" charset="0"/>
                        </a:rPr>
                        <a:t>Groupes de fonctions</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4733737"/>
                  </a:ext>
                </a:extLst>
              </a:tr>
              <a:tr h="545241">
                <a:tc>
                  <a:txBody>
                    <a:bodyPr/>
                    <a:lstStyle/>
                    <a:p>
                      <a:pPr algn="ctr" fontAlgn="ctr"/>
                      <a:r>
                        <a:rPr lang="fr-FR" sz="1200" b="1" i="0" u="none" strike="noStrike">
                          <a:solidFill>
                            <a:srgbClr val="000000"/>
                          </a:solidFill>
                          <a:effectLst/>
                          <a:latin typeface="Arial" panose="020B0604020202020204" pitchFamily="34" charset="0"/>
                        </a:rPr>
                        <a:t>Groupe 1</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fr-FR" sz="1200" b="0" i="0" u="none" strike="noStrike" dirty="0">
                          <a:solidFill>
                            <a:srgbClr val="000000"/>
                          </a:solidFill>
                          <a:effectLst/>
                          <a:latin typeface="Arial" panose="020B0604020202020204" pitchFamily="34" charset="0"/>
                        </a:rPr>
                        <a:t>Encadrement de proximité et d’usagers/secrétaire de mairie/assistant de direction/sujétions/qualifications</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fr-FR" sz="1200" b="0" i="0" u="none" strike="noStrike" dirty="0">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1058770"/>
                  </a:ext>
                </a:extLst>
              </a:tr>
              <a:tr h="182669">
                <a:tc>
                  <a:txBody>
                    <a:bodyPr/>
                    <a:lstStyle/>
                    <a:p>
                      <a:pPr algn="ctr" fontAlgn="ctr"/>
                      <a:r>
                        <a:rPr lang="fr-FR" sz="1200" b="1" i="0" u="none" strike="noStrike">
                          <a:solidFill>
                            <a:srgbClr val="000000"/>
                          </a:solidFill>
                          <a:effectLst/>
                          <a:latin typeface="Arial" panose="020B0604020202020204" pitchFamily="34" charset="0"/>
                        </a:rPr>
                        <a:t>Groupe 2</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1200" b="0" i="0" u="none" strike="noStrike" dirty="0">
                          <a:solidFill>
                            <a:srgbClr val="000000"/>
                          </a:solidFill>
                          <a:effectLst/>
                          <a:latin typeface="Arial" panose="020B0604020202020204" pitchFamily="34" charset="0"/>
                        </a:rPr>
                        <a:t>Exécution</a:t>
                      </a: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fr-FR" sz="1200" b="0" i="0" u="none" strike="noStrike" dirty="0">
                        <a:solidFill>
                          <a:srgbClr val="000000"/>
                        </a:solidFill>
                        <a:effectLst/>
                        <a:latin typeface="Arial" panose="020B0604020202020204" pitchFamily="34" charset="0"/>
                      </a:endParaRPr>
                    </a:p>
                  </a:txBody>
                  <a:tcPr marL="4951" marR="4951" marT="4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171571"/>
                  </a:ext>
                </a:extLst>
              </a:tr>
            </a:tbl>
          </a:graphicData>
        </a:graphic>
      </p:graphicFrame>
    </p:spTree>
    <p:extLst>
      <p:ext uri="{BB962C8B-B14F-4D97-AF65-F5344CB8AC3E}">
        <p14:creationId xmlns:p14="http://schemas.microsoft.com/office/powerpoint/2010/main" val="1776730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attributions individuelles</a:t>
            </a:r>
            <a:endParaRPr lang="fr-FR" dirty="0"/>
          </a:p>
        </p:txBody>
      </p:sp>
      <p:sp>
        <p:nvSpPr>
          <p:cNvPr id="3" name="Espace réservé du contenu 2"/>
          <p:cNvSpPr>
            <a:spLocks noGrp="1"/>
          </p:cNvSpPr>
          <p:nvPr>
            <p:ph idx="1"/>
          </p:nvPr>
        </p:nvSpPr>
        <p:spPr>
          <a:xfrm>
            <a:off x="1189449" y="1730472"/>
            <a:ext cx="10645500" cy="4836952"/>
          </a:xfrm>
        </p:spPr>
        <p:txBody>
          <a:bodyPr>
            <a:normAutofit/>
          </a:bodyPr>
          <a:lstStyle/>
          <a:p>
            <a:r>
              <a:rPr lang="fr-FR" sz="2200" b="0" dirty="0" smtClean="0"/>
              <a:t>Une fois les groupes fixés, et les emplois classés dans ces groupes,  l’autorité territoriale fixe </a:t>
            </a:r>
            <a:r>
              <a:rPr lang="fr-FR" sz="2200" u="sng" dirty="0" smtClean="0"/>
              <a:t>par arrêté </a:t>
            </a:r>
            <a:r>
              <a:rPr lang="fr-FR" sz="2200" b="0" dirty="0" smtClean="0"/>
              <a:t>les montants individuels en fonction des critères définis par délibération</a:t>
            </a:r>
          </a:p>
          <a:p>
            <a:endParaRPr lang="fr-FR" sz="2200" b="0" dirty="0"/>
          </a:p>
          <a:p>
            <a:r>
              <a:rPr lang="fr-FR" sz="2200" b="0" dirty="0" smtClean="0"/>
              <a:t>Le montant doit faire l’objet d’un réexamen (et non augmentation) :</a:t>
            </a:r>
          </a:p>
          <a:p>
            <a:pPr marL="457200" indent="-457200">
              <a:buFont typeface="Arial" panose="020B0604020202020204" pitchFamily="34" charset="0"/>
              <a:buChar char="•"/>
            </a:pPr>
            <a:r>
              <a:rPr lang="fr-FR" sz="2200" b="0" dirty="0" smtClean="0"/>
              <a:t>En cas de changement de fonctions</a:t>
            </a:r>
          </a:p>
          <a:p>
            <a:pPr marL="457200" indent="-457200">
              <a:buFont typeface="Arial" panose="020B0604020202020204" pitchFamily="34" charset="0"/>
              <a:buChar char="•"/>
            </a:pPr>
            <a:r>
              <a:rPr lang="fr-FR" sz="2200" b="0" dirty="0" smtClean="0"/>
              <a:t>Au moins tous les 4 ans</a:t>
            </a:r>
          </a:p>
          <a:p>
            <a:pPr marL="457200" indent="-457200">
              <a:buFont typeface="Arial" panose="020B0604020202020204" pitchFamily="34" charset="0"/>
              <a:buChar char="•"/>
            </a:pPr>
            <a:r>
              <a:rPr lang="fr-FR" sz="2200" b="0" dirty="0" smtClean="0"/>
              <a:t>A la suite d’un changement de grade ou de promotion interne</a:t>
            </a:r>
            <a:endParaRPr lang="fr-FR" sz="2200" b="0" dirty="0"/>
          </a:p>
        </p:txBody>
      </p:sp>
    </p:spTree>
    <p:extLst>
      <p:ext uri="{BB962C8B-B14F-4D97-AF65-F5344CB8AC3E}">
        <p14:creationId xmlns:p14="http://schemas.microsoft.com/office/powerpoint/2010/main" val="128333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CIA</a:t>
            </a:r>
            <a:endParaRPr lang="fr-FR" dirty="0"/>
          </a:p>
        </p:txBody>
      </p:sp>
      <p:sp>
        <p:nvSpPr>
          <p:cNvPr id="3" name="Espace réservé du contenu 2"/>
          <p:cNvSpPr>
            <a:spLocks noGrp="1"/>
          </p:cNvSpPr>
          <p:nvPr>
            <p:ph idx="1"/>
          </p:nvPr>
        </p:nvSpPr>
        <p:spPr>
          <a:xfrm>
            <a:off x="1607460" y="1329879"/>
            <a:ext cx="10375533" cy="4836952"/>
          </a:xfrm>
        </p:spPr>
        <p:txBody>
          <a:bodyPr>
            <a:normAutofit fontScale="92500" lnSpcReduction="20000"/>
          </a:bodyPr>
          <a:lstStyle/>
          <a:p>
            <a:r>
              <a:rPr lang="fr-FR" sz="2200" b="0" dirty="0" smtClean="0"/>
              <a:t>Prime facultative sur la manière de servir apprécié au regard de </a:t>
            </a:r>
            <a:r>
              <a:rPr lang="fr-FR" sz="2200" b="0" dirty="0" smtClean="0">
                <a:solidFill>
                  <a:srgbClr val="FF0000"/>
                </a:solidFill>
              </a:rPr>
              <a:t>l’entretien professionnel</a:t>
            </a:r>
            <a:r>
              <a:rPr lang="fr-FR" sz="2200" b="0" dirty="0"/>
              <a:t> </a:t>
            </a:r>
            <a:r>
              <a:rPr lang="fr-FR" sz="2200" b="0" dirty="0" smtClean="0"/>
              <a:t>pour les titulaires comme les contractuels de droit public</a:t>
            </a:r>
          </a:p>
          <a:p>
            <a:endParaRPr lang="fr-FR" sz="2200" b="0" dirty="0"/>
          </a:p>
          <a:p>
            <a:r>
              <a:rPr lang="fr-FR" sz="2200" b="0" dirty="0" smtClean="0"/>
              <a:t>Les critères d’évaluation sont définies par délibération :</a:t>
            </a:r>
          </a:p>
          <a:p>
            <a:pPr marL="457200" indent="-457200">
              <a:buFontTx/>
              <a:buChar char="-"/>
            </a:pPr>
            <a:r>
              <a:rPr lang="fr-FR" sz="2200" b="0" dirty="0" smtClean="0"/>
              <a:t>Résultats et investissement personnel</a:t>
            </a:r>
          </a:p>
          <a:p>
            <a:pPr marL="457200" indent="-457200">
              <a:buFontTx/>
              <a:buChar char="-"/>
            </a:pPr>
            <a:r>
              <a:rPr lang="fr-FR" sz="2200" b="0" dirty="0" smtClean="0"/>
              <a:t>Compétences</a:t>
            </a:r>
          </a:p>
          <a:p>
            <a:pPr marL="457200" indent="-457200">
              <a:buFontTx/>
              <a:buChar char="-"/>
            </a:pPr>
            <a:r>
              <a:rPr lang="fr-FR" sz="2200" b="0" dirty="0" smtClean="0"/>
              <a:t>Qualités relationnelles</a:t>
            </a:r>
          </a:p>
          <a:p>
            <a:pPr marL="457200" indent="-457200">
              <a:buFontTx/>
              <a:buChar char="-"/>
            </a:pPr>
            <a:r>
              <a:rPr lang="fr-FR" sz="2200" b="0" dirty="0" smtClean="0"/>
              <a:t>Qualité d’encadrement</a:t>
            </a:r>
          </a:p>
          <a:p>
            <a:pPr marL="457200" indent="-457200">
              <a:buFontTx/>
              <a:buChar char="-"/>
            </a:pPr>
            <a:r>
              <a:rPr lang="fr-FR" sz="2200" b="0" dirty="0" smtClean="0"/>
              <a:t>Capacité d’adaptation</a:t>
            </a:r>
          </a:p>
          <a:p>
            <a:pPr marL="457200" indent="-457200">
              <a:buFontTx/>
              <a:buChar char="-"/>
            </a:pPr>
            <a:endParaRPr lang="fr-FR" sz="2200" b="0" dirty="0"/>
          </a:p>
          <a:p>
            <a:r>
              <a:rPr lang="fr-FR" sz="2200" b="0" dirty="0" smtClean="0"/>
              <a:t>Le montant n’a pas vocation a être reconduit d’une année sur l’autre et reste </a:t>
            </a:r>
            <a:r>
              <a:rPr lang="fr-FR" sz="2200" b="0" dirty="0"/>
              <a:t>plafonné : </a:t>
            </a:r>
            <a:endParaRPr lang="fr-FR" sz="2200" b="0" dirty="0" smtClean="0"/>
          </a:p>
          <a:p>
            <a:r>
              <a:rPr lang="fr-FR" sz="2200" b="0" dirty="0" smtClean="0"/>
              <a:t>-      10</a:t>
            </a:r>
            <a:r>
              <a:rPr lang="fr-FR" sz="2200" b="0" dirty="0"/>
              <a:t>% pour la catégorie C </a:t>
            </a:r>
          </a:p>
          <a:p>
            <a:r>
              <a:rPr lang="fr-FR" sz="2200" b="0" dirty="0" smtClean="0"/>
              <a:t>-      12</a:t>
            </a:r>
            <a:r>
              <a:rPr lang="fr-FR" sz="2200" b="0" dirty="0"/>
              <a:t>% pour la catégorie B </a:t>
            </a:r>
          </a:p>
          <a:p>
            <a:r>
              <a:rPr lang="fr-FR" sz="2200" b="0" dirty="0" smtClean="0"/>
              <a:t>-       15</a:t>
            </a:r>
            <a:r>
              <a:rPr lang="fr-FR" sz="2200" b="0" dirty="0"/>
              <a:t>% pour la catégorie A </a:t>
            </a:r>
          </a:p>
          <a:p>
            <a:endParaRPr lang="fr-FR" sz="2200" b="0" dirty="0"/>
          </a:p>
        </p:txBody>
      </p:sp>
    </p:spTree>
    <p:extLst>
      <p:ext uri="{BB962C8B-B14F-4D97-AF65-F5344CB8AC3E}">
        <p14:creationId xmlns:p14="http://schemas.microsoft.com/office/powerpoint/2010/main" val="264302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acteurs</a:t>
            </a:r>
            <a:endParaRPr lang="fr-FR" dirty="0"/>
          </a:p>
        </p:txBody>
      </p:sp>
      <p:sp>
        <p:nvSpPr>
          <p:cNvPr id="3" name="Espace réservé du contenu 2"/>
          <p:cNvSpPr>
            <a:spLocks noGrp="1"/>
          </p:cNvSpPr>
          <p:nvPr>
            <p:ph idx="1"/>
          </p:nvPr>
        </p:nvSpPr>
        <p:spPr/>
        <p:txBody>
          <a:bodyPr>
            <a:normAutofit/>
          </a:bodyPr>
          <a:lstStyle/>
          <a:p>
            <a:r>
              <a:rPr lang="fr-FR" sz="2200" dirty="0" smtClean="0"/>
              <a:t>Etat : </a:t>
            </a:r>
            <a:r>
              <a:rPr lang="fr-FR" sz="2200" b="0" dirty="0" smtClean="0"/>
              <a:t>publication des textes de référence et des plafonds</a:t>
            </a:r>
          </a:p>
          <a:p>
            <a:endParaRPr lang="fr-FR" sz="2200" dirty="0" smtClean="0"/>
          </a:p>
          <a:p>
            <a:r>
              <a:rPr lang="fr-FR" sz="2200" dirty="0" smtClean="0"/>
              <a:t>Comité Social Territorial : </a:t>
            </a:r>
            <a:r>
              <a:rPr lang="fr-FR" sz="2200" b="0" dirty="0" smtClean="0"/>
              <a:t>avis simple sur le RIFSEEP</a:t>
            </a:r>
          </a:p>
          <a:p>
            <a:endParaRPr lang="fr-FR" sz="2200" dirty="0" smtClean="0"/>
          </a:p>
          <a:p>
            <a:r>
              <a:rPr lang="fr-FR" sz="2200" dirty="0" smtClean="0"/>
              <a:t>Organe délibérant : </a:t>
            </a:r>
            <a:r>
              <a:rPr lang="fr-FR" sz="2200" b="0" dirty="0" smtClean="0"/>
              <a:t>délibération fixant les groupes de fonction et les montants plafonds</a:t>
            </a:r>
          </a:p>
          <a:p>
            <a:endParaRPr lang="fr-FR" sz="2200" dirty="0" smtClean="0"/>
          </a:p>
          <a:p>
            <a:r>
              <a:rPr lang="fr-FR" sz="2200" dirty="0" smtClean="0"/>
              <a:t>Autorité Territoriale : </a:t>
            </a:r>
            <a:r>
              <a:rPr lang="fr-FR" sz="2200" b="0" dirty="0" smtClean="0"/>
              <a:t>Arrêtés individuels dans la limite du plafond fixé par l’organe délibérant</a:t>
            </a:r>
            <a:endParaRPr lang="fr-FR" sz="2200" b="0" dirty="0"/>
          </a:p>
        </p:txBody>
      </p:sp>
    </p:spTree>
    <p:extLst>
      <p:ext uri="{BB962C8B-B14F-4D97-AF65-F5344CB8AC3E}">
        <p14:creationId xmlns:p14="http://schemas.microsoft.com/office/powerpoint/2010/main" val="922865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cas pratique et une méthode</a:t>
            </a:r>
            <a:endParaRPr lang="fr-FR" dirty="0"/>
          </a:p>
        </p:txBody>
      </p:sp>
    </p:spTree>
    <p:extLst>
      <p:ext uri="{BB962C8B-B14F-4D97-AF65-F5344CB8AC3E}">
        <p14:creationId xmlns:p14="http://schemas.microsoft.com/office/powerpoint/2010/main" val="129514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9449" y="359029"/>
            <a:ext cx="9663277" cy="1191847"/>
          </a:xfrm>
        </p:spPr>
        <p:txBody>
          <a:bodyPr>
            <a:normAutofit fontScale="90000"/>
          </a:bodyPr>
          <a:lstStyle/>
          <a:p>
            <a:r>
              <a:rPr lang="fr-FR" dirty="0" smtClean="0"/>
              <a:t> 1- L’état des lieux préalable indispensable</a:t>
            </a:r>
            <a:endParaRPr lang="fr-FR" dirty="0"/>
          </a:p>
        </p:txBody>
      </p:sp>
      <p:sp>
        <p:nvSpPr>
          <p:cNvPr id="3" name="Espace réservé du contenu 2"/>
          <p:cNvSpPr>
            <a:spLocks noGrp="1"/>
          </p:cNvSpPr>
          <p:nvPr>
            <p:ph idx="1"/>
          </p:nvPr>
        </p:nvSpPr>
        <p:spPr>
          <a:xfrm>
            <a:off x="1189449" y="1730472"/>
            <a:ext cx="9887853" cy="4836952"/>
          </a:xfrm>
        </p:spPr>
        <p:txBody>
          <a:bodyPr>
            <a:normAutofit/>
          </a:bodyPr>
          <a:lstStyle/>
          <a:p>
            <a:pPr marL="457200" indent="-457200">
              <a:buFont typeface="Arial" panose="020B0604020202020204" pitchFamily="34" charset="0"/>
              <a:buChar char="•"/>
            </a:pPr>
            <a:r>
              <a:rPr lang="fr-FR" sz="2200" b="0" dirty="0" smtClean="0"/>
              <a:t>Recenser l’ensemble des emplois inscrits au </a:t>
            </a:r>
            <a:r>
              <a:rPr lang="fr-FR" sz="2200" b="0" dirty="0" smtClean="0">
                <a:solidFill>
                  <a:srgbClr val="FF0000"/>
                </a:solidFill>
              </a:rPr>
              <a:t>tableau des emplois et des effectifs</a:t>
            </a:r>
          </a:p>
          <a:p>
            <a:pPr marL="457200" indent="-457200">
              <a:buFont typeface="Arial" panose="020B0604020202020204" pitchFamily="34" charset="0"/>
              <a:buChar char="•"/>
            </a:pPr>
            <a:r>
              <a:rPr lang="fr-FR" sz="2200" b="0" dirty="0" smtClean="0"/>
              <a:t>Recenser l’ensemble des </a:t>
            </a:r>
            <a:r>
              <a:rPr lang="fr-FR" sz="2200" b="0" dirty="0" smtClean="0">
                <a:solidFill>
                  <a:srgbClr val="FF0000"/>
                </a:solidFill>
              </a:rPr>
              <a:t>fiches de postes </a:t>
            </a:r>
            <a:r>
              <a:rPr lang="fr-FR" sz="2200" b="0" dirty="0" smtClean="0"/>
              <a:t>intégrant les fonctions conformes au grade de chaque agent</a:t>
            </a:r>
          </a:p>
          <a:p>
            <a:pPr marL="457200" indent="-457200">
              <a:buFont typeface="Arial" panose="020B0604020202020204" pitchFamily="34" charset="0"/>
              <a:buChar char="•"/>
            </a:pPr>
            <a:r>
              <a:rPr lang="fr-FR" sz="2200" b="0" dirty="0" smtClean="0"/>
              <a:t>l’ </a:t>
            </a:r>
            <a:r>
              <a:rPr lang="fr-FR" sz="2200" b="0" dirty="0" smtClean="0">
                <a:solidFill>
                  <a:srgbClr val="FF0000"/>
                </a:solidFill>
              </a:rPr>
              <a:t>organigramme</a:t>
            </a:r>
            <a:r>
              <a:rPr lang="fr-FR" sz="2200" b="0" dirty="0" smtClean="0"/>
              <a:t> définissant les liens hiérarchiques</a:t>
            </a:r>
          </a:p>
          <a:p>
            <a:pPr marL="457200" indent="-457200">
              <a:buFont typeface="Arial" panose="020B0604020202020204" pitchFamily="34" charset="0"/>
              <a:buChar char="•"/>
            </a:pPr>
            <a:r>
              <a:rPr lang="fr-FR" sz="2200" b="0" dirty="0" smtClean="0"/>
              <a:t>les </a:t>
            </a:r>
            <a:r>
              <a:rPr lang="fr-FR" sz="2200" b="0" dirty="0" smtClean="0">
                <a:solidFill>
                  <a:srgbClr val="FF0000"/>
                </a:solidFill>
              </a:rPr>
              <a:t>entretiens professionnels </a:t>
            </a:r>
            <a:r>
              <a:rPr lang="fr-FR" sz="2200" b="0" dirty="0" smtClean="0"/>
              <a:t>réalisés par les SHD</a:t>
            </a:r>
          </a:p>
          <a:p>
            <a:pPr marL="457200" indent="-457200">
              <a:buFont typeface="Arial" panose="020B0604020202020204" pitchFamily="34" charset="0"/>
              <a:buChar char="•"/>
            </a:pPr>
            <a:r>
              <a:rPr lang="fr-FR" sz="2200" b="0" dirty="0" smtClean="0"/>
              <a:t>Etudier le </a:t>
            </a:r>
            <a:r>
              <a:rPr lang="fr-FR" sz="2200" b="0" dirty="0" smtClean="0">
                <a:solidFill>
                  <a:srgbClr val="FF0000"/>
                </a:solidFill>
              </a:rPr>
              <a:t>contexte financier </a:t>
            </a:r>
            <a:r>
              <a:rPr lang="fr-FR" sz="2200" b="0" dirty="0" smtClean="0"/>
              <a:t>de la collectivité (crédits suffisants)</a:t>
            </a:r>
          </a:p>
          <a:p>
            <a:pPr marL="457200" indent="-457200">
              <a:buFont typeface="Arial" panose="020B0604020202020204" pitchFamily="34" charset="0"/>
              <a:buChar char="•"/>
            </a:pPr>
            <a:r>
              <a:rPr lang="fr-FR" sz="2200" b="0" dirty="0" smtClean="0"/>
              <a:t>Analyser la politique de la collectivité en matière de Ressources Humaines par le bais des </a:t>
            </a:r>
            <a:r>
              <a:rPr lang="fr-FR" sz="2200" b="0" dirty="0" smtClean="0">
                <a:solidFill>
                  <a:srgbClr val="FF0000"/>
                </a:solidFill>
              </a:rPr>
              <a:t>Lignes Directrices de Gestion</a:t>
            </a:r>
          </a:p>
          <a:p>
            <a:pPr marL="457200" indent="-457200">
              <a:buFont typeface="Arial" panose="020B0604020202020204" pitchFamily="34" charset="0"/>
              <a:buChar char="•"/>
            </a:pPr>
            <a:r>
              <a:rPr lang="fr-FR" sz="2200" b="0" dirty="0" smtClean="0">
                <a:solidFill>
                  <a:srgbClr val="FF0000"/>
                </a:solidFill>
              </a:rPr>
              <a:t>Les montants plafonds </a:t>
            </a:r>
            <a:r>
              <a:rPr lang="fr-FR" sz="2200" b="0" dirty="0" smtClean="0"/>
              <a:t>fixés par l’Etat</a:t>
            </a:r>
          </a:p>
          <a:p>
            <a:endParaRPr lang="fr-FR" sz="2200" b="0" dirty="0"/>
          </a:p>
          <a:p>
            <a:endParaRPr lang="fr-FR" sz="2200" b="0" dirty="0"/>
          </a:p>
        </p:txBody>
      </p:sp>
    </p:spTree>
    <p:extLst>
      <p:ext uri="{BB962C8B-B14F-4D97-AF65-F5344CB8AC3E}">
        <p14:creationId xmlns:p14="http://schemas.microsoft.com/office/powerpoint/2010/main" val="80886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8541" y="49453"/>
            <a:ext cx="9011190" cy="1191847"/>
          </a:xfrm>
        </p:spPr>
        <p:txBody>
          <a:bodyPr/>
          <a:lstStyle/>
          <a:p>
            <a:r>
              <a:rPr lang="fr-FR" dirty="0" smtClean="0"/>
              <a:t>Le RIFSEEP, c’est quoi???</a:t>
            </a:r>
            <a:endParaRPr lang="fr-FR" dirty="0"/>
          </a:p>
        </p:txBody>
      </p:sp>
      <p:sp>
        <p:nvSpPr>
          <p:cNvPr id="3" name="Espace réservé du contenu 2"/>
          <p:cNvSpPr>
            <a:spLocks noGrp="1"/>
          </p:cNvSpPr>
          <p:nvPr>
            <p:ph idx="1"/>
          </p:nvPr>
        </p:nvSpPr>
        <p:spPr>
          <a:xfrm>
            <a:off x="849744" y="1638108"/>
            <a:ext cx="11342255" cy="4836952"/>
          </a:xfrm>
        </p:spPr>
        <p:txBody>
          <a:bodyPr>
            <a:normAutofit/>
          </a:bodyPr>
          <a:lstStyle/>
          <a:p>
            <a:pPr algn="just"/>
            <a:r>
              <a:rPr lang="fr-FR" sz="4400" dirty="0">
                <a:solidFill>
                  <a:schemeClr val="accent2"/>
                </a:solidFill>
                <a:ea typeface="+mj-ea"/>
                <a:cs typeface="+mj-cs"/>
              </a:rPr>
              <a:t>R</a:t>
            </a:r>
            <a:r>
              <a:rPr lang="fr-FR" sz="2000" b="0" dirty="0" smtClean="0"/>
              <a:t>égime</a:t>
            </a:r>
            <a:r>
              <a:rPr lang="fr-FR" sz="2200" b="0" dirty="0" smtClean="0"/>
              <a:t> </a:t>
            </a:r>
            <a:r>
              <a:rPr lang="fr-FR" sz="4400" dirty="0">
                <a:solidFill>
                  <a:schemeClr val="accent2"/>
                </a:solidFill>
                <a:ea typeface="+mj-ea"/>
                <a:cs typeface="+mj-cs"/>
              </a:rPr>
              <a:t>I</a:t>
            </a:r>
            <a:r>
              <a:rPr lang="fr-FR" sz="2000" b="0" dirty="0" smtClean="0"/>
              <a:t>ndemnitaire</a:t>
            </a:r>
            <a:r>
              <a:rPr lang="fr-FR" sz="2200" b="0" dirty="0" smtClean="0"/>
              <a:t> </a:t>
            </a:r>
            <a:r>
              <a:rPr lang="fr-FR" sz="1200" b="0" dirty="0" smtClean="0"/>
              <a:t>tenant des compte des</a:t>
            </a:r>
            <a:r>
              <a:rPr lang="fr-FR" sz="2200" b="0" dirty="0" smtClean="0"/>
              <a:t> </a:t>
            </a:r>
            <a:r>
              <a:rPr lang="fr-FR" sz="4400" dirty="0" smtClean="0">
                <a:solidFill>
                  <a:schemeClr val="accent2"/>
                </a:solidFill>
                <a:ea typeface="+mj-ea"/>
                <a:cs typeface="+mj-cs"/>
              </a:rPr>
              <a:t>F</a:t>
            </a:r>
            <a:r>
              <a:rPr lang="fr-FR" sz="2000" b="0" dirty="0" smtClean="0"/>
              <a:t>onctions</a:t>
            </a:r>
            <a:r>
              <a:rPr lang="fr-FR" sz="2200" b="0" dirty="0"/>
              <a:t>,</a:t>
            </a:r>
            <a:r>
              <a:rPr lang="fr-FR" sz="2200" b="0" dirty="0" smtClean="0"/>
              <a:t> </a:t>
            </a:r>
            <a:r>
              <a:rPr lang="fr-FR" sz="4400" dirty="0">
                <a:solidFill>
                  <a:schemeClr val="accent2"/>
                </a:solidFill>
                <a:ea typeface="+mj-ea"/>
                <a:cs typeface="+mj-cs"/>
              </a:rPr>
              <a:t>S</a:t>
            </a:r>
            <a:r>
              <a:rPr lang="fr-FR" sz="2000" b="0" dirty="0" smtClean="0"/>
              <a:t>ujétions</a:t>
            </a:r>
            <a:r>
              <a:rPr lang="fr-FR" sz="2200" b="0" dirty="0" smtClean="0"/>
              <a:t>, </a:t>
            </a:r>
            <a:r>
              <a:rPr lang="fr-FR" sz="4400" dirty="0">
                <a:solidFill>
                  <a:schemeClr val="accent2"/>
                </a:solidFill>
                <a:ea typeface="+mj-ea"/>
                <a:cs typeface="+mj-cs"/>
              </a:rPr>
              <a:t>E</a:t>
            </a:r>
            <a:r>
              <a:rPr lang="fr-FR" sz="2000" b="0" dirty="0" smtClean="0"/>
              <a:t>xpertise</a:t>
            </a:r>
            <a:r>
              <a:rPr lang="fr-FR" sz="2200" b="0" dirty="0" smtClean="0"/>
              <a:t> et </a:t>
            </a:r>
            <a:r>
              <a:rPr lang="fr-FR" sz="4400" dirty="0">
                <a:solidFill>
                  <a:schemeClr val="accent2"/>
                </a:solidFill>
                <a:ea typeface="+mj-ea"/>
                <a:cs typeface="+mj-cs"/>
              </a:rPr>
              <a:t>E</a:t>
            </a:r>
            <a:r>
              <a:rPr lang="fr-FR" sz="2000" b="0" dirty="0" smtClean="0"/>
              <a:t>ngagement</a:t>
            </a:r>
            <a:r>
              <a:rPr lang="fr-FR" sz="2200" b="0" dirty="0" smtClean="0"/>
              <a:t> </a:t>
            </a:r>
            <a:r>
              <a:rPr lang="fr-FR" sz="4400" dirty="0">
                <a:solidFill>
                  <a:schemeClr val="accent2"/>
                </a:solidFill>
                <a:ea typeface="+mj-ea"/>
                <a:cs typeface="+mj-cs"/>
              </a:rPr>
              <a:t>P</a:t>
            </a:r>
            <a:r>
              <a:rPr lang="fr-FR" sz="2200" b="0" dirty="0" smtClean="0"/>
              <a:t>r</a:t>
            </a:r>
            <a:r>
              <a:rPr lang="fr-FR" sz="2000" b="0" dirty="0" smtClean="0"/>
              <a:t>ofessionnel</a:t>
            </a:r>
          </a:p>
          <a:p>
            <a:pPr algn="just"/>
            <a:endParaRPr lang="fr-FR" sz="2200" dirty="0" smtClean="0"/>
          </a:p>
          <a:p>
            <a:pPr algn="just"/>
            <a:r>
              <a:rPr lang="fr-FR" sz="2200" dirty="0"/>
              <a:t> </a:t>
            </a:r>
            <a:r>
              <a:rPr lang="fr-FR" sz="2200" dirty="0" smtClean="0"/>
              <a:t>                                     </a:t>
            </a:r>
            <a:r>
              <a:rPr lang="fr-FR" sz="4400" dirty="0" smtClean="0">
                <a:solidFill>
                  <a:schemeClr val="accent2"/>
                </a:solidFill>
                <a:ea typeface="+mj-ea"/>
                <a:cs typeface="+mj-cs"/>
              </a:rPr>
              <a:t>I</a:t>
            </a:r>
            <a:r>
              <a:rPr lang="fr-FR" sz="2000" b="0" dirty="0" smtClean="0"/>
              <a:t>ndemnité </a:t>
            </a:r>
            <a:r>
              <a:rPr lang="fr-FR" sz="2200" b="0" dirty="0" smtClean="0"/>
              <a:t>de </a:t>
            </a:r>
            <a:r>
              <a:rPr lang="fr-FR" sz="4400" dirty="0">
                <a:solidFill>
                  <a:schemeClr val="accent2"/>
                </a:solidFill>
                <a:ea typeface="+mj-ea"/>
                <a:cs typeface="+mj-cs"/>
              </a:rPr>
              <a:t>F</a:t>
            </a:r>
            <a:r>
              <a:rPr lang="fr-FR" sz="2000" b="0" dirty="0" smtClean="0"/>
              <a:t>onctions</a:t>
            </a:r>
            <a:r>
              <a:rPr lang="fr-FR" sz="2200" b="0" dirty="0" smtClean="0"/>
              <a:t>, </a:t>
            </a:r>
            <a:r>
              <a:rPr lang="fr-FR" sz="4400" dirty="0" smtClean="0">
                <a:solidFill>
                  <a:schemeClr val="accent2"/>
                </a:solidFill>
                <a:ea typeface="+mj-ea"/>
                <a:cs typeface="+mj-cs"/>
              </a:rPr>
              <a:t>S</a:t>
            </a:r>
            <a:r>
              <a:rPr lang="fr-FR" sz="2000" b="0" dirty="0" smtClean="0"/>
              <a:t>ujétions</a:t>
            </a:r>
            <a:r>
              <a:rPr lang="fr-FR" sz="2200" b="0" dirty="0" smtClean="0"/>
              <a:t>, </a:t>
            </a:r>
            <a:r>
              <a:rPr lang="fr-FR" sz="4400" dirty="0" smtClean="0">
                <a:solidFill>
                  <a:schemeClr val="accent2"/>
                </a:solidFill>
                <a:ea typeface="+mj-ea"/>
                <a:cs typeface="+mj-cs"/>
              </a:rPr>
              <a:t>E</a:t>
            </a:r>
            <a:r>
              <a:rPr lang="fr-FR" sz="2000" b="0" dirty="0" smtClean="0"/>
              <a:t>xpertise</a:t>
            </a:r>
          </a:p>
          <a:p>
            <a:pPr algn="just"/>
            <a:endParaRPr lang="fr-FR" sz="2200" dirty="0" smtClean="0"/>
          </a:p>
          <a:p>
            <a:pPr algn="just"/>
            <a:r>
              <a:rPr lang="fr-FR" sz="2200" dirty="0" smtClean="0"/>
              <a:t>                                                                                                   Le </a:t>
            </a:r>
            <a:r>
              <a:rPr lang="fr-FR" sz="2200" dirty="0"/>
              <a:t>CIA </a:t>
            </a:r>
            <a:r>
              <a:rPr lang="fr-FR" sz="2200" b="0" dirty="0" smtClean="0"/>
              <a:t>lié à l’</a:t>
            </a:r>
            <a:r>
              <a:rPr lang="fr-FR" sz="4400" dirty="0" smtClean="0">
                <a:solidFill>
                  <a:schemeClr val="accent2"/>
                </a:solidFill>
                <a:ea typeface="+mj-ea"/>
                <a:cs typeface="+mj-cs"/>
              </a:rPr>
              <a:t>E</a:t>
            </a:r>
            <a:r>
              <a:rPr lang="fr-FR" sz="2200" b="0" dirty="0" smtClean="0"/>
              <a:t>ngagement </a:t>
            </a:r>
            <a:r>
              <a:rPr lang="fr-FR" sz="4400" dirty="0">
                <a:solidFill>
                  <a:schemeClr val="accent2"/>
                </a:solidFill>
                <a:ea typeface="+mj-ea"/>
                <a:cs typeface="+mj-cs"/>
              </a:rPr>
              <a:t>P</a:t>
            </a:r>
            <a:r>
              <a:rPr lang="fr-FR" sz="2200" b="0" dirty="0"/>
              <a:t>rofessionnel</a:t>
            </a:r>
          </a:p>
          <a:p>
            <a:pPr algn="just"/>
            <a:endParaRPr lang="fr-FR" sz="2200" dirty="0" smtClean="0"/>
          </a:p>
          <a:p>
            <a:pPr algn="just"/>
            <a:endParaRPr lang="fr-FR" sz="2200" dirty="0"/>
          </a:p>
        </p:txBody>
      </p:sp>
      <p:sp>
        <p:nvSpPr>
          <p:cNvPr id="4" name="Ellipse 3"/>
          <p:cNvSpPr/>
          <p:nvPr/>
        </p:nvSpPr>
        <p:spPr>
          <a:xfrm>
            <a:off x="1801091" y="3796146"/>
            <a:ext cx="3749964" cy="290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Groupes de </a:t>
            </a:r>
            <a:r>
              <a:rPr lang="fr-FR" b="1" dirty="0" smtClean="0"/>
              <a:t>Fonctions</a:t>
            </a:r>
          </a:p>
          <a:p>
            <a:pPr algn="ctr"/>
            <a:r>
              <a:rPr lang="fr-FR" dirty="0"/>
              <a:t>à</a:t>
            </a:r>
            <a:r>
              <a:rPr lang="fr-FR" dirty="0" smtClean="0"/>
              <a:t> l’intérieur desquels l’</a:t>
            </a:r>
            <a:r>
              <a:rPr lang="fr-FR" b="1" dirty="0" smtClean="0"/>
              <a:t>indemnité</a:t>
            </a:r>
            <a:r>
              <a:rPr lang="fr-FR" dirty="0" smtClean="0"/>
              <a:t> individuel va être modulé par l’autorité territoriale selon des critères liés aux </a:t>
            </a:r>
            <a:r>
              <a:rPr lang="fr-FR" b="1" dirty="0" smtClean="0"/>
              <a:t>sujétions</a:t>
            </a:r>
            <a:r>
              <a:rPr lang="fr-FR" dirty="0" smtClean="0"/>
              <a:t> (contraintes) de chaque poste et du niveau d’</a:t>
            </a:r>
            <a:r>
              <a:rPr lang="fr-FR" b="1" dirty="0" smtClean="0"/>
              <a:t>expertise</a:t>
            </a:r>
            <a:r>
              <a:rPr lang="fr-FR" dirty="0" smtClean="0"/>
              <a:t> de l’agent  </a:t>
            </a:r>
            <a:endParaRPr lang="fr-FR" dirty="0"/>
          </a:p>
        </p:txBody>
      </p:sp>
      <p:sp>
        <p:nvSpPr>
          <p:cNvPr id="5" name="Flèche courbée vers le bas 4"/>
          <p:cNvSpPr/>
          <p:nvPr/>
        </p:nvSpPr>
        <p:spPr>
          <a:xfrm rot="18806232" flipH="1">
            <a:off x="1366982" y="3200578"/>
            <a:ext cx="1644073"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p:cNvSpPr/>
          <p:nvPr/>
        </p:nvSpPr>
        <p:spPr>
          <a:xfrm>
            <a:off x="1257300" y="1951429"/>
            <a:ext cx="657225" cy="267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13684" y="1951429"/>
            <a:ext cx="2753591" cy="267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135523" y="1956345"/>
            <a:ext cx="979527" cy="26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436459" y="1927770"/>
            <a:ext cx="979527" cy="26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655659" y="1927770"/>
            <a:ext cx="1183541" cy="26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9163050" y="1956345"/>
            <a:ext cx="1162050" cy="26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677524" y="1927769"/>
            <a:ext cx="1260396" cy="29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499718" y="3101748"/>
            <a:ext cx="1338982" cy="297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135523" y="3092402"/>
            <a:ext cx="1027152" cy="243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443964" y="3126462"/>
            <a:ext cx="972022" cy="22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697275" y="3126462"/>
            <a:ext cx="972022" cy="22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191375" y="4252277"/>
            <a:ext cx="1466849" cy="32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8932848" y="4182569"/>
            <a:ext cx="1374277" cy="32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0591274" y="4182569"/>
            <a:ext cx="1374277" cy="32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6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9450" y="1730472"/>
            <a:ext cx="9011190" cy="909033"/>
          </a:xfrm>
        </p:spPr>
        <p:txBody>
          <a:bodyPr>
            <a:normAutofit/>
          </a:bodyPr>
          <a:lstStyle/>
          <a:p>
            <a:pPr marL="457200" indent="-457200">
              <a:buFont typeface="Arial" panose="020B0604020202020204" pitchFamily="34" charset="0"/>
              <a:buChar char="•"/>
            </a:pPr>
            <a:r>
              <a:rPr lang="fr-FR" sz="2200" b="0" dirty="0" smtClean="0"/>
              <a:t>Recenser l’ensemble des emplois inscrits au tableau des effectifs</a:t>
            </a:r>
          </a:p>
          <a:p>
            <a:pPr marL="457200" indent="-457200">
              <a:buFont typeface="Arial" panose="020B0604020202020204" pitchFamily="34" charset="0"/>
              <a:buChar char="•"/>
            </a:pPr>
            <a:endParaRPr lang="fr-FR" sz="2200" b="0" dirty="0"/>
          </a:p>
          <a:p>
            <a:endParaRPr lang="fr-FR" sz="2200" b="0" dirty="0" smtClean="0"/>
          </a:p>
        </p:txBody>
      </p:sp>
      <p:pic>
        <p:nvPicPr>
          <p:cNvPr id="5" name="Image 4"/>
          <p:cNvPicPr>
            <a:picLocks noChangeAspect="1"/>
          </p:cNvPicPr>
          <p:nvPr/>
        </p:nvPicPr>
        <p:blipFill>
          <a:blip r:embed="rId2"/>
          <a:stretch>
            <a:fillRect/>
          </a:stretch>
        </p:blipFill>
        <p:spPr>
          <a:xfrm>
            <a:off x="1336518" y="2819101"/>
            <a:ext cx="10461643" cy="3267739"/>
          </a:xfrm>
          <a:prstGeom prst="rect">
            <a:avLst/>
          </a:prstGeom>
        </p:spPr>
      </p:pic>
    </p:spTree>
    <p:extLst>
      <p:ext uri="{BB962C8B-B14F-4D97-AF65-F5344CB8AC3E}">
        <p14:creationId xmlns:p14="http://schemas.microsoft.com/office/powerpoint/2010/main" val="1577882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9165" y="399709"/>
            <a:ext cx="9011190" cy="4836952"/>
          </a:xfrm>
        </p:spPr>
        <p:txBody>
          <a:bodyPr/>
          <a:lstStyle/>
          <a:p>
            <a:r>
              <a:rPr lang="fr-FR" dirty="0" smtClean="0"/>
              <a:t>Recenser l’ensemble des fiches de postes intégrant les fonctions conformes au grade de chaque agent</a:t>
            </a:r>
          </a:p>
        </p:txBody>
      </p:sp>
      <p:sp>
        <p:nvSpPr>
          <p:cNvPr id="4" name="Rectangle 3"/>
          <p:cNvSpPr/>
          <p:nvPr/>
        </p:nvSpPr>
        <p:spPr>
          <a:xfrm>
            <a:off x="1003371" y="1503394"/>
            <a:ext cx="10840825" cy="4493538"/>
          </a:xfrm>
          <a:prstGeom prst="rect">
            <a:avLst/>
          </a:prstGeom>
        </p:spPr>
        <p:txBody>
          <a:bodyPr wrap="square">
            <a:spAutoFit/>
          </a:bodyPr>
          <a:lstStyle/>
          <a:p>
            <a:pPr lvl="1" algn="just">
              <a:buFont typeface="Wingdings"/>
              <a:buChar char="Ø"/>
            </a:pPr>
            <a:r>
              <a:rPr lang="fr-FR" sz="2200" dirty="0">
                <a:solidFill>
                  <a:schemeClr val="tx2"/>
                </a:solidFill>
                <a:sym typeface="Wingdings"/>
              </a:rPr>
              <a:t>Est Obligatoire</a:t>
            </a:r>
          </a:p>
          <a:p>
            <a:pPr lvl="1" algn="just">
              <a:buFont typeface="Wingdings"/>
              <a:buChar char="Ø"/>
            </a:pPr>
            <a:endParaRPr lang="fr-FR" sz="2200" dirty="0">
              <a:solidFill>
                <a:schemeClr val="tx2"/>
              </a:solidFill>
              <a:sym typeface="Wingdings"/>
            </a:endParaRPr>
          </a:p>
          <a:p>
            <a:pPr lvl="1" algn="just">
              <a:buFont typeface="Wingdings"/>
              <a:buChar char="Ø"/>
            </a:pPr>
            <a:r>
              <a:rPr lang="fr-FR" sz="2200" dirty="0">
                <a:solidFill>
                  <a:schemeClr val="tx2"/>
                </a:solidFill>
                <a:sym typeface="Wingdings"/>
              </a:rPr>
              <a:t> Doit être conforme aux missions afférents au grade de l’agent (un décret par cadre d’emplois)</a:t>
            </a:r>
          </a:p>
          <a:p>
            <a:pPr lvl="1" algn="just">
              <a:buFont typeface="Wingdings"/>
              <a:buChar char="Ø"/>
            </a:pPr>
            <a:endParaRPr lang="fr-FR" sz="2200" dirty="0">
              <a:solidFill>
                <a:schemeClr val="tx2"/>
              </a:solidFill>
              <a:sym typeface="Wingdings"/>
            </a:endParaRPr>
          </a:p>
          <a:p>
            <a:pPr lvl="1" algn="just">
              <a:buFont typeface="Wingdings"/>
              <a:buChar char="Ø"/>
            </a:pPr>
            <a:r>
              <a:rPr lang="fr-FR" sz="2200" dirty="0">
                <a:solidFill>
                  <a:schemeClr val="tx2"/>
                </a:solidFill>
                <a:sym typeface="Wingdings"/>
              </a:rPr>
              <a:t> Reprend les spécificités du poste, des missions, de l’environnement de travail, du niveau de responsabilité</a:t>
            </a:r>
          </a:p>
          <a:p>
            <a:pPr lvl="1" algn="just">
              <a:buFont typeface="Wingdings"/>
              <a:buChar char="Ø"/>
            </a:pPr>
            <a:endParaRPr lang="fr-FR" sz="2200" dirty="0">
              <a:solidFill>
                <a:schemeClr val="tx2"/>
              </a:solidFill>
              <a:sym typeface="Wingdings"/>
            </a:endParaRPr>
          </a:p>
          <a:p>
            <a:pPr lvl="1" algn="just">
              <a:buFont typeface="Wingdings"/>
              <a:buChar char="Ø"/>
            </a:pPr>
            <a:r>
              <a:rPr lang="fr-FR" sz="2200" dirty="0">
                <a:solidFill>
                  <a:schemeClr val="tx2"/>
                </a:solidFill>
                <a:sym typeface="Wingdings"/>
              </a:rPr>
              <a:t> Est créée ou modifiée en fonction de l’évolution des missions et de l’emploi</a:t>
            </a:r>
          </a:p>
          <a:p>
            <a:pPr lvl="1" algn="just">
              <a:buFont typeface="Wingdings"/>
              <a:buChar char="Ø"/>
            </a:pPr>
            <a:endParaRPr lang="fr-FR" sz="2200" dirty="0">
              <a:solidFill>
                <a:schemeClr val="tx2"/>
              </a:solidFill>
              <a:sym typeface="Wingdings"/>
            </a:endParaRPr>
          </a:p>
          <a:p>
            <a:pPr lvl="1" algn="just">
              <a:buFont typeface="Wingdings"/>
              <a:buChar char="Ø"/>
            </a:pPr>
            <a:r>
              <a:rPr lang="fr-FR" sz="2200" dirty="0">
                <a:solidFill>
                  <a:schemeClr val="tx2"/>
                </a:solidFill>
                <a:sym typeface="Wingdings"/>
              </a:rPr>
              <a:t> Sert de base à la partie IFSE du RIFSEEP </a:t>
            </a:r>
          </a:p>
          <a:p>
            <a:pPr lvl="1" algn="just"/>
            <a:endParaRPr lang="fr-FR" sz="2200" dirty="0">
              <a:solidFill>
                <a:schemeClr val="tx2"/>
              </a:solidFill>
              <a:sym typeface="Wingdings"/>
            </a:endParaRPr>
          </a:p>
          <a:p>
            <a:pPr lvl="1" algn="just">
              <a:buFont typeface="Wingdings"/>
              <a:buChar char="Ø"/>
            </a:pPr>
            <a:r>
              <a:rPr lang="fr-FR" sz="2200" dirty="0">
                <a:solidFill>
                  <a:schemeClr val="tx2"/>
                </a:solidFill>
                <a:sym typeface="Wingdings"/>
              </a:rPr>
              <a:t> Est affectée à un agent et non pas créée pour un agent</a:t>
            </a:r>
          </a:p>
        </p:txBody>
      </p:sp>
    </p:spTree>
    <p:extLst>
      <p:ext uri="{BB962C8B-B14F-4D97-AF65-F5344CB8AC3E}">
        <p14:creationId xmlns:p14="http://schemas.microsoft.com/office/powerpoint/2010/main" val="677672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Fiches de poste</a:t>
            </a:r>
            <a:endParaRPr lang="fr-FR" dirty="0"/>
          </a:p>
        </p:txBody>
      </p:sp>
      <p:sp>
        <p:nvSpPr>
          <p:cNvPr id="3" name="Espace réservé du contenu 2"/>
          <p:cNvSpPr>
            <a:spLocks noGrp="1"/>
          </p:cNvSpPr>
          <p:nvPr>
            <p:ph idx="1"/>
          </p:nvPr>
        </p:nvSpPr>
        <p:spPr>
          <a:xfrm>
            <a:off x="1189450" y="1321169"/>
            <a:ext cx="10837087" cy="4836952"/>
          </a:xfrm>
        </p:spPr>
        <p:txBody>
          <a:bodyPr numCol="2">
            <a:noAutofit/>
          </a:bodyPr>
          <a:lstStyle/>
          <a:p>
            <a:pPr marL="114300" lvl="1" algn="just"/>
            <a:r>
              <a:rPr lang="fr-FR" sz="1800" dirty="0"/>
              <a:t>Filière : Administrative</a:t>
            </a:r>
          </a:p>
          <a:p>
            <a:pPr marL="114300" lvl="1" algn="just"/>
            <a:r>
              <a:rPr lang="fr-FR" sz="1800" dirty="0"/>
              <a:t>Cadre d’emplois : Attachés</a:t>
            </a:r>
          </a:p>
          <a:p>
            <a:pPr marL="114300" lvl="1" algn="just"/>
            <a:r>
              <a:rPr lang="fr-FR" sz="1800" dirty="0"/>
              <a:t>Grade : Attaché</a:t>
            </a:r>
          </a:p>
          <a:p>
            <a:pPr marL="114300" lvl="1" algn="just"/>
            <a:endParaRPr lang="fr-FR" sz="1800" dirty="0" smtClean="0"/>
          </a:p>
          <a:p>
            <a:pPr marL="114300" lvl="1" algn="just"/>
            <a:r>
              <a:rPr lang="fr-FR" sz="1800" dirty="0" smtClean="0"/>
              <a:t>Missions</a:t>
            </a:r>
            <a:endParaRPr lang="fr-FR" sz="1800" dirty="0"/>
          </a:p>
          <a:p>
            <a:pPr lvl="1" indent="-342900" algn="just">
              <a:buFont typeface="Wingdings"/>
              <a:buChar char="Ø"/>
            </a:pPr>
            <a:r>
              <a:rPr lang="fr-FR" sz="1800" dirty="0"/>
              <a:t>Assistance et conseil dans différents domaines (état civil, urbanisme, ressources humaines, finances, marchés publics…),</a:t>
            </a:r>
          </a:p>
          <a:p>
            <a:pPr lvl="1" indent="-342900" algn="just">
              <a:buFont typeface="Wingdings"/>
              <a:buChar char="Ø"/>
            </a:pPr>
            <a:r>
              <a:rPr lang="fr-FR" sz="1800" dirty="0"/>
              <a:t>Préparation et suivi du budget et du compte administratif,</a:t>
            </a:r>
          </a:p>
          <a:p>
            <a:pPr lvl="1" indent="-342900" algn="just">
              <a:buFont typeface="Wingdings"/>
              <a:buChar char="Ø"/>
            </a:pPr>
            <a:r>
              <a:rPr lang="fr-FR" sz="1800" dirty="0"/>
              <a:t>Instruction des dossiers relatifs à la commande publique,</a:t>
            </a:r>
          </a:p>
          <a:p>
            <a:pPr lvl="1" indent="-342900" algn="just">
              <a:buFont typeface="Wingdings"/>
              <a:buChar char="Ø"/>
            </a:pPr>
            <a:r>
              <a:rPr lang="fr-FR" sz="1800" dirty="0"/>
              <a:t>Gestion des équipements municipaux (école, salle des fêtes…) et du cimetière,</a:t>
            </a:r>
          </a:p>
          <a:p>
            <a:pPr lvl="1" indent="-342900" algn="just">
              <a:buFont typeface="Wingdings"/>
              <a:buChar char="Ø"/>
            </a:pPr>
            <a:r>
              <a:rPr lang="fr-FR" sz="1800" dirty="0"/>
              <a:t>Préparation des conseils municipaux (convocations, dossiers…) et rédaction des </a:t>
            </a:r>
            <a:r>
              <a:rPr lang="fr-FR" sz="1800" dirty="0" err="1"/>
              <a:t>comptes-rendus</a:t>
            </a:r>
            <a:r>
              <a:rPr lang="fr-FR" sz="1800" dirty="0"/>
              <a:t>.</a:t>
            </a:r>
          </a:p>
          <a:p>
            <a:pPr lvl="1" indent="-342900" algn="just">
              <a:buFont typeface="Wingdings"/>
              <a:buChar char="Ø"/>
            </a:pPr>
            <a:r>
              <a:rPr lang="fr-FR" sz="1800" dirty="0"/>
              <a:t>Service aux administrés :</a:t>
            </a:r>
          </a:p>
          <a:p>
            <a:pPr lvl="1" indent="-342900" algn="just">
              <a:buFont typeface="Wingdings"/>
              <a:buChar char="Ø"/>
            </a:pPr>
            <a:r>
              <a:rPr lang="fr-FR" sz="1800" dirty="0"/>
              <a:t>Accueil et information des usagers,</a:t>
            </a:r>
          </a:p>
          <a:p>
            <a:pPr lvl="1" indent="-342900" algn="just">
              <a:buFont typeface="Wingdings"/>
              <a:buChar char="Ø"/>
            </a:pPr>
            <a:r>
              <a:rPr lang="fr-FR" sz="1800" dirty="0"/>
              <a:t>Préparation et rédaction des actes administratifs et civils,</a:t>
            </a:r>
          </a:p>
          <a:p>
            <a:pPr lvl="1" indent="-342900" algn="just">
              <a:buFont typeface="Wingdings"/>
              <a:buChar char="Ø"/>
            </a:pPr>
            <a:r>
              <a:rPr lang="fr-FR" sz="1800" dirty="0"/>
              <a:t>Mise à jour, révision des listes électorales et préparation des élections,</a:t>
            </a:r>
          </a:p>
          <a:p>
            <a:pPr lvl="1" indent="-342900" algn="just">
              <a:buFont typeface="Wingdings"/>
              <a:buChar char="Ø"/>
            </a:pPr>
            <a:r>
              <a:rPr lang="fr-FR" sz="1800" dirty="0"/>
              <a:t>Recensement de la population,</a:t>
            </a:r>
          </a:p>
          <a:p>
            <a:pPr lvl="1" indent="-342900" algn="just">
              <a:buFont typeface="Wingdings"/>
              <a:buChar char="Ø"/>
            </a:pPr>
            <a:r>
              <a:rPr lang="fr-FR" sz="1800" dirty="0"/>
              <a:t>Instruction et suivi de demandes d’urbanisme.</a:t>
            </a:r>
          </a:p>
          <a:p>
            <a:pPr lvl="1" indent="-342900" algn="just">
              <a:buFont typeface="Wingdings"/>
              <a:buChar char="Ø"/>
            </a:pPr>
            <a:r>
              <a:rPr lang="fr-FR" sz="1800" dirty="0"/>
              <a:t>Gestion des services :</a:t>
            </a:r>
          </a:p>
          <a:p>
            <a:pPr lvl="1" indent="-342900" algn="just">
              <a:buFont typeface="Wingdings"/>
              <a:buChar char="Ø"/>
            </a:pPr>
            <a:r>
              <a:rPr lang="fr-FR" sz="1800" dirty="0"/>
              <a:t>Elaboration des paies pour les agents communaux,</a:t>
            </a:r>
          </a:p>
          <a:p>
            <a:pPr lvl="1" indent="-342900" algn="just">
              <a:buFont typeface="Wingdings"/>
              <a:buChar char="Ø"/>
            </a:pPr>
            <a:r>
              <a:rPr lang="fr-FR" sz="1800" dirty="0"/>
              <a:t>Gestion et suivi des dossiers du personnel (gestion des carrières, visites médicales…).</a:t>
            </a:r>
          </a:p>
          <a:p>
            <a:pPr lvl="1" indent="-342900" algn="just">
              <a:buFont typeface="Wingdings"/>
              <a:buChar char="Ø"/>
            </a:pPr>
            <a:r>
              <a:rPr lang="fr-FR" sz="1800" dirty="0" smtClean="0"/>
              <a:t>Présence </a:t>
            </a:r>
            <a:r>
              <a:rPr lang="fr-FR" sz="1800" dirty="0"/>
              <a:t>aux cérémonies d’état civil, aux réunions en soirée (conseils municipaux, commissions), aux scrutins électoraux…</a:t>
            </a:r>
          </a:p>
          <a:p>
            <a:pPr lvl="1" indent="-342900" algn="just">
              <a:buFont typeface="Wingdings"/>
              <a:buChar char="Ø"/>
            </a:pPr>
            <a:r>
              <a:rPr lang="fr-FR" sz="1800" dirty="0"/>
              <a:t>Gestion de la relation avec les associations et suivi des partenariats…</a:t>
            </a:r>
          </a:p>
          <a:p>
            <a:pPr lvl="1" indent="-342900" algn="just">
              <a:buFont typeface="Wingdings"/>
              <a:buChar char="Ø"/>
            </a:pPr>
            <a:endParaRPr lang="fr-FR" sz="1800" dirty="0"/>
          </a:p>
          <a:p>
            <a:pPr lvl="1" indent="-342900" algn="just">
              <a:buFont typeface="Wingdings"/>
              <a:buChar char="Ø"/>
            </a:pPr>
            <a:endParaRPr lang="fr-FR" sz="1800" dirty="0"/>
          </a:p>
        </p:txBody>
      </p:sp>
    </p:spTree>
    <p:extLst>
      <p:ext uri="{BB962C8B-B14F-4D97-AF65-F5344CB8AC3E}">
        <p14:creationId xmlns:p14="http://schemas.microsoft.com/office/powerpoint/2010/main" val="325450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740870283"/>
              </p:ext>
            </p:extLst>
          </p:nvPr>
        </p:nvGraphicFramePr>
        <p:xfrm>
          <a:off x="1189038" y="313327"/>
          <a:ext cx="10302236" cy="646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p:cNvPicPr>
            <a:picLocks noChangeAspect="1"/>
          </p:cNvPicPr>
          <p:nvPr/>
        </p:nvPicPr>
        <p:blipFill>
          <a:blip r:embed="rId7"/>
          <a:stretch>
            <a:fillRect/>
          </a:stretch>
        </p:blipFill>
        <p:spPr>
          <a:xfrm>
            <a:off x="6862356" y="1190429"/>
            <a:ext cx="5033554" cy="749873"/>
          </a:xfrm>
          <a:prstGeom prst="rect">
            <a:avLst/>
          </a:prstGeom>
        </p:spPr>
      </p:pic>
      <p:cxnSp>
        <p:nvCxnSpPr>
          <p:cNvPr id="4" name="Connecteur droit 3"/>
          <p:cNvCxnSpPr/>
          <p:nvPr/>
        </p:nvCxnSpPr>
        <p:spPr>
          <a:xfrm>
            <a:off x="3219450" y="3057525"/>
            <a:ext cx="0" cy="71437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8635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9781" y="88906"/>
            <a:ext cx="10845796" cy="5994031"/>
          </a:xfrm>
        </p:spPr>
        <p:txBody>
          <a:bodyPr>
            <a:noAutofit/>
          </a:bodyPr>
          <a:lstStyle/>
          <a:p>
            <a:pPr algn="just"/>
            <a:r>
              <a:rPr lang="fr-FR" sz="2200" dirty="0" smtClean="0"/>
              <a:t>Les entretiens professionnels - </a:t>
            </a:r>
            <a:r>
              <a:rPr lang="fr-FR" sz="2200" b="0" dirty="0" smtClean="0"/>
              <a:t>Décret </a:t>
            </a:r>
            <a:r>
              <a:rPr lang="fr-FR" sz="2200" b="0" dirty="0"/>
              <a:t>n° 2014-1526 du 16 décembre 2014 relatif à l'appréciation de la valeur professionnelle des fonctionnaires </a:t>
            </a:r>
            <a:r>
              <a:rPr lang="fr-FR" sz="2200" b="0" dirty="0" smtClean="0"/>
              <a:t>territoriaux</a:t>
            </a:r>
          </a:p>
          <a:p>
            <a:pPr algn="just"/>
            <a:endParaRPr lang="fr-FR" sz="2200" b="0" dirty="0" smtClean="0"/>
          </a:p>
          <a:p>
            <a:pPr algn="just"/>
            <a:r>
              <a:rPr lang="fr-FR" sz="2200" b="0" dirty="0" smtClean="0"/>
              <a:t>L'évaluation </a:t>
            </a:r>
            <a:r>
              <a:rPr lang="fr-FR" sz="2200" b="0" dirty="0"/>
              <a:t>professionnelle des personnels est une </a:t>
            </a:r>
            <a:r>
              <a:rPr lang="fr-FR" sz="2200" dirty="0"/>
              <a:t>obligation</a:t>
            </a:r>
            <a:r>
              <a:rPr lang="fr-FR" sz="2200" b="0" dirty="0"/>
              <a:t> pour les collectivités territoriales et les établissements publics locaux</a:t>
            </a:r>
            <a:r>
              <a:rPr lang="fr-FR" sz="2200" b="0" dirty="0" smtClean="0"/>
              <a:t>.</a:t>
            </a:r>
            <a:endParaRPr lang="fr-FR" sz="2200" b="0" dirty="0"/>
          </a:p>
          <a:p>
            <a:pPr algn="just"/>
            <a:r>
              <a:rPr lang="fr-FR" sz="2200" b="0" dirty="0"/>
              <a:t>L'entretien professionnel est obligatoirement conduit par le </a:t>
            </a:r>
            <a:r>
              <a:rPr lang="fr-FR" sz="2200" dirty="0"/>
              <a:t>supérieur hiérarchique </a:t>
            </a:r>
            <a:r>
              <a:rPr lang="fr-FR" sz="2200" b="0" dirty="0"/>
              <a:t>direct de chaque agent afin </a:t>
            </a:r>
          </a:p>
          <a:p>
            <a:pPr algn="just"/>
            <a:r>
              <a:rPr lang="fr-FR" sz="2200" b="0" dirty="0" smtClean="0"/>
              <a:t>* d’apprécier </a:t>
            </a:r>
            <a:r>
              <a:rPr lang="fr-FR" sz="2200" b="0" dirty="0"/>
              <a:t>le travail des agents par un bilan de l’année écoulée</a:t>
            </a:r>
          </a:p>
          <a:p>
            <a:pPr algn="just"/>
            <a:r>
              <a:rPr lang="fr-FR" sz="2200" b="0" dirty="0" smtClean="0"/>
              <a:t>* de </a:t>
            </a:r>
            <a:r>
              <a:rPr lang="fr-FR" sz="2200" b="0" dirty="0"/>
              <a:t>faire le point sur les conditions de travail</a:t>
            </a:r>
          </a:p>
          <a:p>
            <a:pPr algn="just"/>
            <a:r>
              <a:rPr lang="fr-FR" sz="2200" b="0" dirty="0" smtClean="0"/>
              <a:t>* de </a:t>
            </a:r>
            <a:r>
              <a:rPr lang="fr-FR" sz="2200" b="0" dirty="0"/>
              <a:t>convenir par des engagements réciproques des moyens à mettre en œuvre pour atteindre des objectifs</a:t>
            </a:r>
          </a:p>
          <a:p>
            <a:pPr algn="just"/>
            <a:r>
              <a:rPr lang="fr-FR" sz="2200" b="0" dirty="0" smtClean="0"/>
              <a:t>* de </a:t>
            </a:r>
            <a:r>
              <a:rPr lang="fr-FR" sz="2200" b="0" dirty="0"/>
              <a:t>définir les besoins en matière de formation pour l’acquisition et le développement des compétences</a:t>
            </a:r>
          </a:p>
          <a:p>
            <a:pPr algn="just"/>
            <a:r>
              <a:rPr lang="fr-FR" sz="2200" b="0" dirty="0" smtClean="0"/>
              <a:t>* de </a:t>
            </a:r>
            <a:r>
              <a:rPr lang="fr-FR" sz="2200" b="0" dirty="0"/>
              <a:t>favoriser le déroulement des carrières et le développement des compétences individuelles et collectives</a:t>
            </a:r>
          </a:p>
          <a:p>
            <a:pPr algn="just"/>
            <a:endParaRPr lang="fr-FR" sz="2200" b="0" dirty="0" smtClean="0"/>
          </a:p>
          <a:p>
            <a:pPr algn="just"/>
            <a:r>
              <a:rPr lang="fr-FR" sz="2200" b="0" dirty="0" smtClean="0"/>
              <a:t>Agents </a:t>
            </a:r>
            <a:r>
              <a:rPr lang="fr-FR" sz="2200" b="0" dirty="0"/>
              <a:t>concernés </a:t>
            </a:r>
            <a:r>
              <a:rPr lang="fr-FR" sz="2200" b="0" dirty="0" smtClean="0"/>
              <a:t>:</a:t>
            </a:r>
            <a:r>
              <a:rPr lang="fr-FR" sz="2200" b="0" dirty="0"/>
              <a:t> </a:t>
            </a:r>
            <a:r>
              <a:rPr lang="fr-FR" sz="2200" b="0" dirty="0" smtClean="0"/>
              <a:t>Les </a:t>
            </a:r>
            <a:r>
              <a:rPr lang="fr-FR" sz="2200" b="0" dirty="0"/>
              <a:t>fonctionnaires </a:t>
            </a:r>
            <a:r>
              <a:rPr lang="fr-FR" sz="2200" b="0" dirty="0" smtClean="0"/>
              <a:t>titulaires, les </a:t>
            </a:r>
            <a:r>
              <a:rPr lang="fr-FR" sz="2200" b="0" dirty="0"/>
              <a:t>contractuels, employés sur un emploi permanent à durée indéterminée ou en CDD d'une durée supérieure à un an.</a:t>
            </a:r>
          </a:p>
        </p:txBody>
      </p:sp>
    </p:spTree>
    <p:extLst>
      <p:ext uri="{BB962C8B-B14F-4D97-AF65-F5344CB8AC3E}">
        <p14:creationId xmlns:p14="http://schemas.microsoft.com/office/powerpoint/2010/main" val="413370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9449" y="1747890"/>
            <a:ext cx="10715168" cy="4038732"/>
          </a:xfrm>
        </p:spPr>
        <p:txBody>
          <a:bodyPr>
            <a:normAutofit/>
          </a:bodyPr>
          <a:lstStyle/>
          <a:p>
            <a:pPr marL="457200" indent="-457200">
              <a:buFont typeface="Arial" panose="020B0604020202020204" pitchFamily="34" charset="0"/>
              <a:buChar char="•"/>
            </a:pPr>
            <a:r>
              <a:rPr lang="fr-FR" sz="2200" b="0" dirty="0" smtClean="0"/>
              <a:t>Chaque agent est titulaire appartient à une filière, une catégorie (A,B ou C) et à un cadre d’emploi</a:t>
            </a:r>
          </a:p>
          <a:p>
            <a:pPr marL="457200" indent="-457200">
              <a:buFont typeface="Arial" panose="020B0604020202020204" pitchFamily="34" charset="0"/>
              <a:buChar char="•"/>
            </a:pPr>
            <a:r>
              <a:rPr lang="fr-FR" sz="2200" b="0" dirty="0" smtClean="0"/>
              <a:t>Chaque agent est titulaire d’un grade appartenant à un cadre d’emploi</a:t>
            </a:r>
          </a:p>
          <a:p>
            <a:pPr marL="457200" indent="-457200">
              <a:buFont typeface="Arial" panose="020B0604020202020204" pitchFamily="34" charset="0"/>
              <a:buChar char="•"/>
            </a:pPr>
            <a:r>
              <a:rPr lang="fr-FR" sz="2200" b="0" dirty="0" smtClean="0"/>
              <a:t>Chaque agent assure des fonctions conformes à son grade</a:t>
            </a:r>
          </a:p>
          <a:p>
            <a:pPr marL="457200" indent="-457200">
              <a:buFont typeface="Arial" panose="020B0604020202020204" pitchFamily="34" charset="0"/>
              <a:buChar char="•"/>
            </a:pPr>
            <a:r>
              <a:rPr lang="fr-FR" sz="2200" b="0" dirty="0" smtClean="0"/>
              <a:t>Les fonctions exercées par l’agent permettent de définir son groupe RISFEEP en référence aux agents de l’Etat (4 groupes en catégorie A, 3 en catégorie B et 2 en catégorie C)</a:t>
            </a:r>
            <a:endParaRPr lang="fr-FR" sz="2200" b="0" dirty="0"/>
          </a:p>
        </p:txBody>
      </p:sp>
      <p:sp>
        <p:nvSpPr>
          <p:cNvPr id="4" name="Titre 1"/>
          <p:cNvSpPr>
            <a:spLocks noGrp="1"/>
          </p:cNvSpPr>
          <p:nvPr>
            <p:ph type="title"/>
          </p:nvPr>
        </p:nvSpPr>
        <p:spPr/>
        <p:txBody>
          <a:bodyPr/>
          <a:lstStyle/>
          <a:p>
            <a:r>
              <a:rPr lang="fr-FR" dirty="0" smtClean="0"/>
              <a:t>les limites fixées par l’Etat</a:t>
            </a:r>
            <a:endParaRPr lang="fr-FR" dirty="0"/>
          </a:p>
        </p:txBody>
      </p:sp>
      <p:sp>
        <p:nvSpPr>
          <p:cNvPr id="6" name="ZoneTexte 5"/>
          <p:cNvSpPr txBox="1"/>
          <p:nvPr/>
        </p:nvSpPr>
        <p:spPr>
          <a:xfrm>
            <a:off x="7475905" y="4990857"/>
            <a:ext cx="3531288" cy="477054"/>
          </a:xfrm>
          <a:prstGeom prst="rect">
            <a:avLst/>
          </a:prstGeom>
          <a:noFill/>
        </p:spPr>
        <p:txBody>
          <a:bodyPr wrap="none" rtlCol="0">
            <a:spAutoFit/>
          </a:bodyPr>
          <a:lstStyle/>
          <a:p>
            <a:r>
              <a:rPr lang="fr-FR" sz="2500" b="1" dirty="0" smtClean="0"/>
              <a:t>Je vais sur le site cdg10.fr</a:t>
            </a:r>
            <a:endParaRPr lang="fr-FR" sz="2500" b="1" dirty="0"/>
          </a:p>
        </p:txBody>
      </p:sp>
    </p:spTree>
    <p:extLst>
      <p:ext uri="{BB962C8B-B14F-4D97-AF65-F5344CB8AC3E}">
        <p14:creationId xmlns:p14="http://schemas.microsoft.com/office/powerpoint/2010/main" val="606913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35666"/>
            <a:ext cx="12283126" cy="7200661"/>
          </a:xfrm>
          <a:prstGeom prst="rect">
            <a:avLst/>
          </a:prstGeom>
        </p:spPr>
      </p:pic>
    </p:spTree>
    <p:extLst>
      <p:ext uri="{BB962C8B-B14F-4D97-AF65-F5344CB8AC3E}">
        <p14:creationId xmlns:p14="http://schemas.microsoft.com/office/powerpoint/2010/main" val="3834103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chemeClr val="tx1"/>
                </a:solidFill>
                <a:effectLst/>
                <a:latin typeface="Arial" panose="020B0604020202020204" pitchFamily="34" charset="0"/>
                <a:ea typeface="MS Mincho" charset="-128"/>
                <a:cs typeface="Arial" panose="020B0604020202020204" pitchFamily="34" charset="0"/>
              </a:rPr>
              <a:t>Catégorie A</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7" name="Espace réservé du contenu 6"/>
          <p:cNvPicPr>
            <a:picLocks noGrp="1" noChangeAspect="1"/>
          </p:cNvPicPr>
          <p:nvPr>
            <p:ph idx="1"/>
          </p:nvPr>
        </p:nvPicPr>
        <p:blipFill>
          <a:blip r:embed="rId2"/>
          <a:stretch>
            <a:fillRect/>
          </a:stretch>
        </p:blipFill>
        <p:spPr>
          <a:xfrm>
            <a:off x="1204545" y="286010"/>
            <a:ext cx="8642840" cy="6571990"/>
          </a:xfrm>
          <a:prstGeom prst="rect">
            <a:avLst/>
          </a:prstGeom>
          <a:ln>
            <a:solidFill>
              <a:schemeClr val="tx1"/>
            </a:solidFill>
          </a:ln>
        </p:spPr>
      </p:pic>
      <p:sp>
        <p:nvSpPr>
          <p:cNvPr id="2" name="ZoneTexte 1"/>
          <p:cNvSpPr txBox="1"/>
          <p:nvPr/>
        </p:nvSpPr>
        <p:spPr>
          <a:xfrm>
            <a:off x="9914518" y="1402078"/>
            <a:ext cx="1833345" cy="1200329"/>
          </a:xfrm>
          <a:prstGeom prst="rect">
            <a:avLst/>
          </a:prstGeom>
          <a:noFill/>
        </p:spPr>
        <p:txBody>
          <a:bodyPr wrap="square" rtlCol="0">
            <a:spAutoFit/>
          </a:bodyPr>
          <a:lstStyle/>
          <a:p>
            <a:pPr algn="ctr"/>
            <a:r>
              <a:rPr lang="fr-FR" b="1" dirty="0" smtClean="0"/>
              <a:t>Les groupes de </a:t>
            </a:r>
          </a:p>
          <a:p>
            <a:pPr algn="ctr"/>
            <a:r>
              <a:rPr lang="fr-FR" b="1" dirty="0" smtClean="0"/>
              <a:t>Fonctions en parité avec</a:t>
            </a:r>
          </a:p>
          <a:p>
            <a:pPr algn="ctr"/>
            <a:r>
              <a:rPr lang="fr-FR" b="1" dirty="0" smtClean="0"/>
              <a:t> l’ETAT</a:t>
            </a:r>
            <a:endParaRPr lang="fr-FR" b="1" dirty="0"/>
          </a:p>
        </p:txBody>
      </p:sp>
    </p:spTree>
    <p:extLst>
      <p:ext uri="{BB962C8B-B14F-4D97-AF65-F5344CB8AC3E}">
        <p14:creationId xmlns:p14="http://schemas.microsoft.com/office/powerpoint/2010/main" val="2072307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7496" y="864126"/>
            <a:ext cx="9011190" cy="1191847"/>
          </a:xfrm>
        </p:spPr>
        <p:txBody>
          <a:bodyPr>
            <a:normAutofit fontScale="90000"/>
          </a:bodyPr>
          <a:lstStyle/>
          <a:p>
            <a:r>
              <a:rPr lang="fr-FR" dirty="0" smtClean="0"/>
              <a:t>2- Une </a:t>
            </a:r>
            <a:r>
              <a:rPr lang="fr-FR" dirty="0"/>
              <a:t>analyse fonction par fonction pour constituer des groupes </a:t>
            </a:r>
            <a:br>
              <a:rPr lang="fr-FR" dirty="0"/>
            </a:br>
            <a:endParaRPr lang="fr-FR" dirty="0"/>
          </a:p>
        </p:txBody>
      </p:sp>
      <p:sp>
        <p:nvSpPr>
          <p:cNvPr id="3" name="Rectangle 2"/>
          <p:cNvSpPr/>
          <p:nvPr/>
        </p:nvSpPr>
        <p:spPr>
          <a:xfrm>
            <a:off x="1506583" y="2136339"/>
            <a:ext cx="9065623" cy="3416320"/>
          </a:xfrm>
          <a:prstGeom prst="rect">
            <a:avLst/>
          </a:prstGeom>
        </p:spPr>
        <p:txBody>
          <a:bodyPr wrap="square">
            <a:spAutoFit/>
          </a:bodyPr>
          <a:lstStyle/>
          <a:p>
            <a:r>
              <a:rPr lang="fr-FR" sz="2200" dirty="0">
                <a:solidFill>
                  <a:schemeClr val="tx2"/>
                </a:solidFill>
              </a:rPr>
              <a:t>Cette méthode consiste dans un premier temps à établir des niveaux à partir des indicateurs et des critères de l’Etat, issus du 20 mai 2014. </a:t>
            </a:r>
          </a:p>
          <a:p>
            <a:endParaRPr lang="fr-FR" sz="2200" dirty="0">
              <a:solidFill>
                <a:schemeClr val="tx2"/>
              </a:solidFill>
            </a:endParaRPr>
          </a:p>
          <a:p>
            <a:r>
              <a:rPr lang="fr-FR" sz="2200" dirty="0" smtClean="0">
                <a:solidFill>
                  <a:schemeClr val="tx2"/>
                </a:solidFill>
              </a:rPr>
              <a:t>Dans </a:t>
            </a:r>
            <a:r>
              <a:rPr lang="fr-FR" sz="2200" dirty="0">
                <a:solidFill>
                  <a:schemeClr val="tx2"/>
                </a:solidFill>
              </a:rPr>
              <a:t>un second temps, chaque poste est passé au crible des indicateurs et affecté par </a:t>
            </a:r>
            <a:r>
              <a:rPr lang="fr-FR" sz="2200" b="1" dirty="0">
                <a:solidFill>
                  <a:schemeClr val="tx2"/>
                </a:solidFill>
              </a:rPr>
              <a:t>comparaison</a:t>
            </a:r>
            <a:r>
              <a:rPr lang="fr-FR" sz="2200" dirty="0">
                <a:solidFill>
                  <a:schemeClr val="tx2"/>
                </a:solidFill>
              </a:rPr>
              <a:t> entre postes, à un niveau et à chaque niveau correspond un montant.</a:t>
            </a:r>
          </a:p>
          <a:p>
            <a:endParaRPr lang="fr-FR" sz="2200" dirty="0">
              <a:solidFill>
                <a:schemeClr val="tx2"/>
              </a:solidFill>
            </a:endParaRPr>
          </a:p>
          <a:p>
            <a:r>
              <a:rPr lang="fr-FR" sz="2200" dirty="0">
                <a:solidFill>
                  <a:schemeClr val="tx2"/>
                </a:solidFill>
              </a:rPr>
              <a:t>Dans une dernière étape, la répartition des emplois se font </a:t>
            </a:r>
            <a:r>
              <a:rPr lang="fr-FR" sz="2200" b="1" u="sng" dirty="0">
                <a:solidFill>
                  <a:schemeClr val="tx2"/>
                </a:solidFill>
              </a:rPr>
              <a:t>en adaptant </a:t>
            </a:r>
            <a:r>
              <a:rPr lang="fr-FR" sz="2200" dirty="0">
                <a:solidFill>
                  <a:schemeClr val="tx2"/>
                </a:solidFill>
              </a:rPr>
              <a:t>les critères à la collectivité</a:t>
            </a:r>
          </a:p>
          <a:p>
            <a:endParaRPr lang="fr-FR" dirty="0"/>
          </a:p>
        </p:txBody>
      </p:sp>
    </p:spTree>
    <p:extLst>
      <p:ext uri="{BB962C8B-B14F-4D97-AF65-F5344CB8AC3E}">
        <p14:creationId xmlns:p14="http://schemas.microsoft.com/office/powerpoint/2010/main" val="2582355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086" y="1185527"/>
            <a:ext cx="10343026" cy="4836952"/>
          </a:xfrm>
        </p:spPr>
        <p:txBody>
          <a:bodyPr>
            <a:normAutofit/>
          </a:bodyPr>
          <a:lstStyle/>
          <a:p>
            <a:pPr algn="just"/>
            <a:r>
              <a:rPr lang="fr-FR" b="0" dirty="0"/>
              <a:t>Le travail sera considéré comme abouti lorsqu’au vu des indicateurs retenus, il pourra être vérifié que la hiérarchisation des postes est cohérente, à la fois entre les niveaux hiérarchiques (cohérence verticale) et entre les services (cohérence horizontale).</a:t>
            </a:r>
          </a:p>
          <a:p>
            <a:pPr algn="just"/>
            <a:endParaRPr lang="fr-FR" b="0" dirty="0"/>
          </a:p>
          <a:p>
            <a:pPr algn="just"/>
            <a:r>
              <a:rPr lang="fr-FR" b="0" dirty="0" smtClean="0"/>
              <a:t>Rechercher </a:t>
            </a:r>
            <a:r>
              <a:rPr lang="fr-FR" b="0" dirty="0"/>
              <a:t>la cohérence ne veut pas dire que tous les postes de même niveau hiérarchique doivent absolument appartenir au même niveau de fonction.</a:t>
            </a:r>
          </a:p>
          <a:p>
            <a:pPr algn="just"/>
            <a:endParaRPr lang="fr-FR" b="0" dirty="0"/>
          </a:p>
          <a:p>
            <a:pPr algn="just"/>
            <a:r>
              <a:rPr lang="fr-FR" b="0" dirty="0" smtClean="0"/>
              <a:t>Cela </a:t>
            </a:r>
            <a:r>
              <a:rPr lang="fr-FR" b="0" dirty="0"/>
              <a:t>signifie que si ce n’est pas le cas, la différence de positionnement entre les postes </a:t>
            </a:r>
            <a:r>
              <a:rPr lang="fr-FR" u="sng" dirty="0"/>
              <a:t>doit être explicable </a:t>
            </a:r>
            <a:endParaRPr lang="fr-FR" u="sng" dirty="0" smtClean="0"/>
          </a:p>
          <a:p>
            <a:pPr marL="457200" indent="-457200" algn="just">
              <a:buFontTx/>
              <a:buChar char="-"/>
            </a:pPr>
            <a:endParaRPr lang="fr-FR" b="0" dirty="0"/>
          </a:p>
        </p:txBody>
      </p:sp>
    </p:spTree>
    <p:extLst>
      <p:ext uri="{BB962C8B-B14F-4D97-AF65-F5344CB8AC3E}">
        <p14:creationId xmlns:p14="http://schemas.microsoft.com/office/powerpoint/2010/main" val="182850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cadre juridique applicable</a:t>
            </a:r>
            <a:endParaRPr lang="fr-FR" dirty="0"/>
          </a:p>
        </p:txBody>
      </p:sp>
    </p:spTree>
    <p:extLst>
      <p:ext uri="{BB962C8B-B14F-4D97-AF65-F5344CB8AC3E}">
        <p14:creationId xmlns:p14="http://schemas.microsoft.com/office/powerpoint/2010/main" val="1550270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b="34047"/>
          <a:stretch/>
        </p:blipFill>
        <p:spPr>
          <a:xfrm>
            <a:off x="1324085" y="259404"/>
            <a:ext cx="2237426" cy="739837"/>
          </a:xfrm>
          <a:prstGeom prst="rect">
            <a:avLst/>
          </a:prstGeom>
        </p:spPr>
      </p:pic>
      <p:pic>
        <p:nvPicPr>
          <p:cNvPr id="5" name="Image 4"/>
          <p:cNvPicPr>
            <a:picLocks noChangeAspect="1"/>
          </p:cNvPicPr>
          <p:nvPr/>
        </p:nvPicPr>
        <p:blipFill rotWithShape="1">
          <a:blip r:embed="rId3"/>
          <a:srcRect b="62696"/>
          <a:stretch/>
        </p:blipFill>
        <p:spPr>
          <a:xfrm>
            <a:off x="835842" y="4870524"/>
            <a:ext cx="6950042" cy="2014962"/>
          </a:xfrm>
          <a:prstGeom prst="rect">
            <a:avLst/>
          </a:prstGeom>
          <a:ln>
            <a:solidFill>
              <a:schemeClr val="tx1"/>
            </a:solidFill>
          </a:ln>
        </p:spPr>
      </p:pic>
      <p:pic>
        <p:nvPicPr>
          <p:cNvPr id="6" name="Image 5"/>
          <p:cNvPicPr>
            <a:picLocks noChangeAspect="1"/>
          </p:cNvPicPr>
          <p:nvPr/>
        </p:nvPicPr>
        <p:blipFill>
          <a:blip r:embed="rId4"/>
          <a:stretch>
            <a:fillRect/>
          </a:stretch>
        </p:blipFill>
        <p:spPr>
          <a:xfrm>
            <a:off x="2593458" y="2388645"/>
            <a:ext cx="9342930" cy="2347163"/>
          </a:xfrm>
          <a:prstGeom prst="rect">
            <a:avLst/>
          </a:prstGeom>
        </p:spPr>
      </p:pic>
      <p:pic>
        <p:nvPicPr>
          <p:cNvPr id="7" name="Image 6"/>
          <p:cNvPicPr>
            <a:picLocks noChangeAspect="1"/>
          </p:cNvPicPr>
          <p:nvPr/>
        </p:nvPicPr>
        <p:blipFill>
          <a:blip r:embed="rId5"/>
          <a:stretch>
            <a:fillRect/>
          </a:stretch>
        </p:blipFill>
        <p:spPr>
          <a:xfrm>
            <a:off x="2585838" y="1428442"/>
            <a:ext cx="9358171" cy="960203"/>
          </a:xfrm>
          <a:prstGeom prst="rect">
            <a:avLst/>
          </a:prstGeom>
        </p:spPr>
      </p:pic>
      <p:sp>
        <p:nvSpPr>
          <p:cNvPr id="8" name="Ellipse 7"/>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36210€  (A1)</a:t>
            </a:r>
            <a:endParaRPr lang="fr-FR" dirty="0"/>
          </a:p>
        </p:txBody>
      </p:sp>
    </p:spTree>
    <p:extLst>
      <p:ext uri="{BB962C8B-B14F-4D97-AF65-F5344CB8AC3E}">
        <p14:creationId xmlns:p14="http://schemas.microsoft.com/office/powerpoint/2010/main" val="3580156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39392"/>
          <a:stretch/>
        </p:blipFill>
        <p:spPr>
          <a:xfrm>
            <a:off x="904788" y="138751"/>
            <a:ext cx="2840982" cy="605968"/>
          </a:xfrm>
          <a:prstGeom prst="rect">
            <a:avLst/>
          </a:prstGeom>
        </p:spPr>
      </p:pic>
      <p:pic>
        <p:nvPicPr>
          <p:cNvPr id="7" name="Image 6"/>
          <p:cNvPicPr>
            <a:picLocks noChangeAspect="1"/>
          </p:cNvPicPr>
          <p:nvPr/>
        </p:nvPicPr>
        <p:blipFill>
          <a:blip r:embed="rId3"/>
          <a:stretch>
            <a:fillRect/>
          </a:stretch>
        </p:blipFill>
        <p:spPr>
          <a:xfrm>
            <a:off x="2593458" y="2388645"/>
            <a:ext cx="9342930" cy="2347163"/>
          </a:xfrm>
          <a:prstGeom prst="rect">
            <a:avLst/>
          </a:prstGeom>
        </p:spPr>
      </p:pic>
      <p:pic>
        <p:nvPicPr>
          <p:cNvPr id="8" name="Image 7"/>
          <p:cNvPicPr>
            <a:picLocks noChangeAspect="1"/>
          </p:cNvPicPr>
          <p:nvPr/>
        </p:nvPicPr>
        <p:blipFill>
          <a:blip r:embed="rId4"/>
          <a:stretch>
            <a:fillRect/>
          </a:stretch>
        </p:blipFill>
        <p:spPr>
          <a:xfrm>
            <a:off x="2585838" y="1428442"/>
            <a:ext cx="9358171" cy="960203"/>
          </a:xfrm>
          <a:prstGeom prst="rect">
            <a:avLst/>
          </a:prstGeom>
        </p:spPr>
      </p:pic>
      <p:pic>
        <p:nvPicPr>
          <p:cNvPr id="9" name="Image 8"/>
          <p:cNvPicPr>
            <a:picLocks noChangeAspect="1"/>
          </p:cNvPicPr>
          <p:nvPr/>
        </p:nvPicPr>
        <p:blipFill rotWithShape="1">
          <a:blip r:embed="rId5"/>
          <a:srcRect t="35035" b="30061"/>
          <a:stretch/>
        </p:blipFill>
        <p:spPr>
          <a:xfrm>
            <a:off x="1112690" y="4826525"/>
            <a:ext cx="6950042" cy="1885360"/>
          </a:xfrm>
          <a:prstGeom prst="rect">
            <a:avLst/>
          </a:prstGeom>
          <a:ln>
            <a:solidFill>
              <a:schemeClr val="tx1"/>
            </a:solidFill>
          </a:ln>
        </p:spPr>
      </p:pic>
      <p:sp>
        <p:nvSpPr>
          <p:cNvPr id="10" name="Ellipse 9"/>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14650€ (B3)</a:t>
            </a:r>
            <a:endParaRPr lang="fr-FR" dirty="0"/>
          </a:p>
        </p:txBody>
      </p:sp>
    </p:spTree>
    <p:extLst>
      <p:ext uri="{BB962C8B-B14F-4D97-AF65-F5344CB8AC3E}">
        <p14:creationId xmlns:p14="http://schemas.microsoft.com/office/powerpoint/2010/main" val="426740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11624" b="48110"/>
          <a:stretch/>
        </p:blipFill>
        <p:spPr>
          <a:xfrm>
            <a:off x="920646" y="320512"/>
            <a:ext cx="3054361" cy="725864"/>
          </a:xfrm>
          <a:prstGeom prst="rect">
            <a:avLst/>
          </a:prstGeom>
        </p:spPr>
      </p:pic>
      <p:pic>
        <p:nvPicPr>
          <p:cNvPr id="5" name="Image 4"/>
          <p:cNvPicPr>
            <a:picLocks noChangeAspect="1"/>
          </p:cNvPicPr>
          <p:nvPr/>
        </p:nvPicPr>
        <p:blipFill>
          <a:blip r:embed="rId3"/>
          <a:stretch>
            <a:fillRect/>
          </a:stretch>
        </p:blipFill>
        <p:spPr>
          <a:xfrm>
            <a:off x="2593458" y="2388645"/>
            <a:ext cx="9342930" cy="2347163"/>
          </a:xfrm>
          <a:prstGeom prst="rect">
            <a:avLst/>
          </a:prstGeom>
        </p:spPr>
      </p:pic>
      <p:pic>
        <p:nvPicPr>
          <p:cNvPr id="6" name="Image 5"/>
          <p:cNvPicPr>
            <a:picLocks noChangeAspect="1"/>
          </p:cNvPicPr>
          <p:nvPr/>
        </p:nvPicPr>
        <p:blipFill>
          <a:blip r:embed="rId4"/>
          <a:stretch>
            <a:fillRect/>
          </a:stretch>
        </p:blipFill>
        <p:spPr>
          <a:xfrm>
            <a:off x="2585838" y="1428442"/>
            <a:ext cx="9358171" cy="960203"/>
          </a:xfrm>
          <a:prstGeom prst="rect">
            <a:avLst/>
          </a:prstGeom>
        </p:spPr>
      </p:pic>
      <p:pic>
        <p:nvPicPr>
          <p:cNvPr id="7" name="Image 6"/>
          <p:cNvPicPr>
            <a:picLocks noChangeAspect="1"/>
          </p:cNvPicPr>
          <p:nvPr/>
        </p:nvPicPr>
        <p:blipFill rotWithShape="1">
          <a:blip r:embed="rId5"/>
          <a:srcRect t="35035" b="30061"/>
          <a:stretch/>
        </p:blipFill>
        <p:spPr>
          <a:xfrm>
            <a:off x="1112690" y="4826525"/>
            <a:ext cx="6950042" cy="1885360"/>
          </a:xfrm>
          <a:prstGeom prst="rect">
            <a:avLst/>
          </a:prstGeom>
          <a:ln>
            <a:solidFill>
              <a:schemeClr val="tx1"/>
            </a:solidFill>
          </a:ln>
        </p:spPr>
      </p:pic>
      <p:sp>
        <p:nvSpPr>
          <p:cNvPr id="8" name="Ellipse 7"/>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16015€ (B2)</a:t>
            </a:r>
            <a:endParaRPr lang="fr-FR" dirty="0"/>
          </a:p>
        </p:txBody>
      </p:sp>
    </p:spTree>
    <p:extLst>
      <p:ext uri="{BB962C8B-B14F-4D97-AF65-F5344CB8AC3E}">
        <p14:creationId xmlns:p14="http://schemas.microsoft.com/office/powerpoint/2010/main" val="1446538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b="35758"/>
          <a:stretch/>
        </p:blipFill>
        <p:spPr>
          <a:xfrm>
            <a:off x="929107" y="246675"/>
            <a:ext cx="3603048" cy="818554"/>
          </a:xfrm>
          <a:prstGeom prst="rect">
            <a:avLst/>
          </a:prstGeom>
        </p:spPr>
      </p:pic>
      <p:pic>
        <p:nvPicPr>
          <p:cNvPr id="5" name="Image 4"/>
          <p:cNvPicPr>
            <a:picLocks noChangeAspect="1"/>
          </p:cNvPicPr>
          <p:nvPr/>
        </p:nvPicPr>
        <p:blipFill>
          <a:blip r:embed="rId3"/>
          <a:stretch>
            <a:fillRect/>
          </a:stretch>
        </p:blipFill>
        <p:spPr>
          <a:xfrm>
            <a:off x="2593458" y="2388645"/>
            <a:ext cx="9342930" cy="2347163"/>
          </a:xfrm>
          <a:prstGeom prst="rect">
            <a:avLst/>
          </a:prstGeom>
        </p:spPr>
      </p:pic>
      <p:pic>
        <p:nvPicPr>
          <p:cNvPr id="6" name="Image 5"/>
          <p:cNvPicPr>
            <a:picLocks noChangeAspect="1"/>
          </p:cNvPicPr>
          <p:nvPr/>
        </p:nvPicPr>
        <p:blipFill>
          <a:blip r:embed="rId4"/>
          <a:stretch>
            <a:fillRect/>
          </a:stretch>
        </p:blipFill>
        <p:spPr>
          <a:xfrm>
            <a:off x="2585838" y="1428442"/>
            <a:ext cx="9358171" cy="960203"/>
          </a:xfrm>
          <a:prstGeom prst="rect">
            <a:avLst/>
          </a:prstGeom>
        </p:spPr>
      </p:pic>
      <p:pic>
        <p:nvPicPr>
          <p:cNvPr id="7" name="Image 6"/>
          <p:cNvPicPr>
            <a:picLocks noChangeAspect="1"/>
          </p:cNvPicPr>
          <p:nvPr/>
        </p:nvPicPr>
        <p:blipFill rotWithShape="1">
          <a:blip r:embed="rId5"/>
          <a:srcRect t="70463"/>
          <a:stretch/>
        </p:blipFill>
        <p:spPr>
          <a:xfrm>
            <a:off x="929107" y="5175314"/>
            <a:ext cx="6950042" cy="1595469"/>
          </a:xfrm>
          <a:prstGeom prst="rect">
            <a:avLst/>
          </a:prstGeom>
        </p:spPr>
      </p:pic>
      <p:sp>
        <p:nvSpPr>
          <p:cNvPr id="8" name="Ellipse 7"/>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10800€ (C2)</a:t>
            </a:r>
            <a:endParaRPr lang="fr-FR" dirty="0"/>
          </a:p>
        </p:txBody>
      </p:sp>
    </p:spTree>
    <p:extLst>
      <p:ext uri="{BB962C8B-B14F-4D97-AF65-F5344CB8AC3E}">
        <p14:creationId xmlns:p14="http://schemas.microsoft.com/office/powerpoint/2010/main" val="2517317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b="44818"/>
          <a:stretch/>
        </p:blipFill>
        <p:spPr>
          <a:xfrm>
            <a:off x="875432" y="136710"/>
            <a:ext cx="3413764" cy="928519"/>
          </a:xfrm>
          <a:prstGeom prst="rect">
            <a:avLst/>
          </a:prstGeom>
        </p:spPr>
      </p:pic>
      <p:pic>
        <p:nvPicPr>
          <p:cNvPr id="5" name="Image 4"/>
          <p:cNvPicPr>
            <a:picLocks noChangeAspect="1"/>
          </p:cNvPicPr>
          <p:nvPr/>
        </p:nvPicPr>
        <p:blipFill>
          <a:blip r:embed="rId3"/>
          <a:stretch>
            <a:fillRect/>
          </a:stretch>
        </p:blipFill>
        <p:spPr>
          <a:xfrm>
            <a:off x="2868121" y="2413028"/>
            <a:ext cx="9335309" cy="1767993"/>
          </a:xfrm>
          <a:prstGeom prst="rect">
            <a:avLst/>
          </a:prstGeom>
        </p:spPr>
      </p:pic>
      <p:pic>
        <p:nvPicPr>
          <p:cNvPr id="6" name="Image 5"/>
          <p:cNvPicPr>
            <a:picLocks noChangeAspect="1"/>
          </p:cNvPicPr>
          <p:nvPr/>
        </p:nvPicPr>
        <p:blipFill>
          <a:blip r:embed="rId4"/>
          <a:stretch>
            <a:fillRect/>
          </a:stretch>
        </p:blipFill>
        <p:spPr>
          <a:xfrm>
            <a:off x="2833829" y="1449777"/>
            <a:ext cx="9358171" cy="963251"/>
          </a:xfrm>
          <a:prstGeom prst="rect">
            <a:avLst/>
          </a:prstGeom>
        </p:spPr>
      </p:pic>
      <p:pic>
        <p:nvPicPr>
          <p:cNvPr id="7" name="Image 6"/>
          <p:cNvPicPr>
            <a:picLocks noChangeAspect="1"/>
          </p:cNvPicPr>
          <p:nvPr/>
        </p:nvPicPr>
        <p:blipFill rotWithShape="1">
          <a:blip r:embed="rId5"/>
          <a:srcRect t="36256" b="29188"/>
          <a:stretch/>
        </p:blipFill>
        <p:spPr>
          <a:xfrm>
            <a:off x="1046702" y="4774697"/>
            <a:ext cx="6950042" cy="1866508"/>
          </a:xfrm>
          <a:prstGeom prst="rect">
            <a:avLst/>
          </a:prstGeom>
        </p:spPr>
      </p:pic>
      <p:sp>
        <p:nvSpPr>
          <p:cNvPr id="8" name="Ellipse 7"/>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17500€ (B3)</a:t>
            </a:r>
            <a:endParaRPr lang="fr-FR" dirty="0"/>
          </a:p>
        </p:txBody>
      </p:sp>
    </p:spTree>
    <p:extLst>
      <p:ext uri="{BB962C8B-B14F-4D97-AF65-F5344CB8AC3E}">
        <p14:creationId xmlns:p14="http://schemas.microsoft.com/office/powerpoint/2010/main" val="2339917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521" r="-521" b="41256"/>
          <a:stretch/>
        </p:blipFill>
        <p:spPr>
          <a:xfrm>
            <a:off x="948243" y="115600"/>
            <a:ext cx="3621338" cy="902495"/>
          </a:xfrm>
          <a:prstGeom prst="rect">
            <a:avLst/>
          </a:prstGeom>
        </p:spPr>
      </p:pic>
      <p:pic>
        <p:nvPicPr>
          <p:cNvPr id="5" name="Image 4"/>
          <p:cNvPicPr>
            <a:picLocks noChangeAspect="1"/>
          </p:cNvPicPr>
          <p:nvPr/>
        </p:nvPicPr>
        <p:blipFill>
          <a:blip r:embed="rId3"/>
          <a:stretch>
            <a:fillRect/>
          </a:stretch>
        </p:blipFill>
        <p:spPr>
          <a:xfrm>
            <a:off x="2868121" y="2413028"/>
            <a:ext cx="9335309" cy="1767993"/>
          </a:xfrm>
          <a:prstGeom prst="rect">
            <a:avLst/>
          </a:prstGeom>
        </p:spPr>
      </p:pic>
      <p:pic>
        <p:nvPicPr>
          <p:cNvPr id="6" name="Image 5"/>
          <p:cNvPicPr>
            <a:picLocks noChangeAspect="1"/>
          </p:cNvPicPr>
          <p:nvPr/>
        </p:nvPicPr>
        <p:blipFill>
          <a:blip r:embed="rId4"/>
          <a:stretch>
            <a:fillRect/>
          </a:stretch>
        </p:blipFill>
        <p:spPr>
          <a:xfrm>
            <a:off x="2833829" y="1449777"/>
            <a:ext cx="9358171" cy="963251"/>
          </a:xfrm>
          <a:prstGeom prst="rect">
            <a:avLst/>
          </a:prstGeom>
        </p:spPr>
      </p:pic>
      <p:pic>
        <p:nvPicPr>
          <p:cNvPr id="7" name="Espace réservé du contenu 6"/>
          <p:cNvPicPr>
            <a:picLocks noGrp="1" noChangeAspect="1"/>
          </p:cNvPicPr>
          <p:nvPr>
            <p:ph idx="1"/>
          </p:nvPr>
        </p:nvPicPr>
        <p:blipFill rotWithShape="1">
          <a:blip r:embed="rId5"/>
          <a:srcRect t="70681"/>
          <a:stretch/>
        </p:blipFill>
        <p:spPr>
          <a:xfrm>
            <a:off x="1095804" y="5144272"/>
            <a:ext cx="6947554" cy="1583703"/>
          </a:xfrm>
          <a:prstGeom prst="rect">
            <a:avLst/>
          </a:prstGeom>
        </p:spPr>
      </p:pic>
      <p:sp>
        <p:nvSpPr>
          <p:cNvPr id="8" name="Ellipse 7"/>
          <p:cNvSpPr/>
          <p:nvPr/>
        </p:nvSpPr>
        <p:spPr>
          <a:xfrm>
            <a:off x="8587819" y="4996206"/>
            <a:ext cx="3139125" cy="1715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conseil municipal peut fixer un plafond  IFSE annuel à hauteur de 10800€ (C2)</a:t>
            </a:r>
            <a:endParaRPr lang="fr-FR" dirty="0"/>
          </a:p>
        </p:txBody>
      </p:sp>
    </p:spTree>
    <p:extLst>
      <p:ext uri="{BB962C8B-B14F-4D97-AF65-F5344CB8AC3E}">
        <p14:creationId xmlns:p14="http://schemas.microsoft.com/office/powerpoint/2010/main" val="1422574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a:t>
            </a:r>
            <a:r>
              <a:rPr lang="fr-FR" baseline="30000" dirty="0" smtClean="0"/>
              <a:t>ème</a:t>
            </a:r>
            <a:r>
              <a:rPr lang="fr-FR" dirty="0" smtClean="0"/>
              <a:t> étape  : les groupes par équivalence de l’Etat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9968205"/>
              </p:ext>
            </p:extLst>
          </p:nvPr>
        </p:nvGraphicFramePr>
        <p:xfrm>
          <a:off x="1593130" y="1989056"/>
          <a:ext cx="7022962" cy="3407800"/>
        </p:xfrm>
        <a:graphic>
          <a:graphicData uri="http://schemas.openxmlformats.org/drawingml/2006/table">
            <a:tbl>
              <a:tblPr firstRow="1" firstCol="1" bandRow="1">
                <a:tableStyleId>{69CF1AB2-1976-4502-BF36-3FF5EA218861}</a:tableStyleId>
              </a:tblPr>
              <a:tblGrid>
                <a:gridCol w="975675">
                  <a:extLst>
                    <a:ext uri="{9D8B030D-6E8A-4147-A177-3AD203B41FA5}">
                      <a16:colId xmlns:a16="http://schemas.microsoft.com/office/drawing/2014/main" val="2232346054"/>
                    </a:ext>
                  </a:extLst>
                </a:gridCol>
                <a:gridCol w="4388164">
                  <a:extLst>
                    <a:ext uri="{9D8B030D-6E8A-4147-A177-3AD203B41FA5}">
                      <a16:colId xmlns:a16="http://schemas.microsoft.com/office/drawing/2014/main" val="2611706031"/>
                    </a:ext>
                  </a:extLst>
                </a:gridCol>
                <a:gridCol w="1659123">
                  <a:extLst>
                    <a:ext uri="{9D8B030D-6E8A-4147-A177-3AD203B41FA5}">
                      <a16:colId xmlns:a16="http://schemas.microsoft.com/office/drawing/2014/main" val="2997480511"/>
                    </a:ext>
                  </a:extLst>
                </a:gridCol>
              </a:tblGrid>
              <a:tr h="885186">
                <a:tc>
                  <a:txBody>
                    <a:bodyPr/>
                    <a:lstStyle/>
                    <a:p>
                      <a:pPr algn="ctr">
                        <a:spcAft>
                          <a:spcPts val="0"/>
                        </a:spcAft>
                      </a:pPr>
                      <a:r>
                        <a:rPr lang="fr-FR" sz="1100" dirty="0" smtClean="0">
                          <a:effectLst/>
                        </a:rPr>
                        <a:t>Groupes de l’Etat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100" dirty="0">
                          <a:effectLst/>
                        </a:rPr>
                        <a:t>Fonctions / Postes dans la collectivité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100" dirty="0">
                          <a:effectLst/>
                        </a:rPr>
                        <a:t>Montants annuels maximum de </a:t>
                      </a:r>
                      <a:r>
                        <a:rPr lang="fr-FR" sz="1100" dirty="0" smtClean="0">
                          <a:effectLst/>
                        </a:rPr>
                        <a:t>l’IFSE (références</a:t>
                      </a:r>
                      <a:r>
                        <a:rPr lang="fr-FR" sz="1100" baseline="0" dirty="0" smtClean="0">
                          <a:effectLst/>
                        </a:rPr>
                        <a:t> de l’Etat)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23168"/>
                  </a:ext>
                </a:extLst>
              </a:tr>
              <a:tr h="296936">
                <a:tc>
                  <a:txBody>
                    <a:bodyPr/>
                    <a:lstStyle/>
                    <a:p>
                      <a:pPr>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1" dirty="0" smtClean="0">
                          <a:effectLst/>
                        </a:rPr>
                        <a:t>Filière administrative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796801"/>
                  </a:ext>
                </a:extLst>
              </a:tr>
              <a:tr h="296936">
                <a:tc>
                  <a:txBody>
                    <a:bodyPr/>
                    <a:lstStyle/>
                    <a:p>
                      <a:pPr>
                        <a:spcAft>
                          <a:spcPts val="0"/>
                        </a:spcAft>
                      </a:pPr>
                      <a:r>
                        <a:rPr lang="fr-FR" sz="1100" dirty="0">
                          <a:effectLst/>
                        </a:rPr>
                        <a:t>A1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secrétaire de Maire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dirty="0" smtClean="0">
                          <a:effectLst/>
                        </a:rPr>
                        <a:t>36210€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0382096"/>
                  </a:ext>
                </a:extLst>
              </a:tr>
              <a:tr h="321457">
                <a:tc>
                  <a:txBody>
                    <a:bodyPr/>
                    <a:lstStyle/>
                    <a:p>
                      <a:pPr>
                        <a:spcAft>
                          <a:spcPts val="0"/>
                        </a:spcAft>
                      </a:pPr>
                      <a:r>
                        <a:rPr lang="fr-FR" sz="1100" dirty="0">
                          <a:effectLst/>
                        </a:rPr>
                        <a:t>B2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Responsable</a:t>
                      </a:r>
                      <a:r>
                        <a:rPr lang="fr-FR" sz="1100" baseline="0" dirty="0" smtClean="0">
                          <a:effectLst/>
                        </a:rPr>
                        <a:t> de service administratif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mn-lt"/>
                          <a:ea typeface="+mn-ea"/>
                          <a:cs typeface="+mn-cs"/>
                        </a:rPr>
                        <a:t>16015€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925988"/>
                  </a:ext>
                </a:extLst>
              </a:tr>
              <a:tr h="321457">
                <a:tc>
                  <a:txBody>
                    <a:bodyPr/>
                    <a:lstStyle/>
                    <a:p>
                      <a:pPr>
                        <a:spcAft>
                          <a:spcPts val="0"/>
                        </a:spcAft>
                      </a:pPr>
                      <a:r>
                        <a:rPr lang="fr-FR" sz="1100">
                          <a:effectLst/>
                        </a:rPr>
                        <a:t>B3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Assistant</a:t>
                      </a:r>
                      <a:r>
                        <a:rPr lang="fr-FR" sz="1100" baseline="0" dirty="0" smtClean="0">
                          <a:effectLst/>
                        </a:rPr>
                        <a:t> de Direction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14650€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920320"/>
                  </a:ext>
                </a:extLst>
              </a:tr>
              <a:tr h="321457">
                <a:tc>
                  <a:txBody>
                    <a:bodyPr/>
                    <a:lstStyle/>
                    <a:p>
                      <a:pPr>
                        <a:spcAft>
                          <a:spcPts val="0"/>
                        </a:spcAft>
                      </a:pPr>
                      <a:r>
                        <a:rPr lang="fr-FR" sz="1100" dirty="0" smtClean="0">
                          <a:effectLst/>
                        </a:rPr>
                        <a:t>C2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smtClean="0">
                          <a:effectLst/>
                        </a:rPr>
                        <a:t>Agent</a:t>
                      </a:r>
                      <a:r>
                        <a:rPr lang="fr-FR" sz="1100" baseline="0" dirty="0" smtClean="0">
                          <a:effectLst/>
                        </a:rPr>
                        <a:t> administratif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10800€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325547"/>
                  </a:ext>
                </a:extLst>
              </a:tr>
              <a:tr h="321457">
                <a:tc>
                  <a:txBody>
                    <a:bodyPr/>
                    <a:lstStyle/>
                    <a:p>
                      <a:pPr>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1" dirty="0" smtClean="0">
                          <a:effectLst/>
                        </a:rPr>
                        <a:t>Filière technique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589685"/>
                  </a:ext>
                </a:extLst>
              </a:tr>
              <a:tr h="321457">
                <a:tc>
                  <a:txBody>
                    <a:bodyPr/>
                    <a:lstStyle/>
                    <a:p>
                      <a:pPr>
                        <a:spcAft>
                          <a:spcPts val="0"/>
                        </a:spcAft>
                      </a:pPr>
                      <a:r>
                        <a:rPr lang="fr-FR" sz="1100" dirty="0" smtClean="0">
                          <a:effectLst/>
                        </a:rPr>
                        <a:t>B2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smtClean="0">
                          <a:effectLst/>
                        </a:rPr>
                        <a:t>Responsable de service technique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17500€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694455"/>
                  </a:ext>
                </a:extLst>
              </a:tr>
              <a:tr h="321457">
                <a:tc>
                  <a:txBody>
                    <a:bodyPr/>
                    <a:lstStyle/>
                    <a:p>
                      <a:pPr>
                        <a:spcAft>
                          <a:spcPts val="0"/>
                        </a:spcAft>
                      </a:pPr>
                      <a:r>
                        <a:rPr lang="fr-FR" sz="1100">
                          <a:effectLst/>
                        </a:rPr>
                        <a:t>C2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Agent technique</a:t>
                      </a:r>
                      <a:r>
                        <a:rPr lang="fr-FR" sz="1100" baseline="0" dirty="0" smtClean="0">
                          <a:effectLst/>
                        </a:rPr>
                        <a:t> polyvalent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10800€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820751"/>
                  </a:ext>
                </a:extLst>
              </a:tr>
            </a:tbl>
          </a:graphicData>
        </a:graphic>
      </p:graphicFrame>
    </p:spTree>
    <p:extLst>
      <p:ext uri="{BB962C8B-B14F-4D97-AF65-F5344CB8AC3E}">
        <p14:creationId xmlns:p14="http://schemas.microsoft.com/office/powerpoint/2010/main" val="2906610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885" y="118884"/>
            <a:ext cx="9921895" cy="1191847"/>
          </a:xfrm>
        </p:spPr>
        <p:txBody>
          <a:bodyPr>
            <a:normAutofit fontScale="90000"/>
          </a:bodyPr>
          <a:lstStyle/>
          <a:p>
            <a:r>
              <a:rPr lang="fr-FR" dirty="0" smtClean="0"/>
              <a:t>DES INDICATEURS POUR CLASSER LES POSTES</a:t>
            </a:r>
            <a:endParaRPr lang="fr-FR" dirty="0"/>
          </a:p>
        </p:txBody>
      </p:sp>
      <p:sp>
        <p:nvSpPr>
          <p:cNvPr id="3" name="Espace réservé du contenu 2"/>
          <p:cNvSpPr>
            <a:spLocks noGrp="1"/>
          </p:cNvSpPr>
          <p:nvPr>
            <p:ph idx="1"/>
          </p:nvPr>
        </p:nvSpPr>
        <p:spPr>
          <a:xfrm>
            <a:off x="1722254" y="2460514"/>
            <a:ext cx="10323281" cy="4261025"/>
          </a:xfrm>
        </p:spPr>
        <p:txBody>
          <a:bodyPr numCol="3">
            <a:noAutofit/>
          </a:bodyPr>
          <a:lstStyle/>
          <a:p>
            <a:pPr lvl="0"/>
            <a:r>
              <a:rPr lang="fr-FR" sz="1200" dirty="0"/>
              <a:t/>
            </a:r>
            <a:br>
              <a:rPr lang="fr-FR" sz="1200" dirty="0"/>
            </a:br>
            <a:r>
              <a:rPr lang="fr-FR" sz="1200" b="0" dirty="0"/>
              <a:t>Responsabilité d’encadrement</a:t>
            </a:r>
          </a:p>
          <a:p>
            <a:pPr lvl="0"/>
            <a:r>
              <a:rPr lang="fr-FR" sz="1200" b="0" dirty="0"/>
              <a:t>Niveau d’encadrement dans la hiérarchie</a:t>
            </a:r>
          </a:p>
          <a:p>
            <a:pPr lvl="0"/>
            <a:r>
              <a:rPr lang="fr-FR" sz="1200" b="0" dirty="0"/>
              <a:t>Responsabilité de coordination</a:t>
            </a:r>
          </a:p>
          <a:p>
            <a:pPr lvl="0"/>
            <a:r>
              <a:rPr lang="fr-FR" sz="1200" b="0" dirty="0"/>
              <a:t>Responsabilité de projet ou d’opération</a:t>
            </a:r>
          </a:p>
          <a:p>
            <a:pPr lvl="0"/>
            <a:r>
              <a:rPr lang="fr-FR" sz="1200" b="0" dirty="0"/>
              <a:t>Responsabilité de formation d’autrui</a:t>
            </a:r>
          </a:p>
          <a:p>
            <a:pPr lvl="0"/>
            <a:r>
              <a:rPr lang="fr-FR" sz="1200" b="0" dirty="0"/>
              <a:t>Ampleur du champ d’action </a:t>
            </a:r>
            <a:endParaRPr lang="fr-FR" sz="1200" b="0" dirty="0" smtClean="0"/>
          </a:p>
          <a:p>
            <a:pPr lvl="0"/>
            <a:r>
              <a:rPr lang="fr-FR" sz="1200" b="0" dirty="0" smtClean="0"/>
              <a:t>Influence </a:t>
            </a:r>
            <a:r>
              <a:rPr lang="fr-FR" sz="1200" b="0" dirty="0"/>
              <a:t>du poste sur les </a:t>
            </a:r>
            <a:r>
              <a:rPr lang="fr-FR" sz="1200" b="0" dirty="0" smtClean="0"/>
              <a:t>résultats</a:t>
            </a:r>
          </a:p>
          <a:p>
            <a:pPr lvl="0"/>
            <a:endParaRPr lang="fr-FR" sz="1200" dirty="0"/>
          </a:p>
          <a:p>
            <a:endParaRPr lang="fr-FR" sz="1200" dirty="0"/>
          </a:p>
          <a:p>
            <a:endParaRPr lang="fr-FR" sz="1200" dirty="0"/>
          </a:p>
          <a:p>
            <a:endParaRPr lang="fr-FR" sz="1200" dirty="0"/>
          </a:p>
          <a:p>
            <a:endParaRPr lang="fr-FR" sz="1200" dirty="0"/>
          </a:p>
          <a:p>
            <a:endParaRPr lang="fr-FR" sz="1200" dirty="0"/>
          </a:p>
          <a:p>
            <a:r>
              <a:rPr lang="fr-FR" sz="1200" dirty="0"/>
              <a:t/>
            </a:r>
            <a:br>
              <a:rPr lang="fr-FR" sz="1200" dirty="0"/>
            </a:br>
            <a:r>
              <a:rPr lang="fr-FR" sz="1200" b="0" dirty="0"/>
              <a:t>Vigilance</a:t>
            </a:r>
          </a:p>
          <a:p>
            <a:pPr lvl="0"/>
            <a:r>
              <a:rPr lang="fr-FR" sz="1200" b="0" dirty="0"/>
              <a:t>Risques </a:t>
            </a:r>
            <a:endParaRPr lang="fr-FR" sz="1200" b="0" dirty="0" smtClean="0"/>
          </a:p>
          <a:p>
            <a:pPr lvl="0"/>
            <a:r>
              <a:rPr lang="fr-FR" sz="1200" b="0" dirty="0" smtClean="0"/>
              <a:t>Valeur </a:t>
            </a:r>
            <a:r>
              <a:rPr lang="fr-FR" sz="1200" b="0" dirty="0"/>
              <a:t>du matériel utilisé</a:t>
            </a:r>
          </a:p>
          <a:p>
            <a:pPr lvl="0"/>
            <a:r>
              <a:rPr lang="fr-FR" sz="1200" b="0" dirty="0"/>
              <a:t>Responsabilité pour la sécurité d'autrui</a:t>
            </a:r>
          </a:p>
          <a:p>
            <a:pPr lvl="0"/>
            <a:r>
              <a:rPr lang="fr-FR" sz="1200" b="0" dirty="0"/>
              <a:t>Valeur des dommages</a:t>
            </a:r>
          </a:p>
          <a:p>
            <a:pPr lvl="0"/>
            <a:r>
              <a:rPr lang="fr-FR" sz="1200" b="0" dirty="0"/>
              <a:t>Responsabilité </a:t>
            </a:r>
            <a:r>
              <a:rPr lang="fr-FR" sz="1200" b="0" dirty="0" smtClean="0"/>
              <a:t>financière et pénale</a:t>
            </a:r>
            <a:endParaRPr lang="fr-FR" sz="1200" b="0" dirty="0"/>
          </a:p>
          <a:p>
            <a:pPr lvl="0"/>
            <a:r>
              <a:rPr lang="fr-FR" sz="1200" b="0" dirty="0"/>
              <a:t>Effort physique</a:t>
            </a:r>
          </a:p>
          <a:p>
            <a:pPr lvl="0"/>
            <a:r>
              <a:rPr lang="fr-FR" sz="1200" b="0" dirty="0"/>
              <a:t>Tension mentale, nerveuse</a:t>
            </a:r>
          </a:p>
          <a:p>
            <a:pPr lvl="0"/>
            <a:r>
              <a:rPr lang="fr-FR" sz="1200" b="0" dirty="0"/>
              <a:t>Confidentialité</a:t>
            </a:r>
          </a:p>
          <a:p>
            <a:pPr lvl="0"/>
            <a:r>
              <a:rPr lang="fr-FR" sz="1200" b="0" dirty="0"/>
              <a:t>Relations internes</a:t>
            </a:r>
          </a:p>
          <a:p>
            <a:pPr lvl="0"/>
            <a:r>
              <a:rPr lang="fr-FR" sz="1200" b="0" dirty="0"/>
              <a:t>Relations externes</a:t>
            </a:r>
          </a:p>
          <a:p>
            <a:r>
              <a:rPr lang="fr-FR" sz="1200" b="0" dirty="0"/>
              <a:t>Facteurs de </a:t>
            </a:r>
            <a:r>
              <a:rPr lang="fr-FR" sz="1200" b="0" dirty="0" smtClean="0"/>
              <a:t>perturbation</a:t>
            </a:r>
          </a:p>
          <a:p>
            <a:endParaRPr lang="fr-FR" sz="1200" b="0" dirty="0" smtClean="0"/>
          </a:p>
          <a:p>
            <a:endParaRPr lang="fr-FR" sz="1200" b="0" dirty="0"/>
          </a:p>
          <a:p>
            <a:r>
              <a:rPr lang="fr-FR" sz="1200" b="0" dirty="0" smtClean="0"/>
              <a:t>Connaissance </a:t>
            </a:r>
            <a:endParaRPr lang="fr-FR" sz="1200" b="0" dirty="0"/>
          </a:p>
          <a:p>
            <a:pPr lvl="0"/>
            <a:r>
              <a:rPr lang="fr-FR" sz="1200" b="0" dirty="0"/>
              <a:t>Complexité</a:t>
            </a:r>
          </a:p>
          <a:p>
            <a:pPr lvl="0"/>
            <a:r>
              <a:rPr lang="fr-FR" sz="1200" b="0" dirty="0"/>
              <a:t>Niveau de qualification</a:t>
            </a:r>
          </a:p>
          <a:p>
            <a:pPr lvl="0"/>
            <a:r>
              <a:rPr lang="fr-FR" sz="1200" b="0" dirty="0"/>
              <a:t>Nécessité d'adaptation</a:t>
            </a:r>
          </a:p>
          <a:p>
            <a:pPr lvl="0"/>
            <a:r>
              <a:rPr lang="fr-FR" sz="1200" b="0" dirty="0"/>
              <a:t>Difficulté </a:t>
            </a:r>
          </a:p>
          <a:p>
            <a:pPr lvl="0"/>
            <a:r>
              <a:rPr lang="fr-FR" sz="1200" b="0" dirty="0"/>
              <a:t>Autonomie</a:t>
            </a:r>
          </a:p>
          <a:p>
            <a:r>
              <a:rPr lang="fr-FR" sz="1200" b="0" dirty="0"/>
              <a:t>Initiative</a:t>
            </a:r>
          </a:p>
          <a:p>
            <a:r>
              <a:rPr lang="fr-FR" sz="1200" b="0" dirty="0"/>
              <a:t>Diversité des tâches, des dossiers ou des projets</a:t>
            </a:r>
          </a:p>
          <a:p>
            <a:r>
              <a:rPr lang="fr-FR" sz="1200" b="0" dirty="0"/>
              <a:t>Simultanéité des tâches, des dossiers ou des projets</a:t>
            </a:r>
          </a:p>
          <a:p>
            <a:r>
              <a:rPr lang="fr-FR" sz="1200" b="0" dirty="0"/>
              <a:t>Influence et motivation d'autrui</a:t>
            </a:r>
          </a:p>
          <a:p>
            <a:r>
              <a:rPr lang="fr-FR" sz="1200" b="0" dirty="0"/>
              <a:t>Diversité des domaines de compétence</a:t>
            </a:r>
          </a:p>
          <a:p>
            <a:endParaRPr lang="fr-FR" sz="1200" dirty="0"/>
          </a:p>
          <a:p>
            <a:endParaRPr lang="fr-FR" sz="1200" dirty="0"/>
          </a:p>
        </p:txBody>
      </p:sp>
      <p:sp>
        <p:nvSpPr>
          <p:cNvPr id="4" name="Rectangle 3"/>
          <p:cNvSpPr/>
          <p:nvPr/>
        </p:nvSpPr>
        <p:spPr>
          <a:xfrm>
            <a:off x="729673" y="1617755"/>
            <a:ext cx="10566400" cy="769441"/>
          </a:xfrm>
          <a:prstGeom prst="rect">
            <a:avLst/>
          </a:prstGeom>
        </p:spPr>
        <p:txBody>
          <a:bodyPr wrap="square">
            <a:spAutoFit/>
          </a:bodyPr>
          <a:lstStyle/>
          <a:p>
            <a:r>
              <a:rPr lang="fr-FR" sz="4400" b="1" dirty="0">
                <a:solidFill>
                  <a:srgbClr val="FF825C"/>
                </a:solidFill>
              </a:rPr>
              <a:t>I</a:t>
            </a:r>
            <a:r>
              <a:rPr lang="fr-FR" sz="1200" dirty="0">
                <a:solidFill>
                  <a:srgbClr val="06148C"/>
                </a:solidFill>
              </a:rPr>
              <a:t>ndemnité </a:t>
            </a:r>
            <a:r>
              <a:rPr lang="fr-FR" sz="1200" dirty="0" smtClean="0">
                <a:solidFill>
                  <a:srgbClr val="06148C"/>
                </a:solidFill>
              </a:rPr>
              <a:t>de </a:t>
            </a:r>
            <a:r>
              <a:rPr lang="fr-FR" sz="4400" b="1" dirty="0" smtClean="0">
                <a:solidFill>
                  <a:srgbClr val="FF825C"/>
                </a:solidFill>
              </a:rPr>
              <a:t>F</a:t>
            </a:r>
            <a:r>
              <a:rPr lang="fr-FR" sz="2000" dirty="0" smtClean="0">
                <a:solidFill>
                  <a:srgbClr val="06148C"/>
                </a:solidFill>
              </a:rPr>
              <a:t>onctions</a:t>
            </a:r>
            <a:r>
              <a:rPr lang="fr-FR" sz="2200" dirty="0">
                <a:solidFill>
                  <a:srgbClr val="06148C"/>
                </a:solidFill>
              </a:rPr>
              <a:t>, </a:t>
            </a:r>
            <a:r>
              <a:rPr lang="fr-FR" sz="2200" dirty="0" smtClean="0">
                <a:solidFill>
                  <a:srgbClr val="06148C"/>
                </a:solidFill>
              </a:rPr>
              <a:t>                                </a:t>
            </a:r>
            <a:r>
              <a:rPr lang="fr-FR" sz="4400" b="1" dirty="0" smtClean="0">
                <a:solidFill>
                  <a:srgbClr val="FF825C"/>
                </a:solidFill>
              </a:rPr>
              <a:t>S</a:t>
            </a:r>
            <a:r>
              <a:rPr lang="fr-FR" sz="2000" dirty="0" smtClean="0">
                <a:solidFill>
                  <a:srgbClr val="06148C"/>
                </a:solidFill>
              </a:rPr>
              <a:t>ujétions</a:t>
            </a:r>
            <a:r>
              <a:rPr lang="fr-FR" sz="2200" dirty="0" smtClean="0">
                <a:solidFill>
                  <a:srgbClr val="06148C"/>
                </a:solidFill>
              </a:rPr>
              <a:t>                                     </a:t>
            </a:r>
            <a:r>
              <a:rPr lang="fr-FR" sz="4400" b="1" dirty="0" smtClean="0">
                <a:solidFill>
                  <a:srgbClr val="FF825C"/>
                </a:solidFill>
              </a:rPr>
              <a:t>E</a:t>
            </a:r>
            <a:r>
              <a:rPr lang="fr-FR" sz="2000" dirty="0" smtClean="0">
                <a:solidFill>
                  <a:srgbClr val="06148C"/>
                </a:solidFill>
              </a:rPr>
              <a:t>xpertise</a:t>
            </a:r>
            <a:endParaRPr lang="fr-FR" dirty="0"/>
          </a:p>
        </p:txBody>
      </p:sp>
    </p:spTree>
    <p:extLst>
      <p:ext uri="{BB962C8B-B14F-4D97-AF65-F5344CB8AC3E}">
        <p14:creationId xmlns:p14="http://schemas.microsoft.com/office/powerpoint/2010/main" val="180276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885" y="118884"/>
            <a:ext cx="9921895" cy="1191847"/>
          </a:xfrm>
        </p:spPr>
        <p:txBody>
          <a:bodyPr>
            <a:normAutofit fontScale="90000"/>
          </a:bodyPr>
          <a:lstStyle/>
          <a:p>
            <a:r>
              <a:rPr lang="fr-FR" dirty="0" smtClean="0"/>
              <a:t>DES INDICATEURS POUR CLASSER LES POSTES</a:t>
            </a:r>
            <a:endParaRPr lang="fr-FR" dirty="0"/>
          </a:p>
        </p:txBody>
      </p:sp>
      <p:sp>
        <p:nvSpPr>
          <p:cNvPr id="3" name="Espace réservé du contenu 2"/>
          <p:cNvSpPr>
            <a:spLocks noGrp="1"/>
          </p:cNvSpPr>
          <p:nvPr>
            <p:ph idx="1"/>
          </p:nvPr>
        </p:nvSpPr>
        <p:spPr>
          <a:xfrm>
            <a:off x="1722254" y="2460514"/>
            <a:ext cx="10323281" cy="4261025"/>
          </a:xfrm>
        </p:spPr>
        <p:txBody>
          <a:bodyPr numCol="3">
            <a:noAutofit/>
          </a:bodyPr>
          <a:lstStyle/>
          <a:p>
            <a:pPr lvl="0"/>
            <a:r>
              <a:rPr lang="fr-FR" sz="1200" dirty="0"/>
              <a:t/>
            </a:r>
            <a:br>
              <a:rPr lang="fr-FR" sz="1200" dirty="0"/>
            </a:br>
            <a:endParaRPr lang="fr-FR" sz="1200" dirty="0" smtClean="0"/>
          </a:p>
          <a:p>
            <a:pPr lvl="0"/>
            <a:r>
              <a:rPr lang="fr-FR" sz="1200" b="0" dirty="0" smtClean="0"/>
              <a:t>Niveau </a:t>
            </a:r>
            <a:r>
              <a:rPr lang="fr-FR" sz="1200" b="0" dirty="0"/>
              <a:t>d’encadrement dans la hiérarchie</a:t>
            </a:r>
          </a:p>
          <a:p>
            <a:pPr lvl="0"/>
            <a:endParaRPr lang="fr-FR" sz="1200" b="0" dirty="0" smtClean="0"/>
          </a:p>
          <a:p>
            <a:pPr lvl="0"/>
            <a:r>
              <a:rPr lang="fr-FR" sz="1200" b="0" dirty="0" smtClean="0"/>
              <a:t>Responsabilité </a:t>
            </a:r>
            <a:r>
              <a:rPr lang="fr-FR" sz="1200" b="0" dirty="0"/>
              <a:t>de projet </a:t>
            </a:r>
            <a:endParaRPr lang="fr-FR" sz="1200" b="0" dirty="0" smtClean="0"/>
          </a:p>
          <a:p>
            <a:pPr lvl="0"/>
            <a:endParaRPr lang="fr-FR" sz="1200" dirty="0" smtClean="0"/>
          </a:p>
          <a:p>
            <a:pPr lvl="0"/>
            <a:endParaRPr lang="fr-FR" sz="1200" dirty="0"/>
          </a:p>
          <a:p>
            <a:pPr lvl="0"/>
            <a:endParaRPr lang="fr-FR" sz="1200" dirty="0" smtClean="0"/>
          </a:p>
          <a:p>
            <a:pPr lvl="0"/>
            <a:endParaRPr lang="fr-FR" sz="1200" dirty="0"/>
          </a:p>
          <a:p>
            <a:endParaRPr lang="fr-FR" sz="1200" dirty="0"/>
          </a:p>
          <a:p>
            <a:endParaRPr lang="fr-FR" sz="1200" dirty="0"/>
          </a:p>
          <a:p>
            <a:endParaRPr lang="fr-FR" sz="1200" dirty="0"/>
          </a:p>
          <a:p>
            <a:endParaRPr lang="fr-FR" sz="1200" dirty="0"/>
          </a:p>
          <a:p>
            <a:endParaRPr lang="fr-FR" sz="1200" dirty="0"/>
          </a:p>
          <a:p>
            <a:r>
              <a:rPr lang="fr-FR" sz="1200" dirty="0"/>
              <a:t/>
            </a:r>
            <a:br>
              <a:rPr lang="fr-FR" sz="1200" dirty="0"/>
            </a:br>
            <a:endParaRPr lang="fr-FR" sz="1200" dirty="0" smtClean="0"/>
          </a:p>
          <a:p>
            <a:r>
              <a:rPr lang="fr-FR" sz="1200" b="0" dirty="0" smtClean="0"/>
              <a:t>Risques </a:t>
            </a:r>
          </a:p>
          <a:p>
            <a:endParaRPr lang="fr-FR" sz="1200" b="0" dirty="0" smtClean="0"/>
          </a:p>
          <a:p>
            <a:endParaRPr lang="fr-FR" sz="1200" b="0" dirty="0"/>
          </a:p>
          <a:p>
            <a:endParaRPr lang="fr-FR" sz="1200" b="0" dirty="0" smtClean="0"/>
          </a:p>
          <a:p>
            <a:endParaRPr lang="fr-FR" sz="1200" b="0" dirty="0"/>
          </a:p>
          <a:p>
            <a:endParaRPr lang="fr-FR" sz="1200" b="0" dirty="0" smtClean="0"/>
          </a:p>
          <a:p>
            <a:endParaRPr lang="fr-FR" sz="1200" b="0" dirty="0"/>
          </a:p>
          <a:p>
            <a:endParaRPr lang="fr-FR" sz="1200" b="0" dirty="0" smtClean="0"/>
          </a:p>
          <a:p>
            <a:endParaRPr lang="fr-FR" sz="1200" b="0" dirty="0"/>
          </a:p>
          <a:p>
            <a:endParaRPr lang="fr-FR" sz="1200" b="0" dirty="0" smtClean="0"/>
          </a:p>
          <a:p>
            <a:endParaRPr lang="fr-FR" sz="1200" b="0" dirty="0"/>
          </a:p>
          <a:p>
            <a:endParaRPr lang="fr-FR" sz="1200" b="0" dirty="0" smtClean="0"/>
          </a:p>
          <a:p>
            <a:endParaRPr lang="fr-FR" sz="1200" b="0" dirty="0"/>
          </a:p>
          <a:p>
            <a:pPr lvl="0"/>
            <a:r>
              <a:rPr lang="fr-FR" sz="1200" b="0" dirty="0"/>
              <a:t>Complexité</a:t>
            </a:r>
          </a:p>
          <a:p>
            <a:pPr lvl="0"/>
            <a:r>
              <a:rPr lang="fr-FR" sz="1200" b="0" dirty="0"/>
              <a:t>Niveau de qualification</a:t>
            </a:r>
          </a:p>
          <a:p>
            <a:pPr lvl="0"/>
            <a:endParaRPr lang="fr-FR" sz="1200" b="0" dirty="0"/>
          </a:p>
          <a:p>
            <a:pPr lvl="0"/>
            <a:endParaRPr lang="fr-FR" sz="1200" b="0" dirty="0" smtClean="0"/>
          </a:p>
          <a:p>
            <a:pPr lvl="0"/>
            <a:r>
              <a:rPr lang="fr-FR" sz="1200" b="0" dirty="0" smtClean="0"/>
              <a:t>Autonomie</a:t>
            </a:r>
            <a:endParaRPr lang="fr-FR" sz="1200" b="0" dirty="0"/>
          </a:p>
          <a:p>
            <a:endParaRPr lang="fr-FR" sz="1200" dirty="0"/>
          </a:p>
          <a:p>
            <a:endParaRPr lang="fr-FR" sz="1200" dirty="0"/>
          </a:p>
        </p:txBody>
      </p:sp>
      <p:sp>
        <p:nvSpPr>
          <p:cNvPr id="4" name="Rectangle 3"/>
          <p:cNvSpPr/>
          <p:nvPr/>
        </p:nvSpPr>
        <p:spPr>
          <a:xfrm>
            <a:off x="729673" y="1617755"/>
            <a:ext cx="105664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825C"/>
                </a:solidFill>
                <a:effectLst/>
                <a:uLnTx/>
                <a:uFillTx/>
                <a:latin typeface="Calibri" panose="020F0502020204030204"/>
                <a:ea typeface="+mn-ea"/>
                <a:cs typeface="+mn-cs"/>
              </a:rPr>
              <a:t>I</a:t>
            </a:r>
            <a:r>
              <a:rPr kumimoji="0" lang="fr-FR" sz="1200" b="0" i="0" u="none" strike="noStrike" kern="1200" cap="none" spc="0" normalizeH="0" baseline="0" noProof="0" dirty="0">
                <a:ln>
                  <a:noFill/>
                </a:ln>
                <a:solidFill>
                  <a:srgbClr val="06148C"/>
                </a:solidFill>
                <a:effectLst/>
                <a:uLnTx/>
                <a:uFillTx/>
                <a:latin typeface="Calibri" panose="020F0502020204030204"/>
                <a:ea typeface="+mn-ea"/>
                <a:cs typeface="+mn-cs"/>
              </a:rPr>
              <a:t>ndemnité </a:t>
            </a:r>
            <a:r>
              <a:rPr kumimoji="0" lang="fr-FR" sz="1200" b="0" i="0" u="none" strike="noStrike" kern="1200" cap="none" spc="0" normalizeH="0" baseline="0" noProof="0" dirty="0" smtClean="0">
                <a:ln>
                  <a:noFill/>
                </a:ln>
                <a:solidFill>
                  <a:srgbClr val="06148C"/>
                </a:solidFill>
                <a:effectLst/>
                <a:uLnTx/>
                <a:uFillTx/>
                <a:latin typeface="Calibri" panose="020F0502020204030204"/>
                <a:ea typeface="+mn-ea"/>
                <a:cs typeface="+mn-cs"/>
              </a:rPr>
              <a:t>de </a:t>
            </a:r>
            <a:r>
              <a:rPr kumimoji="0" lang="fr-FR" sz="4400" b="1" i="0" u="none" strike="noStrike" kern="1200" cap="none" spc="0" normalizeH="0" baseline="0" noProof="0" dirty="0" smtClean="0">
                <a:ln>
                  <a:noFill/>
                </a:ln>
                <a:solidFill>
                  <a:srgbClr val="FF825C"/>
                </a:solidFill>
                <a:effectLst/>
                <a:uLnTx/>
                <a:uFillTx/>
                <a:latin typeface="Calibri" panose="020F0502020204030204"/>
                <a:ea typeface="+mn-ea"/>
                <a:cs typeface="+mn-cs"/>
              </a:rPr>
              <a:t>F</a:t>
            </a:r>
            <a:r>
              <a:rPr kumimoji="0" lang="fr-FR" sz="2000" b="0" i="0" u="none" strike="noStrike" kern="1200" cap="none" spc="0" normalizeH="0" baseline="0" noProof="0" dirty="0" smtClean="0">
                <a:ln>
                  <a:noFill/>
                </a:ln>
                <a:solidFill>
                  <a:srgbClr val="06148C"/>
                </a:solidFill>
                <a:effectLst/>
                <a:uLnTx/>
                <a:uFillTx/>
                <a:latin typeface="Calibri" panose="020F0502020204030204"/>
                <a:ea typeface="+mn-ea"/>
                <a:cs typeface="+mn-cs"/>
              </a:rPr>
              <a:t>onctions</a:t>
            </a:r>
            <a:r>
              <a:rPr kumimoji="0" lang="fr-FR" sz="2200" b="0" i="0" u="none" strike="noStrike" kern="1200" cap="none" spc="0" normalizeH="0" baseline="0" noProof="0" dirty="0">
                <a:ln>
                  <a:noFill/>
                </a:ln>
                <a:solidFill>
                  <a:srgbClr val="06148C"/>
                </a:solidFill>
                <a:effectLst/>
                <a:uLnTx/>
                <a:uFillTx/>
                <a:latin typeface="Calibri" panose="020F0502020204030204"/>
                <a:ea typeface="+mn-ea"/>
                <a:cs typeface="+mn-cs"/>
              </a:rPr>
              <a:t>, </a:t>
            </a:r>
            <a:r>
              <a:rPr kumimoji="0" lang="fr-FR" sz="2200" b="0" i="0" u="none" strike="noStrike" kern="1200" cap="none" spc="0" normalizeH="0" baseline="0" noProof="0" dirty="0" smtClean="0">
                <a:ln>
                  <a:noFill/>
                </a:ln>
                <a:solidFill>
                  <a:srgbClr val="06148C"/>
                </a:solidFill>
                <a:effectLst/>
                <a:uLnTx/>
                <a:uFillTx/>
                <a:latin typeface="Calibri" panose="020F0502020204030204"/>
                <a:ea typeface="+mn-ea"/>
                <a:cs typeface="+mn-cs"/>
              </a:rPr>
              <a:t>                                </a:t>
            </a:r>
            <a:r>
              <a:rPr kumimoji="0" lang="fr-FR" sz="4400" b="1" i="0" u="none" strike="noStrike" kern="1200" cap="none" spc="0" normalizeH="0" baseline="0" noProof="0" dirty="0" smtClean="0">
                <a:ln>
                  <a:noFill/>
                </a:ln>
                <a:solidFill>
                  <a:srgbClr val="FF825C"/>
                </a:solidFill>
                <a:effectLst/>
                <a:uLnTx/>
                <a:uFillTx/>
                <a:latin typeface="Calibri" panose="020F0502020204030204"/>
                <a:ea typeface="+mn-ea"/>
                <a:cs typeface="+mn-cs"/>
              </a:rPr>
              <a:t>S</a:t>
            </a:r>
            <a:r>
              <a:rPr kumimoji="0" lang="fr-FR" sz="2000" b="0" i="0" u="none" strike="noStrike" kern="1200" cap="none" spc="0" normalizeH="0" baseline="0" noProof="0" dirty="0" smtClean="0">
                <a:ln>
                  <a:noFill/>
                </a:ln>
                <a:solidFill>
                  <a:srgbClr val="06148C"/>
                </a:solidFill>
                <a:effectLst/>
                <a:uLnTx/>
                <a:uFillTx/>
                <a:latin typeface="Calibri" panose="020F0502020204030204"/>
                <a:ea typeface="+mn-ea"/>
                <a:cs typeface="+mn-cs"/>
              </a:rPr>
              <a:t>ujétions</a:t>
            </a:r>
            <a:r>
              <a:rPr kumimoji="0" lang="fr-FR" sz="2200" b="0" i="0" u="none" strike="noStrike" kern="1200" cap="none" spc="0" normalizeH="0" baseline="0" noProof="0" dirty="0" smtClean="0">
                <a:ln>
                  <a:noFill/>
                </a:ln>
                <a:solidFill>
                  <a:srgbClr val="06148C"/>
                </a:solidFill>
                <a:effectLst/>
                <a:uLnTx/>
                <a:uFillTx/>
                <a:latin typeface="Calibri" panose="020F0502020204030204"/>
                <a:ea typeface="+mn-ea"/>
                <a:cs typeface="+mn-cs"/>
              </a:rPr>
              <a:t>                                     </a:t>
            </a:r>
            <a:r>
              <a:rPr kumimoji="0" lang="fr-FR" sz="4400" b="1" i="0" u="none" strike="noStrike" kern="1200" cap="none" spc="0" normalizeH="0" baseline="0" noProof="0" dirty="0" smtClean="0">
                <a:ln>
                  <a:noFill/>
                </a:ln>
                <a:solidFill>
                  <a:srgbClr val="FF825C"/>
                </a:solidFill>
                <a:effectLst/>
                <a:uLnTx/>
                <a:uFillTx/>
                <a:latin typeface="Calibri" panose="020F0502020204030204"/>
                <a:ea typeface="+mn-ea"/>
                <a:cs typeface="+mn-cs"/>
              </a:rPr>
              <a:t>E</a:t>
            </a:r>
            <a:r>
              <a:rPr kumimoji="0" lang="fr-FR" sz="2000" b="0" i="0" u="none" strike="noStrike" kern="1200" cap="none" spc="0" normalizeH="0" baseline="0" noProof="0" dirty="0" smtClean="0">
                <a:ln>
                  <a:noFill/>
                </a:ln>
                <a:solidFill>
                  <a:srgbClr val="06148C"/>
                </a:solidFill>
                <a:effectLst/>
                <a:uLnTx/>
                <a:uFillTx/>
                <a:latin typeface="Calibri" panose="020F0502020204030204"/>
                <a:ea typeface="+mn-ea"/>
                <a:cs typeface="+mn-cs"/>
              </a:rPr>
              <a:t>xpertise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367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INDICATEURS POUR CLASSER LES POSTES</a:t>
            </a:r>
            <a:endParaRPr lang="fr-FR" dirty="0"/>
          </a:p>
        </p:txBody>
      </p:sp>
      <p:sp>
        <p:nvSpPr>
          <p:cNvPr id="4" name="Rectangle 3"/>
          <p:cNvSpPr/>
          <p:nvPr/>
        </p:nvSpPr>
        <p:spPr>
          <a:xfrm>
            <a:off x="1189450" y="1550876"/>
            <a:ext cx="10450101" cy="4431983"/>
          </a:xfrm>
          <a:prstGeom prst="rect">
            <a:avLst/>
          </a:prstGeom>
        </p:spPr>
        <p:txBody>
          <a:bodyPr wrap="square">
            <a:spAutoFit/>
          </a:bodyPr>
          <a:lstStyle/>
          <a:p>
            <a:r>
              <a:rPr lang="fr-FR" sz="2800" dirty="0">
                <a:solidFill>
                  <a:schemeClr val="tx2"/>
                </a:solidFill>
              </a:rPr>
              <a:t>L’IFSE est une indemnité liée au poste de l’agent et à son expérience professionnelle</a:t>
            </a:r>
            <a:r>
              <a:rPr lang="fr-FR" sz="2800" dirty="0" smtClean="0">
                <a:solidFill>
                  <a:schemeClr val="tx2"/>
                </a:solidFill>
              </a:rPr>
              <a:t>.</a:t>
            </a:r>
          </a:p>
          <a:p>
            <a:endParaRPr lang="fr-FR" sz="2800" dirty="0">
              <a:solidFill>
                <a:schemeClr val="tx2"/>
              </a:solidFill>
            </a:endParaRPr>
          </a:p>
          <a:p>
            <a:r>
              <a:rPr lang="fr-FR" sz="2200" dirty="0" smtClean="0"/>
              <a:t>Exemple : </a:t>
            </a:r>
            <a:endParaRPr lang="fr-FR" sz="2200" dirty="0"/>
          </a:p>
          <a:p>
            <a:r>
              <a:rPr lang="fr-FR" sz="2200" i="1" dirty="0" smtClean="0"/>
              <a:t>L’IFSE et les </a:t>
            </a:r>
            <a:r>
              <a:rPr lang="fr-FR" sz="2200" i="1" dirty="0"/>
              <a:t>groupes de fonctions sont déterminés à partir de critères professionnels </a:t>
            </a:r>
            <a:r>
              <a:rPr lang="fr-FR" sz="2200" i="1" dirty="0" smtClean="0"/>
              <a:t>suivants :</a:t>
            </a:r>
          </a:p>
          <a:p>
            <a:endParaRPr lang="fr-FR" sz="2200" i="1" dirty="0"/>
          </a:p>
          <a:p>
            <a:r>
              <a:rPr lang="fr-FR" sz="2200" i="1" dirty="0"/>
              <a:t>- </a:t>
            </a:r>
            <a:r>
              <a:rPr lang="fr-FR" sz="2200" i="1" dirty="0" smtClean="0"/>
              <a:t>du </a:t>
            </a:r>
            <a:r>
              <a:rPr lang="fr-FR" sz="2200" i="1" dirty="0"/>
              <a:t>niveau d’encadrement</a:t>
            </a:r>
          </a:p>
          <a:p>
            <a:r>
              <a:rPr lang="fr-FR" sz="2200" i="1" dirty="0"/>
              <a:t>- d</a:t>
            </a:r>
            <a:r>
              <a:rPr lang="fr-FR" sz="2200" i="1" dirty="0" smtClean="0"/>
              <a:t>u </a:t>
            </a:r>
            <a:r>
              <a:rPr lang="fr-FR" sz="2200" i="1" dirty="0"/>
              <a:t>niveau de responsabilité</a:t>
            </a:r>
          </a:p>
          <a:p>
            <a:r>
              <a:rPr lang="fr-FR" sz="2200" i="1" dirty="0"/>
              <a:t>- d</a:t>
            </a:r>
            <a:r>
              <a:rPr lang="fr-FR" sz="2200" i="1" dirty="0" smtClean="0"/>
              <a:t>e </a:t>
            </a:r>
            <a:r>
              <a:rPr lang="fr-FR" sz="2200" i="1" dirty="0"/>
              <a:t>la complexité des tâches à exécuter et du niveau de qualification requis</a:t>
            </a:r>
          </a:p>
          <a:p>
            <a:r>
              <a:rPr lang="fr-FR" sz="2200" i="1" dirty="0"/>
              <a:t>- d</a:t>
            </a:r>
            <a:r>
              <a:rPr lang="fr-FR" sz="2200" i="1" dirty="0" smtClean="0"/>
              <a:t>e </a:t>
            </a:r>
            <a:r>
              <a:rPr lang="fr-FR" sz="2200" i="1" dirty="0"/>
              <a:t>l’autonomie nécessaire à la fonction</a:t>
            </a:r>
          </a:p>
          <a:p>
            <a:r>
              <a:rPr lang="fr-FR" sz="2200" i="1" dirty="0"/>
              <a:t>- d</a:t>
            </a:r>
            <a:r>
              <a:rPr lang="fr-FR" sz="2200" i="1" dirty="0" smtClean="0"/>
              <a:t>es </a:t>
            </a:r>
            <a:r>
              <a:rPr lang="fr-FR" sz="2200" i="1" dirty="0"/>
              <a:t>risques inhérents à la fonction</a:t>
            </a:r>
          </a:p>
        </p:txBody>
      </p:sp>
    </p:spTree>
    <p:extLst>
      <p:ext uri="{BB962C8B-B14F-4D97-AF65-F5344CB8AC3E}">
        <p14:creationId xmlns:p14="http://schemas.microsoft.com/office/powerpoint/2010/main" val="392672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9449" y="359029"/>
            <a:ext cx="9672991" cy="1191847"/>
          </a:xfrm>
        </p:spPr>
        <p:txBody>
          <a:bodyPr>
            <a:normAutofit fontScale="90000"/>
          </a:bodyPr>
          <a:lstStyle/>
          <a:p>
            <a:r>
              <a:rPr lang="fr-FR" i="1" dirty="0"/>
              <a:t>Réponse du Ministère de l'intérieur n°15568</a:t>
            </a:r>
            <a:br>
              <a:rPr lang="fr-FR" i="1" dirty="0"/>
            </a:br>
            <a:endParaRPr lang="fr-FR" dirty="0"/>
          </a:p>
        </p:txBody>
      </p:sp>
      <p:sp>
        <p:nvSpPr>
          <p:cNvPr id="3" name="Espace réservé du contenu 2"/>
          <p:cNvSpPr>
            <a:spLocks noGrp="1"/>
          </p:cNvSpPr>
          <p:nvPr>
            <p:ph idx="1"/>
          </p:nvPr>
        </p:nvSpPr>
        <p:spPr>
          <a:xfrm>
            <a:off x="874140" y="1172502"/>
            <a:ext cx="10776578" cy="5133703"/>
          </a:xfrm>
        </p:spPr>
        <p:txBody>
          <a:bodyPr>
            <a:noAutofit/>
          </a:bodyPr>
          <a:lstStyle/>
          <a:p>
            <a:pPr algn="just"/>
            <a:r>
              <a:rPr lang="fr-FR" sz="2000" b="0" dirty="0"/>
              <a:t>Lorsque les collectivités territoriales instituent un régime indemnitaire, il leur appartient de respecter </a:t>
            </a:r>
            <a:r>
              <a:rPr lang="fr-FR" sz="2000" dirty="0"/>
              <a:t>le plafond indemnitaire dont peuvent bénéficier les agents de l'État </a:t>
            </a:r>
            <a:r>
              <a:rPr lang="fr-FR" sz="2000" b="0" dirty="0"/>
              <a:t>servant dans des corps comparables. En ce sens, l'article 88 de la loi n° 84-53 du 26 janvier 1984 portant dispositions statutaires relatives à la fonction publique territoriale prévoit que : « </a:t>
            </a:r>
            <a:r>
              <a:rPr lang="fr-FR" sz="2000" dirty="0"/>
              <a:t>L'assemblée délibérante de chaque collectivité territoriale ou le conseil d'administration d'un établissement public local fixe les régimes indemnitaires dans la limite de ceux dont bénéficient les différents services de l'État </a:t>
            </a:r>
            <a:r>
              <a:rPr lang="fr-FR" sz="2000" b="0" dirty="0"/>
              <a:t>». En pratique, et en application du décret n° 91-875 du 6 septembre 1991 modifié, cette limite est déterminée au terme d'une comparaison entre les cadres d'emplois de la fonction publique territoriale et les corps équivalents de l'État, à l'exception de certains personnels pour lesquels un régime indemnitaire spécifique a été institué en l'absence de corps équivalents de l'État (les personnels de police municipale et gardes champêtres, les sapeurs-pompiers professionnels et certains emplois fonctionnels). En vertu de l'article 2 du décret n° 91-875 du 6 septembre 1991, il revient à l'assemblée délibérante de fixer dans ces limites, la nature, les conditions d'attribution et le taux moyen des indemnités applicables</a:t>
            </a:r>
            <a:r>
              <a:rPr lang="fr-FR" sz="2000" b="0" dirty="0" smtClean="0"/>
              <a:t>, </a:t>
            </a:r>
            <a:r>
              <a:rPr lang="fr-FR" sz="2000" dirty="0" smtClean="0"/>
              <a:t>l'autorité investie du pouvoir de nomination fixant le taux individuel attribué à chaque agent sur le fondement de la délibération</a:t>
            </a:r>
            <a:r>
              <a:rPr lang="fr-FR" sz="2000" b="0" dirty="0" smtClean="0"/>
              <a:t>. </a:t>
            </a:r>
            <a:r>
              <a:rPr lang="fr-FR" sz="2000" b="0" dirty="0"/>
              <a:t>En revanche, </a:t>
            </a:r>
            <a:r>
              <a:rPr lang="fr-FR" sz="2000" dirty="0" smtClean="0"/>
              <a:t>l'organe </a:t>
            </a:r>
            <a:r>
              <a:rPr lang="fr-FR" sz="2000" dirty="0"/>
              <a:t>délibérant ne dispose d'aucun pouvoir normatif lui permettant de créer une prime et sa compétence reste encadrée par les textes </a:t>
            </a:r>
            <a:r>
              <a:rPr lang="fr-FR" sz="2000" b="0" dirty="0"/>
              <a:t>précités afin de répondre au souci d'équilibre entre le principe de libre administration des collectivités territoriales et le principe de parité entre fonctions publiques. Ainsi, </a:t>
            </a:r>
            <a:r>
              <a:rPr lang="fr-FR" sz="2000" dirty="0"/>
              <a:t>une collectivité territoriale ne peut pas attribuer une prime exceptionnelle destinée à rémunérer une mission ponctuelle à caractère exceptionnel si une telle prime n'existe pas au sein de l'État</a:t>
            </a:r>
            <a:r>
              <a:rPr lang="fr-FR" sz="2000" dirty="0">
                <a:solidFill>
                  <a:schemeClr val="tx1"/>
                </a:solidFill>
              </a:rPr>
              <a:t>.</a:t>
            </a:r>
          </a:p>
          <a:p>
            <a:pPr algn="just"/>
            <a:endParaRPr lang="fr-FR" sz="2000" dirty="0"/>
          </a:p>
        </p:txBody>
      </p:sp>
    </p:spTree>
    <p:extLst>
      <p:ext uri="{BB962C8B-B14F-4D97-AF65-F5344CB8AC3E}">
        <p14:creationId xmlns:p14="http://schemas.microsoft.com/office/powerpoint/2010/main" val="3523738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4</a:t>
            </a:r>
            <a:r>
              <a:rPr lang="fr-FR" baseline="30000" dirty="0" smtClean="0"/>
              <a:t>ème</a:t>
            </a:r>
            <a:r>
              <a:rPr lang="fr-FR" dirty="0" smtClean="0"/>
              <a:t> étape  : les groupes de la collectivités</a:t>
            </a:r>
            <a:endParaRPr lang="fr-FR"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1702610603"/>
              </p:ext>
            </p:extLst>
          </p:nvPr>
        </p:nvGraphicFramePr>
        <p:xfrm>
          <a:off x="932352" y="3595687"/>
          <a:ext cx="8949954" cy="2401135"/>
        </p:xfrm>
        <a:graphic>
          <a:graphicData uri="http://schemas.openxmlformats.org/drawingml/2006/table">
            <a:tbl>
              <a:tblPr firstRow="1" firstCol="1" bandRow="1">
                <a:tableStyleId>{69CF1AB2-1976-4502-BF36-3FF5EA218861}</a:tableStyleId>
              </a:tblPr>
              <a:tblGrid>
                <a:gridCol w="844412">
                  <a:extLst>
                    <a:ext uri="{9D8B030D-6E8A-4147-A177-3AD203B41FA5}">
                      <a16:colId xmlns:a16="http://schemas.microsoft.com/office/drawing/2014/main" val="2232346054"/>
                    </a:ext>
                  </a:extLst>
                </a:gridCol>
                <a:gridCol w="2432431">
                  <a:extLst>
                    <a:ext uri="{9D8B030D-6E8A-4147-A177-3AD203B41FA5}">
                      <a16:colId xmlns:a16="http://schemas.microsoft.com/office/drawing/2014/main" val="2611706031"/>
                    </a:ext>
                  </a:extLst>
                </a:gridCol>
                <a:gridCol w="2209800">
                  <a:extLst>
                    <a:ext uri="{9D8B030D-6E8A-4147-A177-3AD203B41FA5}">
                      <a16:colId xmlns:a16="http://schemas.microsoft.com/office/drawing/2014/main" val="2997480511"/>
                    </a:ext>
                  </a:extLst>
                </a:gridCol>
                <a:gridCol w="2027398">
                  <a:extLst>
                    <a:ext uri="{9D8B030D-6E8A-4147-A177-3AD203B41FA5}">
                      <a16:colId xmlns:a16="http://schemas.microsoft.com/office/drawing/2014/main" val="1881864664"/>
                    </a:ext>
                  </a:extLst>
                </a:gridCol>
                <a:gridCol w="1435913">
                  <a:extLst>
                    <a:ext uri="{9D8B030D-6E8A-4147-A177-3AD203B41FA5}">
                      <a16:colId xmlns:a16="http://schemas.microsoft.com/office/drawing/2014/main" val="3359804048"/>
                    </a:ext>
                  </a:extLst>
                </a:gridCol>
              </a:tblGrid>
              <a:tr h="885186">
                <a:tc>
                  <a:txBody>
                    <a:bodyPr/>
                    <a:lstStyle/>
                    <a:p>
                      <a:pPr algn="ctr">
                        <a:spcAft>
                          <a:spcPts val="0"/>
                        </a:spcAft>
                      </a:pPr>
                      <a:r>
                        <a:rPr lang="fr-FR" sz="1400" dirty="0" smtClean="0">
                          <a:effectLst/>
                          <a:latin typeface="+mn-lt"/>
                        </a:rPr>
                        <a:t>Groupes de l’Etat</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400" dirty="0" smtClean="0">
                          <a:effectLst/>
                          <a:latin typeface="+mn-lt"/>
                        </a:rPr>
                        <a:t>Groupes de fonctions</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400" dirty="0">
                          <a:effectLst/>
                          <a:latin typeface="+mn-lt"/>
                        </a:rPr>
                        <a:t>Montants annuels maximum de </a:t>
                      </a:r>
                      <a:r>
                        <a:rPr lang="fr-FR" sz="1400" dirty="0" smtClean="0">
                          <a:effectLst/>
                          <a:latin typeface="+mn-lt"/>
                        </a:rPr>
                        <a:t>l’IFSE (références</a:t>
                      </a:r>
                      <a:r>
                        <a:rPr lang="fr-FR" sz="1400" baseline="0" dirty="0" smtClean="0">
                          <a:effectLst/>
                          <a:latin typeface="+mn-lt"/>
                        </a:rPr>
                        <a:t> de l’Etat)</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mn-lt"/>
                        </a:rPr>
                        <a:t>Montants annuels maximum de l’IFSE (fixé</a:t>
                      </a:r>
                      <a:r>
                        <a:rPr lang="fr-FR" sz="1400" baseline="0" dirty="0" smtClean="0">
                          <a:effectLst/>
                          <a:latin typeface="+mn-lt"/>
                        </a:rPr>
                        <a:t> par la collectivité)</a:t>
                      </a:r>
                      <a:endParaRPr lang="fr-FR" sz="1400" dirty="0" smtClean="0">
                        <a:effectLst/>
                        <a:latin typeface="+mn-lt"/>
                        <a:ea typeface="Calibri" panose="020F0502020204030204" pitchFamily="34" charset="0"/>
                        <a:cs typeface="Times New Roman" panose="02020603050405020304" pitchFamily="18" charset="0"/>
                      </a:endParaRPr>
                    </a:p>
                    <a:p>
                      <a:pPr algn="ctr">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mn-lt"/>
                        </a:rPr>
                        <a:t>Montants annuels minium de l’IFSE (fixé par la</a:t>
                      </a:r>
                      <a:r>
                        <a:rPr lang="fr-FR" sz="1400" baseline="0" dirty="0" smtClean="0">
                          <a:effectLst/>
                          <a:latin typeface="+mn-lt"/>
                        </a:rPr>
                        <a:t> collectivité)</a:t>
                      </a:r>
                      <a:endParaRPr lang="fr-FR" sz="1400" dirty="0" smtClean="0">
                        <a:effectLst/>
                        <a:latin typeface="+mn-lt"/>
                        <a:ea typeface="Calibri" panose="020F0502020204030204" pitchFamily="34" charset="0"/>
                        <a:cs typeface="Times New Roman" panose="02020603050405020304" pitchFamily="18" charset="0"/>
                      </a:endParaRPr>
                    </a:p>
                    <a:p>
                      <a:pPr algn="ctr">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23168"/>
                  </a:ext>
                </a:extLst>
              </a:tr>
              <a:tr h="369964">
                <a:tc>
                  <a:txBody>
                    <a:bodyPr/>
                    <a:lstStyle/>
                    <a:p>
                      <a:pPr>
                        <a:spcAft>
                          <a:spcPts val="0"/>
                        </a:spcAft>
                      </a:pPr>
                      <a:r>
                        <a:rPr lang="fr-FR" sz="1400" dirty="0">
                          <a:effectLst/>
                          <a:latin typeface="+mn-lt"/>
                        </a:rPr>
                        <a:t>A1</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400" dirty="0">
                          <a:effectLst/>
                          <a:latin typeface="+mn-lt"/>
                        </a:rPr>
                        <a:t> </a:t>
                      </a:r>
                      <a:r>
                        <a:rPr lang="fr-FR" sz="1400" dirty="0" smtClean="0">
                          <a:effectLst/>
                          <a:latin typeface="+mn-lt"/>
                        </a:rPr>
                        <a:t>secrétaire de Maire</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smtClean="0">
                          <a:effectLst/>
                          <a:latin typeface="+mn-lt"/>
                        </a:rPr>
                        <a:t>36210€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smtClean="0">
                          <a:effectLst/>
                          <a:latin typeface="+mn-lt"/>
                          <a:ea typeface="Calibri" panose="020F0502020204030204" pitchFamily="34" charset="0"/>
                          <a:cs typeface="Times New Roman" panose="02020603050405020304" pitchFamily="18" charset="0"/>
                        </a:rPr>
                        <a:t>36000€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smtClean="0">
                          <a:effectLst/>
                          <a:latin typeface="+mn-lt"/>
                          <a:ea typeface="Calibri" panose="020F0502020204030204" pitchFamily="34" charset="0"/>
                          <a:cs typeface="Times New Roman" panose="02020603050405020304" pitchFamily="18" charset="0"/>
                        </a:rPr>
                        <a:t>12 0000€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0382096"/>
                  </a:ext>
                </a:extLst>
              </a:tr>
              <a:tr h="321457">
                <a:tc>
                  <a:txBody>
                    <a:bodyPr/>
                    <a:lstStyle/>
                    <a:p>
                      <a:pPr>
                        <a:spcAft>
                          <a:spcPts val="0"/>
                        </a:spcAft>
                      </a:pPr>
                      <a:r>
                        <a:rPr lang="fr-FR" sz="1400" dirty="0" smtClean="0">
                          <a:effectLst/>
                          <a:latin typeface="+mn-lt"/>
                        </a:rPr>
                        <a:t>B1</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400" dirty="0">
                          <a:effectLst/>
                          <a:latin typeface="+mn-lt"/>
                        </a:rPr>
                        <a:t> </a:t>
                      </a:r>
                      <a:r>
                        <a:rPr lang="fr-FR" sz="1400" dirty="0" smtClean="0">
                          <a:effectLst/>
                          <a:latin typeface="+mn-lt"/>
                        </a:rPr>
                        <a:t>Responsable</a:t>
                      </a:r>
                      <a:r>
                        <a:rPr lang="fr-FR" sz="1400" baseline="0" dirty="0" smtClean="0">
                          <a:effectLst/>
                          <a:latin typeface="+mn-lt"/>
                        </a:rPr>
                        <a:t> de service</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mn-ea"/>
                          <a:cs typeface="+mn-cs"/>
                        </a:rPr>
                        <a:t>16015€</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15 000€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8 0000€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925988"/>
                  </a:ext>
                </a:extLst>
              </a:tr>
              <a:tr h="321457">
                <a:tc>
                  <a:txBody>
                    <a:bodyPr/>
                    <a:lstStyle/>
                    <a:p>
                      <a:pPr>
                        <a:spcAft>
                          <a:spcPts val="0"/>
                        </a:spcAft>
                      </a:pPr>
                      <a:r>
                        <a:rPr lang="fr-FR" sz="1400" dirty="0" smtClean="0">
                          <a:effectLst/>
                          <a:latin typeface="+mn-lt"/>
                        </a:rPr>
                        <a:t>B2</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400" dirty="0">
                          <a:effectLst/>
                          <a:latin typeface="+mn-lt"/>
                        </a:rPr>
                        <a:t> </a:t>
                      </a:r>
                      <a:r>
                        <a:rPr lang="fr-FR" sz="1400" dirty="0" smtClean="0">
                          <a:effectLst/>
                          <a:latin typeface="+mn-lt"/>
                        </a:rPr>
                        <a:t>Assistant</a:t>
                      </a:r>
                      <a:r>
                        <a:rPr lang="fr-FR" sz="1400" baseline="0" dirty="0" smtClean="0">
                          <a:effectLst/>
                          <a:latin typeface="+mn-lt"/>
                        </a:rPr>
                        <a:t> de Direction</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latin typeface="+mn-lt"/>
                        </a:rPr>
                        <a:t> </a:t>
                      </a:r>
                      <a:r>
                        <a:rPr lang="fr-FR" sz="1400" dirty="0" smtClean="0">
                          <a:effectLst/>
                          <a:latin typeface="+mn-lt"/>
                        </a:rPr>
                        <a:t>14650€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12</a:t>
                      </a:r>
                      <a:r>
                        <a:rPr lang="fr-FR" sz="1400" baseline="0" dirty="0" smtClean="0">
                          <a:effectLst/>
                          <a:latin typeface="+mn-lt"/>
                          <a:ea typeface="Calibri" panose="020F0502020204030204" pitchFamily="34" charset="0"/>
                          <a:cs typeface="Times New Roman" panose="02020603050405020304" pitchFamily="18" charset="0"/>
                        </a:rPr>
                        <a:t> 000€</a:t>
                      </a:r>
                      <a:endParaRPr lang="fr-FR" sz="1400"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6 0000€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920320"/>
                  </a:ext>
                </a:extLst>
              </a:tr>
              <a:tr h="321457">
                <a:tc>
                  <a:txBody>
                    <a:bodyPr/>
                    <a:lstStyle/>
                    <a:p>
                      <a:pPr>
                        <a:spcAft>
                          <a:spcPts val="0"/>
                        </a:spcAft>
                      </a:pPr>
                      <a:r>
                        <a:rPr lang="fr-FR" sz="1400" dirty="0" smtClean="0">
                          <a:effectLst/>
                          <a:latin typeface="+mn-lt"/>
                        </a:rPr>
                        <a:t>C1</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400" dirty="0" smtClean="0">
                          <a:effectLst/>
                          <a:latin typeface="+mn-lt"/>
                        </a:rPr>
                        <a:t>Agents</a:t>
                      </a:r>
                      <a:r>
                        <a:rPr lang="fr-FR" sz="1400" baseline="0" dirty="0" smtClean="0">
                          <a:effectLst/>
                          <a:latin typeface="+mn-lt"/>
                        </a:rPr>
                        <a:t> d’exécution</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10800€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10 000€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smtClean="0">
                          <a:effectLst/>
                          <a:latin typeface="+mn-lt"/>
                          <a:ea typeface="Calibri" panose="020F0502020204030204" pitchFamily="34" charset="0"/>
                          <a:cs typeface="Times New Roman" panose="02020603050405020304" pitchFamily="18" charset="0"/>
                        </a:rPr>
                        <a:t>4</a:t>
                      </a:r>
                      <a:r>
                        <a:rPr lang="fr-FR" sz="1400" baseline="0" dirty="0" smtClean="0">
                          <a:effectLst/>
                          <a:latin typeface="+mn-lt"/>
                          <a:ea typeface="Calibri" panose="020F0502020204030204" pitchFamily="34" charset="0"/>
                          <a:cs typeface="Times New Roman" panose="02020603050405020304" pitchFamily="18" charset="0"/>
                        </a:rPr>
                        <a:t> 0000€</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325547"/>
                  </a:ext>
                </a:extLst>
              </a:tr>
            </a:tbl>
          </a:graphicData>
        </a:graphic>
      </p:graphicFrame>
      <p:sp>
        <p:nvSpPr>
          <p:cNvPr id="5" name="Rectangle 4"/>
          <p:cNvSpPr/>
          <p:nvPr/>
        </p:nvSpPr>
        <p:spPr>
          <a:xfrm>
            <a:off x="6424730" y="3044072"/>
            <a:ext cx="3938469" cy="300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Espace réservé du contenu 3"/>
          <p:cNvGraphicFramePr>
            <a:graphicFrameLocks noGrp="1"/>
          </p:cNvGraphicFramePr>
          <p:nvPr>
            <p:ph idx="1"/>
            <p:extLst>
              <p:ext uri="{D42A27DB-BD31-4B8C-83A1-F6EECF244321}">
                <p14:modId xmlns:p14="http://schemas.microsoft.com/office/powerpoint/2010/main" val="4126712005"/>
              </p:ext>
            </p:extLst>
          </p:nvPr>
        </p:nvGraphicFramePr>
        <p:xfrm>
          <a:off x="932353" y="1299194"/>
          <a:ext cx="5463804" cy="1998406"/>
        </p:xfrm>
        <a:graphic>
          <a:graphicData uri="http://schemas.openxmlformats.org/drawingml/2006/table">
            <a:tbl>
              <a:tblPr firstRow="1" firstCol="1" bandRow="1">
                <a:tableStyleId>{69CF1AB2-1976-4502-BF36-3FF5EA218861}</a:tableStyleId>
              </a:tblPr>
              <a:tblGrid>
                <a:gridCol w="759067">
                  <a:extLst>
                    <a:ext uri="{9D8B030D-6E8A-4147-A177-3AD203B41FA5}">
                      <a16:colId xmlns:a16="http://schemas.microsoft.com/office/drawing/2014/main" val="2232346054"/>
                    </a:ext>
                  </a:extLst>
                </a:gridCol>
                <a:gridCol w="2509105">
                  <a:extLst>
                    <a:ext uri="{9D8B030D-6E8A-4147-A177-3AD203B41FA5}">
                      <a16:colId xmlns:a16="http://schemas.microsoft.com/office/drawing/2014/main" val="2611706031"/>
                    </a:ext>
                  </a:extLst>
                </a:gridCol>
                <a:gridCol w="2195632">
                  <a:extLst>
                    <a:ext uri="{9D8B030D-6E8A-4147-A177-3AD203B41FA5}">
                      <a16:colId xmlns:a16="http://schemas.microsoft.com/office/drawing/2014/main" val="2997480511"/>
                    </a:ext>
                  </a:extLst>
                </a:gridCol>
              </a:tblGrid>
              <a:tr h="503734">
                <a:tc>
                  <a:txBody>
                    <a:bodyPr/>
                    <a:lstStyle/>
                    <a:p>
                      <a:pPr algn="ctr">
                        <a:spcAft>
                          <a:spcPts val="0"/>
                        </a:spcAft>
                      </a:pPr>
                      <a:r>
                        <a:rPr lang="fr-FR" sz="1100" dirty="0" smtClean="0">
                          <a:effectLst/>
                        </a:rPr>
                        <a:t>Groupes de l’Etat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100" dirty="0">
                          <a:effectLst/>
                        </a:rPr>
                        <a:t>Fonctions / Postes dans la collectivité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100" dirty="0">
                          <a:effectLst/>
                        </a:rPr>
                        <a:t>Montants annuels maximum de </a:t>
                      </a:r>
                      <a:r>
                        <a:rPr lang="fr-FR" sz="1100" dirty="0" smtClean="0">
                          <a:effectLst/>
                        </a:rPr>
                        <a:t>l’IFSE (références</a:t>
                      </a:r>
                      <a:r>
                        <a:rPr lang="fr-FR" sz="1100" baseline="0" dirty="0" smtClean="0">
                          <a:effectLst/>
                        </a:rPr>
                        <a:t> de l’Etat)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23168"/>
                  </a:ext>
                </a:extLst>
              </a:tr>
              <a:tr h="168978">
                <a:tc>
                  <a:txBody>
                    <a:bodyPr/>
                    <a:lstStyle/>
                    <a:p>
                      <a:pPr>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1" dirty="0" smtClean="0">
                          <a:effectLst/>
                        </a:rPr>
                        <a:t>Filière administrative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0796801"/>
                  </a:ext>
                </a:extLst>
              </a:tr>
              <a:tr h="168978">
                <a:tc>
                  <a:txBody>
                    <a:bodyPr/>
                    <a:lstStyle/>
                    <a:p>
                      <a:pPr>
                        <a:spcAft>
                          <a:spcPts val="0"/>
                        </a:spcAft>
                      </a:pPr>
                      <a:r>
                        <a:rPr lang="fr-FR" sz="1100" dirty="0">
                          <a:effectLst/>
                        </a:rPr>
                        <a:t>A1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secrétaire de Maire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dirty="0" smtClean="0">
                          <a:effectLst/>
                        </a:rPr>
                        <a:t>36210€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0382096"/>
                  </a:ext>
                </a:extLst>
              </a:tr>
              <a:tr h="182932">
                <a:tc>
                  <a:txBody>
                    <a:bodyPr/>
                    <a:lstStyle/>
                    <a:p>
                      <a:pPr>
                        <a:spcAft>
                          <a:spcPts val="0"/>
                        </a:spcAft>
                      </a:pPr>
                      <a:r>
                        <a:rPr lang="fr-FR" sz="1100" dirty="0">
                          <a:effectLst/>
                        </a:rPr>
                        <a:t>B2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Responsable</a:t>
                      </a:r>
                      <a:r>
                        <a:rPr lang="fr-FR" sz="1100" baseline="0" dirty="0" smtClean="0">
                          <a:effectLst/>
                        </a:rPr>
                        <a:t> de service administratif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mn-lt"/>
                          <a:ea typeface="+mn-ea"/>
                          <a:cs typeface="+mn-cs"/>
                        </a:rPr>
                        <a:t>16015€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925988"/>
                  </a:ext>
                </a:extLst>
              </a:tr>
              <a:tr h="182932">
                <a:tc>
                  <a:txBody>
                    <a:bodyPr/>
                    <a:lstStyle/>
                    <a:p>
                      <a:pPr>
                        <a:spcAft>
                          <a:spcPts val="0"/>
                        </a:spcAft>
                      </a:pPr>
                      <a:r>
                        <a:rPr lang="fr-FR" sz="1100">
                          <a:effectLst/>
                        </a:rPr>
                        <a:t>B3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Assistant</a:t>
                      </a:r>
                      <a:r>
                        <a:rPr lang="fr-FR" sz="1100" baseline="0" dirty="0" smtClean="0">
                          <a:effectLst/>
                        </a:rPr>
                        <a:t> de Direction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a:effectLst/>
                        </a:rPr>
                        <a:t> </a:t>
                      </a:r>
                      <a:r>
                        <a:rPr lang="fr-FR" sz="1100" dirty="0" smtClean="0">
                          <a:effectLst/>
                        </a:rPr>
                        <a:t>14650€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920320"/>
                  </a:ext>
                </a:extLst>
              </a:tr>
              <a:tr h="182932">
                <a:tc>
                  <a:txBody>
                    <a:bodyPr/>
                    <a:lstStyle/>
                    <a:p>
                      <a:pPr>
                        <a:spcAft>
                          <a:spcPts val="0"/>
                        </a:spcAft>
                      </a:pPr>
                      <a:r>
                        <a:rPr lang="fr-FR" sz="1100" dirty="0" smtClean="0">
                          <a:effectLst/>
                        </a:rPr>
                        <a:t>C2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smtClean="0">
                          <a:effectLst/>
                        </a:rPr>
                        <a:t>Agent</a:t>
                      </a:r>
                      <a:r>
                        <a:rPr lang="fr-FR" sz="1100" baseline="0" dirty="0" smtClean="0">
                          <a:effectLst/>
                        </a:rPr>
                        <a:t> administratif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10800€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5325547"/>
                  </a:ext>
                </a:extLst>
              </a:tr>
              <a:tr h="182932">
                <a:tc>
                  <a:txBody>
                    <a:bodyPr/>
                    <a:lstStyle/>
                    <a:p>
                      <a:pPr>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1" dirty="0" smtClean="0">
                          <a:effectLst/>
                        </a:rPr>
                        <a:t>Filière technique</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589685"/>
                  </a:ext>
                </a:extLst>
              </a:tr>
              <a:tr h="182932">
                <a:tc>
                  <a:txBody>
                    <a:bodyPr/>
                    <a:lstStyle/>
                    <a:p>
                      <a:pPr>
                        <a:spcAft>
                          <a:spcPts val="0"/>
                        </a:spcAft>
                      </a:pPr>
                      <a:r>
                        <a:rPr lang="fr-FR" sz="1100" dirty="0" smtClean="0">
                          <a:effectLst/>
                        </a:rPr>
                        <a:t>B2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smtClean="0">
                          <a:effectLst/>
                        </a:rPr>
                        <a:t>Responsable de service technique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17500€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8694455"/>
                  </a:ext>
                </a:extLst>
              </a:tr>
              <a:tr h="182932">
                <a:tc>
                  <a:txBody>
                    <a:bodyPr/>
                    <a:lstStyle/>
                    <a:p>
                      <a:pPr>
                        <a:spcAft>
                          <a:spcPts val="0"/>
                        </a:spcAft>
                      </a:pPr>
                      <a:r>
                        <a:rPr lang="fr-FR" sz="1100">
                          <a:effectLst/>
                        </a:rPr>
                        <a:t>C2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 </a:t>
                      </a:r>
                      <a:r>
                        <a:rPr lang="fr-FR" sz="1100" dirty="0" smtClean="0">
                          <a:effectLst/>
                        </a:rPr>
                        <a:t>Agent technique</a:t>
                      </a:r>
                      <a:r>
                        <a:rPr lang="fr-FR" sz="1100" baseline="0" dirty="0" smtClean="0">
                          <a:effectLst/>
                        </a:rPr>
                        <a:t> polyvalent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10800€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820751"/>
                  </a:ext>
                </a:extLst>
              </a:tr>
            </a:tbl>
          </a:graphicData>
        </a:graphic>
      </p:graphicFrame>
    </p:spTree>
    <p:extLst>
      <p:ext uri="{BB962C8B-B14F-4D97-AF65-F5344CB8AC3E}">
        <p14:creationId xmlns:p14="http://schemas.microsoft.com/office/powerpoint/2010/main" val="14521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socle minimum par fonction recommandé</a:t>
            </a:r>
            <a:endParaRPr lang="fr-FR" dirty="0"/>
          </a:p>
        </p:txBody>
      </p:sp>
      <p:sp>
        <p:nvSpPr>
          <p:cNvPr id="3" name="Espace réservé du contenu 2"/>
          <p:cNvSpPr>
            <a:spLocks noGrp="1"/>
          </p:cNvSpPr>
          <p:nvPr>
            <p:ph idx="1"/>
          </p:nvPr>
        </p:nvSpPr>
        <p:spPr>
          <a:xfrm>
            <a:off x="1189450" y="1730472"/>
            <a:ext cx="10383714" cy="4836952"/>
          </a:xfrm>
        </p:spPr>
        <p:txBody>
          <a:bodyPr>
            <a:normAutofit/>
          </a:bodyPr>
          <a:lstStyle/>
          <a:p>
            <a:r>
              <a:rPr lang="fr-FR" b="0" dirty="0" smtClean="0"/>
              <a:t>La circulaire </a:t>
            </a:r>
            <a:r>
              <a:rPr lang="fr-FR" b="0" dirty="0"/>
              <a:t>du 3 avril 2017 </a:t>
            </a:r>
            <a:r>
              <a:rPr lang="fr-FR" b="0" dirty="0" smtClean="0"/>
              <a:t>recommande de définir </a:t>
            </a:r>
            <a:r>
              <a:rPr lang="fr-FR" b="0" dirty="0"/>
              <a:t>un socle indemnitaire pour chaque </a:t>
            </a:r>
            <a:r>
              <a:rPr lang="fr-FR" b="0" dirty="0" smtClean="0"/>
              <a:t>groupe</a:t>
            </a:r>
            <a:endParaRPr lang="fr-FR" b="0" dirty="0"/>
          </a:p>
          <a:p>
            <a:endParaRPr lang="fr-FR" b="0" dirty="0" smtClean="0"/>
          </a:p>
          <a:p>
            <a:r>
              <a:rPr lang="fr-FR" b="0" dirty="0" smtClean="0"/>
              <a:t>Les agents occupant des fonctions comparables devraient avoir un socle commun</a:t>
            </a:r>
          </a:p>
          <a:p>
            <a:endParaRPr lang="fr-FR" b="0" dirty="0"/>
          </a:p>
          <a:p>
            <a:r>
              <a:rPr lang="fr-FR" b="0" dirty="0" smtClean="0"/>
              <a:t>Ainsi, un agent qui n’aurait pas d’IFSE serait réputé ne pas occupé de fonction….</a:t>
            </a:r>
            <a:endParaRPr lang="fr-FR" b="0" dirty="0"/>
          </a:p>
        </p:txBody>
      </p:sp>
    </p:spTree>
    <p:extLst>
      <p:ext uri="{BB962C8B-B14F-4D97-AF65-F5344CB8AC3E}">
        <p14:creationId xmlns:p14="http://schemas.microsoft.com/office/powerpoint/2010/main" val="324681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a:t>
            </a:r>
            <a:r>
              <a:rPr lang="fr-FR" dirty="0" smtClean="0"/>
              <a:t>éme étape : Saisine du CST</a:t>
            </a:r>
            <a:endParaRPr lang="fr-FR" dirty="0"/>
          </a:p>
        </p:txBody>
      </p:sp>
      <p:pic>
        <p:nvPicPr>
          <p:cNvPr id="4" name="Espace réservé du contenu 3"/>
          <p:cNvPicPr>
            <a:picLocks noGrp="1" noChangeAspect="1"/>
          </p:cNvPicPr>
          <p:nvPr>
            <p:ph idx="1"/>
          </p:nvPr>
        </p:nvPicPr>
        <p:blipFill>
          <a:blip r:embed="rId2"/>
          <a:stretch>
            <a:fillRect/>
          </a:stretch>
        </p:blipFill>
        <p:spPr>
          <a:xfrm>
            <a:off x="3473021" y="1322320"/>
            <a:ext cx="7917790" cy="5454174"/>
          </a:xfrm>
          <a:prstGeom prst="rect">
            <a:avLst/>
          </a:prstGeom>
        </p:spPr>
      </p:pic>
    </p:spTree>
    <p:extLst>
      <p:ext uri="{BB962C8B-B14F-4D97-AF65-F5344CB8AC3E}">
        <p14:creationId xmlns:p14="http://schemas.microsoft.com/office/powerpoint/2010/main" val="2914427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71802" y="0"/>
            <a:ext cx="4865373" cy="3459934"/>
          </a:xfrm>
          <a:prstGeom prst="rect">
            <a:avLst/>
          </a:prstGeom>
        </p:spPr>
      </p:pic>
      <p:pic>
        <p:nvPicPr>
          <p:cNvPr id="5" name="Image 4"/>
          <p:cNvPicPr>
            <a:picLocks noChangeAspect="1"/>
          </p:cNvPicPr>
          <p:nvPr/>
        </p:nvPicPr>
        <p:blipFill>
          <a:blip r:embed="rId3"/>
          <a:stretch>
            <a:fillRect/>
          </a:stretch>
        </p:blipFill>
        <p:spPr>
          <a:xfrm>
            <a:off x="6834455" y="86942"/>
            <a:ext cx="5071357" cy="3567735"/>
          </a:xfrm>
          <a:prstGeom prst="rect">
            <a:avLst/>
          </a:prstGeom>
        </p:spPr>
      </p:pic>
      <p:pic>
        <p:nvPicPr>
          <p:cNvPr id="6" name="Image 5"/>
          <p:cNvPicPr>
            <a:picLocks noChangeAspect="1"/>
          </p:cNvPicPr>
          <p:nvPr/>
        </p:nvPicPr>
        <p:blipFill>
          <a:blip r:embed="rId4"/>
          <a:stretch>
            <a:fillRect/>
          </a:stretch>
        </p:blipFill>
        <p:spPr>
          <a:xfrm>
            <a:off x="4073633" y="3753626"/>
            <a:ext cx="4277887" cy="2970256"/>
          </a:xfrm>
          <a:prstGeom prst="rect">
            <a:avLst/>
          </a:prstGeom>
        </p:spPr>
      </p:pic>
      <p:sp>
        <p:nvSpPr>
          <p:cNvPr id="8" name="Rectangle 7"/>
          <p:cNvSpPr/>
          <p:nvPr/>
        </p:nvSpPr>
        <p:spPr>
          <a:xfrm>
            <a:off x="9266276" y="5268266"/>
            <a:ext cx="2559611" cy="923330"/>
          </a:xfrm>
          <a:prstGeom prst="rect">
            <a:avLst/>
          </a:prstGeom>
          <a:noFill/>
        </p:spPr>
        <p:txBody>
          <a:bodyPr wrap="none" lIns="91440" tIns="45720" rIns="91440" bIns="45720">
            <a:spAutoFit/>
          </a:bodyPr>
          <a:lstStyle/>
          <a:p>
            <a:pPr algn="ctr"/>
            <a:r>
              <a:rPr lang="fr-FR" sz="5400" b="0" cap="none" spc="0" dirty="0" smtClean="0">
                <a:ln w="0"/>
                <a:solidFill>
                  <a:schemeClr val="tx1"/>
                </a:solidFill>
                <a:effectLst>
                  <a:outerShdw blurRad="38100" dist="19050" dir="2700000" algn="tl" rotWithShape="0">
                    <a:schemeClr val="dk1">
                      <a:alpha val="40000"/>
                    </a:schemeClr>
                  </a:outerShdw>
                </a:effectLst>
              </a:rPr>
              <a:t>Cdg10.fr</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2" name="ZoneTexte 1"/>
          <p:cNvSpPr txBox="1"/>
          <p:nvPr/>
        </p:nvSpPr>
        <p:spPr>
          <a:xfrm>
            <a:off x="1147197" y="4737463"/>
            <a:ext cx="2011680" cy="646331"/>
          </a:xfrm>
          <a:prstGeom prst="rect">
            <a:avLst/>
          </a:prstGeom>
          <a:noFill/>
        </p:spPr>
        <p:txBody>
          <a:bodyPr wrap="square" rtlCol="0">
            <a:spAutoFit/>
          </a:bodyPr>
          <a:lstStyle/>
          <a:p>
            <a:r>
              <a:rPr lang="fr-FR" dirty="0" smtClean="0"/>
              <a:t>Modèle de délibération </a:t>
            </a:r>
            <a:endParaRPr lang="fr-FR" dirty="0"/>
          </a:p>
        </p:txBody>
      </p:sp>
    </p:spTree>
    <p:extLst>
      <p:ext uri="{BB962C8B-B14F-4D97-AF65-F5344CB8AC3E}">
        <p14:creationId xmlns:p14="http://schemas.microsoft.com/office/powerpoint/2010/main" val="2590219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5</a:t>
            </a:r>
            <a:r>
              <a:rPr lang="fr-FR" baseline="30000" dirty="0" smtClean="0"/>
              <a:t>ème</a:t>
            </a:r>
            <a:r>
              <a:rPr lang="fr-FR" dirty="0" smtClean="0"/>
              <a:t> étape et 6</a:t>
            </a:r>
            <a:r>
              <a:rPr lang="fr-FR" baseline="30000" dirty="0" smtClean="0"/>
              <a:t>ème</a:t>
            </a:r>
            <a:r>
              <a:rPr lang="fr-FR" dirty="0" smtClean="0"/>
              <a:t> étape</a:t>
            </a:r>
            <a:endParaRPr lang="fr-FR" dirty="0"/>
          </a:p>
        </p:txBody>
      </p:sp>
      <p:sp>
        <p:nvSpPr>
          <p:cNvPr id="3" name="ZoneTexte 2"/>
          <p:cNvSpPr txBox="1"/>
          <p:nvPr/>
        </p:nvSpPr>
        <p:spPr>
          <a:xfrm>
            <a:off x="3344092" y="2865120"/>
            <a:ext cx="5698419" cy="1200329"/>
          </a:xfrm>
          <a:prstGeom prst="rect">
            <a:avLst/>
          </a:prstGeom>
          <a:noFill/>
        </p:spPr>
        <p:txBody>
          <a:bodyPr wrap="none" rtlCol="0">
            <a:spAutoFit/>
          </a:bodyPr>
          <a:lstStyle/>
          <a:p>
            <a:r>
              <a:rPr lang="fr-FR" sz="2400" b="1" dirty="0" smtClean="0">
                <a:solidFill>
                  <a:schemeClr val="tx2"/>
                </a:solidFill>
              </a:rPr>
              <a:t>Délibération en visant l’avis du CST</a:t>
            </a:r>
          </a:p>
          <a:p>
            <a:endParaRPr lang="fr-FR" sz="2400" b="1" dirty="0" smtClean="0">
              <a:solidFill>
                <a:schemeClr val="tx2"/>
              </a:solidFill>
            </a:endParaRPr>
          </a:p>
          <a:p>
            <a:r>
              <a:rPr lang="fr-FR" sz="2400" b="1" dirty="0" smtClean="0">
                <a:solidFill>
                  <a:schemeClr val="tx2"/>
                </a:solidFill>
              </a:rPr>
              <a:t>Arrêtés individuels de l’Autorité Territoriale</a:t>
            </a:r>
            <a:endParaRPr lang="fr-FR" sz="2400" b="1" dirty="0">
              <a:solidFill>
                <a:schemeClr val="tx2"/>
              </a:solidFill>
            </a:endParaRPr>
          </a:p>
        </p:txBody>
      </p:sp>
    </p:spTree>
    <p:extLst>
      <p:ext uri="{BB962C8B-B14F-4D97-AF65-F5344CB8AC3E}">
        <p14:creationId xmlns:p14="http://schemas.microsoft.com/office/powerpoint/2010/main" val="2398421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830286" y="392767"/>
            <a:ext cx="4709531" cy="6174721"/>
          </a:xfrm>
          <a:prstGeom prst="rect">
            <a:avLst/>
          </a:prstGeom>
        </p:spPr>
      </p:pic>
    </p:spTree>
    <p:extLst>
      <p:ext uri="{BB962C8B-B14F-4D97-AF65-F5344CB8AC3E}">
        <p14:creationId xmlns:p14="http://schemas.microsoft.com/office/powerpoint/2010/main" val="3653947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Sur le CIA</a:t>
            </a:r>
            <a:endParaRPr lang="fr-FR" dirty="0"/>
          </a:p>
        </p:txBody>
      </p:sp>
      <p:sp>
        <p:nvSpPr>
          <p:cNvPr id="3" name="Espace réservé du contenu 2"/>
          <p:cNvSpPr>
            <a:spLocks noGrp="1"/>
          </p:cNvSpPr>
          <p:nvPr>
            <p:ph idx="1"/>
          </p:nvPr>
        </p:nvSpPr>
        <p:spPr>
          <a:xfrm>
            <a:off x="1189450" y="1550876"/>
            <a:ext cx="10078318" cy="4836952"/>
          </a:xfrm>
        </p:spPr>
        <p:txBody>
          <a:bodyPr>
            <a:normAutofit/>
          </a:bodyPr>
          <a:lstStyle/>
          <a:p>
            <a:r>
              <a:rPr lang="fr-FR" sz="2200" b="0" dirty="0" smtClean="0"/>
              <a:t>Les groupes de fonction sont identiques mais les critères sont différents</a:t>
            </a:r>
          </a:p>
          <a:p>
            <a:r>
              <a:rPr lang="fr-FR" sz="2200" b="0" dirty="0" smtClean="0"/>
              <a:t>« Le </a:t>
            </a:r>
            <a:r>
              <a:rPr lang="fr-FR" sz="2200" b="0" dirty="0"/>
              <a:t>complément indemnitaire sera déterminé en tenant compte des critères suivants</a:t>
            </a:r>
          </a:p>
          <a:p>
            <a:r>
              <a:rPr lang="fr-FR" sz="2200" b="0" dirty="0"/>
              <a:t>Les résultats professionnels obtenus par l’agent et la réalisation des objectifs</a:t>
            </a:r>
          </a:p>
          <a:p>
            <a:endParaRPr lang="fr-FR" sz="2200" b="0" dirty="0"/>
          </a:p>
          <a:p>
            <a:r>
              <a:rPr lang="fr-FR" sz="2200" b="0" dirty="0" smtClean="0"/>
              <a:t>1- Les </a:t>
            </a:r>
            <a:r>
              <a:rPr lang="fr-FR" sz="2200" b="0" dirty="0"/>
              <a:t>compétences professionnelles et </a:t>
            </a:r>
            <a:r>
              <a:rPr lang="fr-FR" sz="2200" b="0" dirty="0" smtClean="0"/>
              <a:t>techniques</a:t>
            </a:r>
          </a:p>
          <a:p>
            <a:r>
              <a:rPr lang="fr-FR" sz="2200" b="0" dirty="0" smtClean="0"/>
              <a:t>2- Les </a:t>
            </a:r>
            <a:r>
              <a:rPr lang="fr-FR" sz="2200" b="0" dirty="0"/>
              <a:t>qualités </a:t>
            </a:r>
            <a:r>
              <a:rPr lang="fr-FR" sz="2200" b="0" dirty="0" smtClean="0"/>
              <a:t>relationnelles</a:t>
            </a:r>
          </a:p>
          <a:p>
            <a:r>
              <a:rPr lang="fr-FR" sz="2200" b="0" dirty="0" smtClean="0"/>
              <a:t>3- Les qualités </a:t>
            </a:r>
            <a:r>
              <a:rPr lang="fr-FR" sz="2200" b="0" dirty="0"/>
              <a:t>d’encadrement </a:t>
            </a:r>
          </a:p>
          <a:p>
            <a:r>
              <a:rPr lang="fr-FR" sz="2200" b="0" dirty="0" smtClean="0"/>
              <a:t>4- L’expertise reconnue de l’agent et son degré d’engagement</a:t>
            </a:r>
            <a:endParaRPr lang="fr-FR" sz="2200" b="0" dirty="0"/>
          </a:p>
          <a:p>
            <a:endParaRPr lang="fr-FR" sz="2200" b="0" dirty="0"/>
          </a:p>
        </p:txBody>
      </p:sp>
    </p:spTree>
    <p:extLst>
      <p:ext uri="{BB962C8B-B14F-4D97-AF65-F5344CB8AC3E}">
        <p14:creationId xmlns:p14="http://schemas.microsoft.com/office/powerpoint/2010/main" val="1946245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976138" y="261495"/>
            <a:ext cx="4482062" cy="6305994"/>
          </a:xfrm>
          <a:prstGeom prst="rect">
            <a:avLst/>
          </a:prstGeom>
        </p:spPr>
      </p:pic>
    </p:spTree>
    <p:extLst>
      <p:ext uri="{BB962C8B-B14F-4D97-AF65-F5344CB8AC3E}">
        <p14:creationId xmlns:p14="http://schemas.microsoft.com/office/powerpoint/2010/main" val="2138426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Chambre criminelle de la Cour de Cassation</a:t>
            </a:r>
            <a:endParaRPr lang="fr-FR" dirty="0"/>
          </a:p>
        </p:txBody>
      </p:sp>
      <p:sp>
        <p:nvSpPr>
          <p:cNvPr id="3" name="Espace réservé du contenu 2"/>
          <p:cNvSpPr>
            <a:spLocks noGrp="1"/>
          </p:cNvSpPr>
          <p:nvPr>
            <p:ph idx="1"/>
          </p:nvPr>
        </p:nvSpPr>
        <p:spPr>
          <a:xfrm>
            <a:off x="1189450" y="1730472"/>
            <a:ext cx="10305864" cy="4836952"/>
          </a:xfrm>
        </p:spPr>
        <p:txBody>
          <a:bodyPr>
            <a:normAutofit/>
          </a:bodyPr>
          <a:lstStyle/>
          <a:p>
            <a:pPr algn="just"/>
            <a:endParaRPr lang="fr-FR" b="0" dirty="0"/>
          </a:p>
          <a:p>
            <a:pPr algn="just">
              <a:lnSpc>
                <a:spcPct val="100000"/>
              </a:lnSpc>
            </a:pPr>
            <a:r>
              <a:rPr lang="fr-FR" sz="2400" b="0" dirty="0"/>
              <a:t> « En cas de perceptions renouvelées de sommes indues à raison d'une même situation illégale, formant entre elles un tout indivisible, la prescription de l'action publique relative au délit de concussion ne commence à courir qu'à compter de la perception de la dernière somme indue </a:t>
            </a:r>
          </a:p>
          <a:p>
            <a:pPr algn="just">
              <a:lnSpc>
                <a:spcPct val="100000"/>
              </a:lnSpc>
            </a:pPr>
            <a:endParaRPr lang="fr-FR" sz="2400" b="0" dirty="0"/>
          </a:p>
          <a:p>
            <a:pPr algn="just">
              <a:lnSpc>
                <a:spcPct val="100000"/>
              </a:lnSpc>
            </a:pPr>
            <a:r>
              <a:rPr lang="fr-FR" sz="2400" b="0" dirty="0"/>
              <a:t>« L agent qui avait exercé les fonctions de secrétaire général puis de directeur général des services de la mairie et celles de secrétaire d'un syndicat intercommunal, a été mise en examen du chef de concussion pour avoir indûment perçu, des rémunérations, primes et indemnités sur le fondement de grades et échelons administratifs auxquels elle ne pouvait prétendre »</a:t>
            </a:r>
          </a:p>
          <a:p>
            <a:pPr algn="just"/>
            <a:endParaRPr lang="fr-FR" dirty="0"/>
          </a:p>
        </p:txBody>
      </p:sp>
    </p:spTree>
    <p:extLst>
      <p:ext uri="{BB962C8B-B14F-4D97-AF65-F5344CB8AC3E}">
        <p14:creationId xmlns:p14="http://schemas.microsoft.com/office/powerpoint/2010/main" val="3081948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a:bodyPr>
          <a:lstStyle/>
          <a:p>
            <a:pPr algn="just"/>
            <a:endParaRPr lang="fr-FR" sz="2400" b="0" dirty="0"/>
          </a:p>
          <a:p>
            <a:pPr algn="just"/>
            <a:r>
              <a:rPr lang="fr-FR" sz="2400" b="0" dirty="0"/>
              <a:t>La Cour de cassation (</a:t>
            </a:r>
            <a:r>
              <a:rPr lang="fr-FR" sz="2400" b="0" dirty="0" err="1"/>
              <a:t>Crim</a:t>
            </a:r>
            <a:r>
              <a:rPr lang="fr-FR" sz="2400" b="0" dirty="0"/>
              <a:t>., 5 avril 2023,n° 21-87.217) estime que : </a:t>
            </a:r>
          </a:p>
          <a:p>
            <a:pPr algn="just"/>
            <a:r>
              <a:rPr lang="fr-FR" sz="2400" b="0" dirty="0"/>
              <a:t>« la seule constatation de la violation, d’une prescription légale ou réglementaire, implique de la part de son auteur, une intention coupable. L’intention se déduit du manquement que l’auteur n’a pu ignorer et qui permet de constater qu’il a agi en pleine connaissance de cause. »</a:t>
            </a:r>
          </a:p>
          <a:p>
            <a:pPr algn="just"/>
            <a:r>
              <a:rPr lang="fr-FR" sz="2400" b="0" dirty="0"/>
              <a:t>Le juge estime donc qu’il est des fonctions où l’ignorance n’est ni admissible ni recevable.</a:t>
            </a:r>
          </a:p>
        </p:txBody>
      </p:sp>
    </p:spTree>
    <p:extLst>
      <p:ext uri="{BB962C8B-B14F-4D97-AF65-F5344CB8AC3E}">
        <p14:creationId xmlns:p14="http://schemas.microsoft.com/office/powerpoint/2010/main" val="2199476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fr-FR" dirty="0" smtClean="0"/>
              <a:t>LE RIFSEEP, une obligation réglementaire depuis le 20 mai 2014</a:t>
            </a:r>
            <a:endParaRPr lang="fr-FR" dirty="0"/>
          </a:p>
        </p:txBody>
      </p:sp>
      <p:sp>
        <p:nvSpPr>
          <p:cNvPr id="4" name="Sous-titre 3"/>
          <p:cNvSpPr>
            <a:spLocks noGrp="1"/>
          </p:cNvSpPr>
          <p:nvPr>
            <p:ph type="subTitle" idx="1"/>
          </p:nvPr>
        </p:nvSpPr>
        <p:spPr>
          <a:xfrm>
            <a:off x="1148809" y="2174239"/>
            <a:ext cx="10564219" cy="4318001"/>
          </a:xfrm>
        </p:spPr>
        <p:txBody>
          <a:bodyPr>
            <a:normAutofit fontScale="92500" lnSpcReduction="20000"/>
          </a:bodyPr>
          <a:lstStyle/>
          <a:p>
            <a:pPr algn="just"/>
            <a:r>
              <a:rPr lang="fr-FR" b="0" dirty="0" smtClean="0"/>
              <a:t>Le régime indemnitaire est un complément du traitement indiciaire et distinct de tous les autres autres éléments de rémunérations. Le </a:t>
            </a:r>
            <a:r>
              <a:rPr lang="fr-FR" dirty="0" smtClean="0"/>
              <a:t>décret n°2014-513 du 20 mai 2014</a:t>
            </a:r>
            <a:r>
              <a:rPr lang="fr-FR" b="0" dirty="0" smtClean="0"/>
              <a:t> a institué le Régime </a:t>
            </a:r>
            <a:r>
              <a:rPr lang="fr-FR" b="0" dirty="0"/>
              <a:t>Indemnitaire</a:t>
            </a:r>
            <a:r>
              <a:rPr lang="fr-FR" b="0" dirty="0" smtClean="0"/>
              <a:t> tenant compte des fonctions, de l’expertise et de l’engagement professionnel des agents de l’Etat transposé aux agents territoriaux </a:t>
            </a:r>
          </a:p>
          <a:p>
            <a:pPr algn="just"/>
            <a:endParaRPr lang="fr-FR" b="0" dirty="0"/>
          </a:p>
          <a:p>
            <a:pPr algn="just"/>
            <a:r>
              <a:rPr lang="fr-FR" b="0" dirty="0" smtClean="0"/>
              <a:t>La détermination du régime indemnitaire plusieurs principes </a:t>
            </a:r>
          </a:p>
          <a:p>
            <a:pPr marL="342900" indent="-342900" algn="just">
              <a:buFont typeface="Arial" panose="020B0604020202020204" pitchFamily="34" charset="0"/>
              <a:buChar char="•"/>
            </a:pPr>
            <a:r>
              <a:rPr lang="fr-FR" b="0" dirty="0" smtClean="0"/>
              <a:t>la </a:t>
            </a:r>
            <a:r>
              <a:rPr lang="fr-FR" dirty="0" smtClean="0"/>
              <a:t>libre administration </a:t>
            </a:r>
            <a:r>
              <a:rPr lang="fr-FR" b="0" dirty="0" smtClean="0"/>
              <a:t>des collectivités territoriales : le RIFSEEP est librement mis en place par l’organe délibérant après avis du </a:t>
            </a:r>
            <a:r>
              <a:rPr lang="fr-FR" b="0" dirty="0" smtClean="0">
                <a:solidFill>
                  <a:srgbClr val="FF0000"/>
                </a:solidFill>
              </a:rPr>
              <a:t>Comité Social Territorial </a:t>
            </a:r>
            <a:r>
              <a:rPr lang="fr-FR" b="0" dirty="0" smtClean="0"/>
              <a:t>(d’où la </a:t>
            </a:r>
            <a:r>
              <a:rPr lang="fr-FR" b="0" dirty="0" smtClean="0">
                <a:solidFill>
                  <a:srgbClr val="FF0000"/>
                </a:solidFill>
              </a:rPr>
              <a:t>délibération</a:t>
            </a:r>
            <a:r>
              <a:rPr lang="fr-FR" b="0" dirty="0" smtClean="0"/>
              <a:t>)</a:t>
            </a:r>
            <a:endParaRPr lang="fr-FR" b="0" dirty="0"/>
          </a:p>
          <a:p>
            <a:pPr marL="342900" indent="-342900" algn="just">
              <a:buFont typeface="Arial" panose="020B0604020202020204" pitchFamily="34" charset="0"/>
              <a:buChar char="•"/>
            </a:pPr>
            <a:r>
              <a:rPr lang="fr-FR" b="0" dirty="0" smtClean="0"/>
              <a:t>La </a:t>
            </a:r>
            <a:r>
              <a:rPr lang="fr-FR" dirty="0" smtClean="0"/>
              <a:t>parité avec l’Etat</a:t>
            </a:r>
            <a:r>
              <a:rPr lang="fr-FR" b="0" dirty="0" smtClean="0"/>
              <a:t> : les agents territoriaux ne peuvent bénéficier d’avantages supérieurs aux agents de l’Etat (d’où les </a:t>
            </a:r>
            <a:r>
              <a:rPr lang="fr-FR" b="0" dirty="0" smtClean="0">
                <a:solidFill>
                  <a:srgbClr val="FF0000"/>
                </a:solidFill>
              </a:rPr>
              <a:t>plafonds du RIFSEEP</a:t>
            </a:r>
            <a:r>
              <a:rPr lang="fr-FR" b="0" dirty="0" smtClean="0"/>
              <a:t>)</a:t>
            </a:r>
          </a:p>
          <a:p>
            <a:pPr marL="342900" indent="-342900" algn="just">
              <a:buFont typeface="Arial" panose="020B0604020202020204" pitchFamily="34" charset="0"/>
              <a:buChar char="•"/>
            </a:pPr>
            <a:r>
              <a:rPr lang="fr-FR" b="0" dirty="0" smtClean="0"/>
              <a:t>l’</a:t>
            </a:r>
            <a:r>
              <a:rPr lang="fr-FR" dirty="0" smtClean="0"/>
              <a:t>équité </a:t>
            </a:r>
            <a:r>
              <a:rPr lang="fr-FR" b="0" dirty="0" smtClean="0"/>
              <a:t>entre les agents publics : les agents placés de façon identiques doivent être traités de façon identiques (d’où les </a:t>
            </a:r>
            <a:r>
              <a:rPr lang="fr-FR" b="0" dirty="0" smtClean="0">
                <a:solidFill>
                  <a:srgbClr val="FF0000"/>
                </a:solidFill>
              </a:rPr>
              <a:t>groupes de fonctions </a:t>
            </a:r>
            <a:r>
              <a:rPr lang="fr-FR" b="0" dirty="0" smtClean="0"/>
              <a:t>et les conditions d’attribution)</a:t>
            </a:r>
          </a:p>
          <a:p>
            <a:pPr marL="342900" indent="-342900" algn="just">
              <a:buFont typeface="Arial" panose="020B0604020202020204" pitchFamily="34" charset="0"/>
              <a:buChar char="•"/>
            </a:pPr>
            <a:r>
              <a:rPr lang="fr-FR" b="0" dirty="0" smtClean="0"/>
              <a:t>La </a:t>
            </a:r>
            <a:r>
              <a:rPr lang="fr-FR" dirty="0" smtClean="0"/>
              <a:t>légalité</a:t>
            </a:r>
            <a:r>
              <a:rPr lang="fr-FR" b="0" dirty="0" smtClean="0"/>
              <a:t> de la dépense publique : un organe délibérant ne peut instituer de primes n’existant pas dans l’ordonnancement juridique (d’où </a:t>
            </a:r>
            <a:r>
              <a:rPr lang="fr-FR" b="0" dirty="0" smtClean="0">
                <a:solidFill>
                  <a:srgbClr val="FF0000"/>
                </a:solidFill>
              </a:rPr>
              <a:t>l’arrêté d’attribution</a:t>
            </a:r>
            <a:r>
              <a:rPr lang="fr-FR" b="0" dirty="0" smtClean="0"/>
              <a:t>)</a:t>
            </a:r>
            <a:endParaRPr lang="fr-FR" b="0" dirty="0"/>
          </a:p>
        </p:txBody>
      </p:sp>
    </p:spTree>
    <p:extLst>
      <p:ext uri="{BB962C8B-B14F-4D97-AF65-F5344CB8AC3E}">
        <p14:creationId xmlns:p14="http://schemas.microsoft.com/office/powerpoint/2010/main" val="2410281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77502" y="322216"/>
            <a:ext cx="10563752" cy="6052458"/>
          </a:xfrm>
          <a:prstGeom prst="rect">
            <a:avLst/>
          </a:prstGeom>
        </p:spPr>
      </p:pic>
    </p:spTree>
    <p:extLst>
      <p:ext uri="{BB962C8B-B14F-4D97-AF65-F5344CB8AC3E}">
        <p14:creationId xmlns:p14="http://schemas.microsoft.com/office/powerpoint/2010/main" val="1388483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382" y="2675509"/>
            <a:ext cx="9011190" cy="1191847"/>
          </a:xfrm>
        </p:spPr>
        <p:txBody>
          <a:bodyPr/>
          <a:lstStyle/>
          <a:p>
            <a:r>
              <a:rPr lang="fr-FR" dirty="0" smtClean="0"/>
              <a:t>FIN</a:t>
            </a:r>
            <a:endParaRPr lang="fr-FR" dirty="0"/>
          </a:p>
        </p:txBody>
      </p:sp>
    </p:spTree>
    <p:extLst>
      <p:ext uri="{BB962C8B-B14F-4D97-AF65-F5344CB8AC3E}">
        <p14:creationId xmlns:p14="http://schemas.microsoft.com/office/powerpoint/2010/main" val="145930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principale difficulté </a:t>
            </a:r>
            <a:endParaRPr lang="fr-FR" dirty="0"/>
          </a:p>
        </p:txBody>
      </p:sp>
      <p:sp>
        <p:nvSpPr>
          <p:cNvPr id="3" name="Espace réservé du contenu 2"/>
          <p:cNvSpPr>
            <a:spLocks noGrp="1"/>
          </p:cNvSpPr>
          <p:nvPr>
            <p:ph idx="1"/>
          </p:nvPr>
        </p:nvSpPr>
        <p:spPr>
          <a:xfrm>
            <a:off x="1189450" y="1452854"/>
            <a:ext cx="10514870" cy="4836952"/>
          </a:xfrm>
        </p:spPr>
        <p:txBody>
          <a:bodyPr>
            <a:normAutofit fontScale="77500" lnSpcReduction="20000"/>
          </a:bodyPr>
          <a:lstStyle/>
          <a:p>
            <a:pPr algn="just"/>
            <a:r>
              <a:rPr lang="fr-FR" dirty="0" smtClean="0"/>
              <a:t>ALLIER L’OBLIGATION DE PARITE AVEC L’ETAT </a:t>
            </a:r>
          </a:p>
          <a:p>
            <a:pPr algn="just"/>
            <a:r>
              <a:rPr lang="fr-FR" dirty="0" smtClean="0"/>
              <a:t>ET LA LIBRE ADMINISTRATION DES COLLECTIVITES TERRITORIALES</a:t>
            </a:r>
          </a:p>
          <a:p>
            <a:pPr algn="just"/>
            <a:endParaRPr lang="fr-FR" b="0" dirty="0" smtClean="0"/>
          </a:p>
          <a:p>
            <a:pPr algn="just"/>
            <a:r>
              <a:rPr lang="fr-FR" b="0" dirty="0" smtClean="0"/>
              <a:t>Article</a:t>
            </a:r>
            <a:r>
              <a:rPr lang="fr-FR" b="0" dirty="0"/>
              <a:t> L. 714-4 du Code général de la fonction publique pose le principe que : « Les organes délibérants des collectivités territoriales et de leurs établissements publics fixent les régimes indemnitaires de leurs agents, dans la limite de ceux dont bénéficient les différents services de l'État »."</a:t>
            </a:r>
          </a:p>
          <a:p>
            <a:pPr algn="just"/>
            <a:r>
              <a:rPr lang="fr-FR" b="0" dirty="0"/>
              <a:t> </a:t>
            </a:r>
            <a:endParaRPr lang="fr-FR" b="0" dirty="0" smtClean="0"/>
          </a:p>
          <a:p>
            <a:pPr algn="just"/>
            <a:r>
              <a:rPr lang="fr-FR" b="0" dirty="0" smtClean="0"/>
              <a:t>En </a:t>
            </a:r>
            <a:r>
              <a:rPr lang="fr-FR" b="0" dirty="0"/>
              <a:t>vertu du principe de libre administration, les collectivités territoriales </a:t>
            </a:r>
            <a:r>
              <a:rPr lang="fr-FR" b="0" dirty="0" smtClean="0"/>
              <a:t>doivent donc: </a:t>
            </a:r>
            <a:endParaRPr lang="fr-FR" b="0" dirty="0"/>
          </a:p>
          <a:p>
            <a:pPr marL="457200" indent="-457200" algn="just">
              <a:buFontTx/>
              <a:buChar char="-"/>
            </a:pPr>
            <a:r>
              <a:rPr lang="fr-FR" b="0" dirty="0" smtClean="0"/>
              <a:t>Définir leurs </a:t>
            </a:r>
            <a:r>
              <a:rPr lang="fr-FR" u="sng" dirty="0" smtClean="0"/>
              <a:t>groupes de fonctions </a:t>
            </a:r>
            <a:r>
              <a:rPr lang="fr-FR" b="0" dirty="0" smtClean="0"/>
              <a:t>adaptés à leur organisation </a:t>
            </a:r>
          </a:p>
          <a:p>
            <a:pPr marL="457200" indent="-457200" algn="just">
              <a:buFontTx/>
              <a:buChar char="-"/>
            </a:pPr>
            <a:r>
              <a:rPr lang="fr-FR" b="0" dirty="0"/>
              <a:t>D</a:t>
            </a:r>
            <a:r>
              <a:rPr lang="fr-FR" b="0" dirty="0" smtClean="0"/>
              <a:t>éfinir </a:t>
            </a:r>
            <a:r>
              <a:rPr lang="fr-FR" b="0" dirty="0"/>
              <a:t>des </a:t>
            </a:r>
            <a:r>
              <a:rPr lang="fr-FR" u="sng" dirty="0"/>
              <a:t>critères propres à la structure </a:t>
            </a:r>
            <a:r>
              <a:rPr lang="fr-FR" b="0" dirty="0"/>
              <a:t>publique territoriale </a:t>
            </a:r>
            <a:r>
              <a:rPr lang="fr-FR" b="0" dirty="0" smtClean="0"/>
              <a:t>différents de l’Etat, </a:t>
            </a:r>
            <a:r>
              <a:rPr lang="fr-FR" b="0" dirty="0"/>
              <a:t>sans toutefois dénaturer l’esprit du texte. </a:t>
            </a:r>
            <a:endParaRPr lang="fr-FR" b="0" dirty="0" smtClean="0"/>
          </a:p>
          <a:p>
            <a:pPr marL="457200" indent="-457200" algn="just">
              <a:buFontTx/>
              <a:buChar char="-"/>
            </a:pPr>
            <a:r>
              <a:rPr lang="fr-FR" b="0" dirty="0"/>
              <a:t>f</a:t>
            </a:r>
            <a:r>
              <a:rPr lang="fr-FR" b="0" dirty="0" smtClean="0"/>
              <a:t>ixer </a:t>
            </a:r>
            <a:r>
              <a:rPr lang="fr-FR" b="0" dirty="0"/>
              <a:t>des montants </a:t>
            </a:r>
            <a:r>
              <a:rPr lang="fr-FR" b="0" dirty="0" smtClean="0"/>
              <a:t>des </a:t>
            </a:r>
            <a:r>
              <a:rPr lang="fr-FR" b="0" dirty="0"/>
              <a:t>différents groupes de </a:t>
            </a:r>
            <a:r>
              <a:rPr lang="fr-FR" b="0" dirty="0" smtClean="0"/>
              <a:t>fonction </a:t>
            </a:r>
            <a:r>
              <a:rPr lang="fr-FR" b="0" dirty="0"/>
              <a:t>inférieurs </a:t>
            </a:r>
            <a:r>
              <a:rPr lang="fr-FR" u="sng" dirty="0"/>
              <a:t>aux </a:t>
            </a:r>
            <a:r>
              <a:rPr lang="fr-FR" u="sng" dirty="0" smtClean="0"/>
              <a:t>plafonds de l’Etat </a:t>
            </a:r>
            <a:endParaRPr lang="fr-FR" u="sng" dirty="0"/>
          </a:p>
          <a:p>
            <a:pPr algn="just"/>
            <a:endParaRPr lang="fr-FR" b="0" dirty="0"/>
          </a:p>
        </p:txBody>
      </p:sp>
    </p:spTree>
    <p:extLst>
      <p:ext uri="{BB962C8B-B14F-4D97-AF65-F5344CB8AC3E}">
        <p14:creationId xmlns:p14="http://schemas.microsoft.com/office/powerpoint/2010/main" val="275784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respectant l’esprit du texte….</a:t>
            </a:r>
            <a:endParaRPr lang="fr-FR" dirty="0"/>
          </a:p>
        </p:txBody>
      </p:sp>
      <p:sp>
        <p:nvSpPr>
          <p:cNvPr id="3" name="Espace réservé du contenu 2"/>
          <p:cNvSpPr>
            <a:spLocks noGrp="1"/>
          </p:cNvSpPr>
          <p:nvPr>
            <p:ph idx="1"/>
          </p:nvPr>
        </p:nvSpPr>
        <p:spPr>
          <a:xfrm>
            <a:off x="1189449" y="1730472"/>
            <a:ext cx="10488745" cy="4836952"/>
          </a:xfrm>
        </p:spPr>
        <p:txBody>
          <a:bodyPr>
            <a:normAutofit/>
          </a:bodyPr>
          <a:lstStyle/>
          <a:p>
            <a:pPr algn="just"/>
            <a:r>
              <a:rPr lang="fr-FR" sz="2200" b="0" dirty="0"/>
              <a:t>Les collectivités territoriales ne sont pas tenues par le nombre de groupes de fonctions définis pour la fonction publique de l’État par les arrêtés « cadres » et peuvent prévoir un nombre différent pour chaque cadre d’emplois. </a:t>
            </a:r>
            <a:endParaRPr lang="fr-FR" sz="2200" b="0" dirty="0" smtClean="0"/>
          </a:p>
          <a:p>
            <a:pPr algn="just"/>
            <a:r>
              <a:rPr lang="fr-FR" sz="2200" b="0" dirty="0" smtClean="0"/>
              <a:t>Elles </a:t>
            </a:r>
            <a:r>
              <a:rPr lang="fr-FR" sz="2200" b="0" dirty="0"/>
              <a:t>doivent cependant en définir un nombre limité afin de respecter les objectifs de la réforme qui sont la </a:t>
            </a:r>
            <a:r>
              <a:rPr lang="fr-FR" sz="2200" u="sng" dirty="0"/>
              <a:t>simplification</a:t>
            </a:r>
            <a:r>
              <a:rPr lang="fr-FR" sz="2200" b="0" dirty="0"/>
              <a:t> et la </a:t>
            </a:r>
            <a:r>
              <a:rPr lang="fr-FR" sz="2200" dirty="0"/>
              <a:t>r</a:t>
            </a:r>
            <a:r>
              <a:rPr lang="fr-FR" sz="2200" u="sng" dirty="0"/>
              <a:t>ationalisation</a:t>
            </a:r>
            <a:r>
              <a:rPr lang="fr-FR" sz="2200" b="0" dirty="0"/>
              <a:t> des régimes indemnitaires, et se référer aux </a:t>
            </a:r>
            <a:r>
              <a:rPr lang="fr-FR" sz="2200" u="sng" dirty="0"/>
              <a:t>plafonds applicables </a:t>
            </a:r>
            <a:r>
              <a:rPr lang="fr-FR" sz="2200" b="0" dirty="0"/>
              <a:t>à chaque groupe. </a:t>
            </a:r>
            <a:endParaRPr lang="fr-FR" sz="2200" b="0" dirty="0" smtClean="0"/>
          </a:p>
          <a:p>
            <a:pPr algn="just"/>
            <a:r>
              <a:rPr lang="fr-FR" sz="2200" b="0" dirty="0" smtClean="0"/>
              <a:t>La </a:t>
            </a:r>
            <a:r>
              <a:rPr lang="fr-FR" sz="2200" b="0" dirty="0"/>
              <a:t>délibération doit définir le montant plafond pour chacun des groupes de fonctions </a:t>
            </a:r>
            <a:r>
              <a:rPr lang="fr-FR" sz="2200" dirty="0"/>
              <a:t>dans la limite du plafond global</a:t>
            </a:r>
            <a:r>
              <a:rPr lang="fr-FR" sz="2200" b="0" dirty="0"/>
              <a:t> constitué de la somme des deux parts prévues par l’article L.714-5 du CGFP</a:t>
            </a:r>
          </a:p>
        </p:txBody>
      </p:sp>
    </p:spTree>
    <p:extLst>
      <p:ext uri="{BB962C8B-B14F-4D97-AF65-F5344CB8AC3E}">
        <p14:creationId xmlns:p14="http://schemas.microsoft.com/office/powerpoint/2010/main" val="404978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du RIFSEEP </a:t>
            </a:r>
            <a:endParaRPr lang="fr-FR" dirty="0"/>
          </a:p>
        </p:txBody>
      </p:sp>
      <p:sp>
        <p:nvSpPr>
          <p:cNvPr id="3" name="Espace réservé du contenu 2"/>
          <p:cNvSpPr>
            <a:spLocks noGrp="1"/>
          </p:cNvSpPr>
          <p:nvPr>
            <p:ph idx="1"/>
          </p:nvPr>
        </p:nvSpPr>
        <p:spPr>
          <a:xfrm>
            <a:off x="1272577" y="1370253"/>
            <a:ext cx="10319378" cy="4836952"/>
          </a:xfrm>
        </p:spPr>
        <p:txBody>
          <a:bodyPr>
            <a:normAutofit fontScale="92500" lnSpcReduction="20000"/>
          </a:bodyPr>
          <a:lstStyle/>
          <a:p>
            <a:pPr algn="just"/>
            <a:r>
              <a:rPr lang="fr-FR" b="0" dirty="0" smtClean="0"/>
              <a:t>Passer d’une logique de grade à une logique </a:t>
            </a:r>
            <a:r>
              <a:rPr lang="fr-FR" dirty="0" smtClean="0"/>
              <a:t>de fonctions</a:t>
            </a:r>
            <a:r>
              <a:rPr lang="fr-FR" b="0" dirty="0" smtClean="0"/>
              <a:t>, </a:t>
            </a:r>
            <a:r>
              <a:rPr lang="fr-FR" dirty="0" smtClean="0"/>
              <a:t>expérience</a:t>
            </a:r>
            <a:r>
              <a:rPr lang="fr-FR" b="0" dirty="0" smtClean="0"/>
              <a:t> et </a:t>
            </a:r>
            <a:r>
              <a:rPr lang="fr-FR" dirty="0" smtClean="0"/>
              <a:t>manières de servir</a:t>
            </a:r>
            <a:r>
              <a:rPr lang="fr-FR" b="0" dirty="0" smtClean="0"/>
              <a:t>.</a:t>
            </a:r>
          </a:p>
          <a:p>
            <a:pPr algn="just"/>
            <a:endParaRPr lang="fr-FR" b="0" dirty="0"/>
          </a:p>
          <a:p>
            <a:pPr algn="just"/>
            <a:r>
              <a:rPr lang="fr-FR" b="0" dirty="0" smtClean="0"/>
              <a:t>Le RIFSEEP avait vocation à remplacer toutes les autres primes de la fonction publique territoriale au </a:t>
            </a:r>
            <a:r>
              <a:rPr lang="fr-FR" u="sng" dirty="0" smtClean="0"/>
              <a:t>1</a:t>
            </a:r>
            <a:r>
              <a:rPr lang="fr-FR" u="sng" baseline="30000" dirty="0" smtClean="0"/>
              <a:t>er</a:t>
            </a:r>
            <a:r>
              <a:rPr lang="fr-FR" u="sng" dirty="0" smtClean="0"/>
              <a:t> janvier 2017</a:t>
            </a:r>
          </a:p>
          <a:p>
            <a:pPr algn="just"/>
            <a:endParaRPr lang="fr-FR" b="0" dirty="0"/>
          </a:p>
          <a:p>
            <a:pPr algn="just"/>
            <a:r>
              <a:rPr lang="fr-FR" b="0" dirty="0" smtClean="0"/>
              <a:t>Aujourd’hui, le comptable public serait légitime à refuser le versement des primes préexistantes (IFTS, IAT, IEMP</a:t>
            </a:r>
            <a:r>
              <a:rPr lang="fr-FR" b="0" dirty="0" smtClean="0"/>
              <a:t>…) </a:t>
            </a:r>
            <a:r>
              <a:rPr lang="fr-FR" b="0" dirty="0"/>
              <a:t>comme l’indique </a:t>
            </a:r>
            <a:r>
              <a:rPr lang="fr-FR" b="0" dirty="0" smtClean="0"/>
              <a:t>la circulaire </a:t>
            </a:r>
            <a:r>
              <a:rPr lang="fr-FR" b="0" dirty="0"/>
              <a:t>conjointe de la DGCL et de la </a:t>
            </a:r>
            <a:r>
              <a:rPr lang="fr-FR" b="0" dirty="0" err="1"/>
              <a:t>DGFiP</a:t>
            </a:r>
            <a:r>
              <a:rPr lang="fr-FR" b="0" dirty="0"/>
              <a:t> du 3 avril 2017"</a:t>
            </a:r>
          </a:p>
          <a:p>
            <a:pPr algn="just"/>
            <a:r>
              <a:rPr lang="fr-FR" b="0" dirty="0"/>
              <a:t> </a:t>
            </a:r>
            <a:endParaRPr lang="fr-FR" b="0" dirty="0"/>
          </a:p>
          <a:p>
            <a:pPr algn="just"/>
            <a:r>
              <a:rPr lang="fr-FR" b="0" dirty="0" smtClean="0"/>
              <a:t>Les arrêtés ministériels sont progressivement mis à jour (dernièrement la police municipale) et les collectivités ont à chaque fois 6 mois pour se mettre en conformité</a:t>
            </a:r>
            <a:endParaRPr lang="fr-FR" b="0" dirty="0"/>
          </a:p>
        </p:txBody>
      </p:sp>
      <p:sp>
        <p:nvSpPr>
          <p:cNvPr id="4" name="Rectangle 3"/>
          <p:cNvSpPr/>
          <p:nvPr/>
        </p:nvSpPr>
        <p:spPr>
          <a:xfrm>
            <a:off x="2151361" y="6198092"/>
            <a:ext cx="9823908" cy="369332"/>
          </a:xfrm>
          <a:prstGeom prst="rect">
            <a:avLst/>
          </a:prstGeom>
          <a:solidFill>
            <a:srgbClr val="0070C0"/>
          </a:solidFill>
        </p:spPr>
        <p:txBody>
          <a:bodyPr wrap="none">
            <a:spAutoFit/>
          </a:bodyPr>
          <a:lstStyle/>
          <a:p>
            <a:r>
              <a:rPr lang="fr-FR" b="1" dirty="0" smtClean="0"/>
              <a:t>Pour la filière police municipale, i est conseillé de la traiter à part (décret n°2024-614 du 26 juin 2024)</a:t>
            </a:r>
            <a:endParaRPr lang="fr-FR" b="1" dirty="0"/>
          </a:p>
        </p:txBody>
      </p:sp>
    </p:spTree>
    <p:extLst>
      <p:ext uri="{BB962C8B-B14F-4D97-AF65-F5344CB8AC3E}">
        <p14:creationId xmlns:p14="http://schemas.microsoft.com/office/powerpoint/2010/main" val="263689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6588" y="-271286"/>
            <a:ext cx="9011190" cy="1191847"/>
          </a:xfrm>
        </p:spPr>
        <p:txBody>
          <a:bodyPr/>
          <a:lstStyle/>
          <a:p>
            <a:r>
              <a:rPr lang="fr-FR" b="0" dirty="0">
                <a:hlinkClick r:id="rId2"/>
              </a:rPr>
              <a:t>D</a:t>
            </a:r>
            <a:r>
              <a:rPr lang="fr-FR" b="0" dirty="0" smtClean="0">
                <a:hlinkClick r:id="rId2"/>
              </a:rPr>
              <a:t>écret </a:t>
            </a:r>
            <a:r>
              <a:rPr lang="fr-FR" b="0" dirty="0">
                <a:hlinkClick r:id="rId2"/>
              </a:rPr>
              <a:t>n°2024-614 du 26 juin 2024</a:t>
            </a:r>
            <a:endParaRPr lang="fr-FR" dirty="0"/>
          </a:p>
        </p:txBody>
      </p:sp>
      <p:sp>
        <p:nvSpPr>
          <p:cNvPr id="3" name="Espace réservé du contenu 2"/>
          <p:cNvSpPr>
            <a:spLocks noGrp="1"/>
          </p:cNvSpPr>
          <p:nvPr>
            <p:ph idx="1"/>
          </p:nvPr>
        </p:nvSpPr>
        <p:spPr>
          <a:xfrm>
            <a:off x="816588" y="725252"/>
            <a:ext cx="11375412" cy="4836952"/>
          </a:xfrm>
        </p:spPr>
        <p:txBody>
          <a:bodyPr>
            <a:noAutofit/>
          </a:bodyPr>
          <a:lstStyle/>
          <a:p>
            <a:r>
              <a:rPr lang="fr-FR" sz="2000" b="0" dirty="0" smtClean="0"/>
              <a:t>Extension </a:t>
            </a:r>
            <a:r>
              <a:rPr lang="fr-FR" sz="2000" b="0" dirty="0"/>
              <a:t>à l’ensemble de ces fonctionnaires l’actuelle indemnité spéciale de fonction des directeurs de police municipale composée de deux parts (une part fixe et une part variable)</a:t>
            </a:r>
          </a:p>
          <a:p>
            <a:r>
              <a:rPr lang="fr-FR" sz="2000" b="0" u="sng" dirty="0"/>
              <a:t>La part fixe de l’indemnité spéciale de fonction et d’engagement est fixée dans la limite des taux suivants</a:t>
            </a:r>
            <a:r>
              <a:rPr lang="fr-FR" sz="2000" b="0" u="sng" dirty="0" smtClean="0"/>
              <a:t>:</a:t>
            </a:r>
            <a:endParaRPr lang="fr-FR" sz="2000" b="0" u="sng" dirty="0"/>
          </a:p>
          <a:p>
            <a:r>
              <a:rPr lang="fr-FR" sz="1400" b="0" dirty="0"/>
              <a:t>33 % pour le cadre d’emplois des directeurs de police municipale,</a:t>
            </a:r>
          </a:p>
          <a:p>
            <a:r>
              <a:rPr lang="fr-FR" sz="1400" b="0" dirty="0"/>
              <a:t>32 % pour le cadre d’emplois des chefs de service de police municipale,</a:t>
            </a:r>
          </a:p>
          <a:p>
            <a:r>
              <a:rPr lang="fr-FR" sz="1400" b="0" dirty="0"/>
              <a:t>30 % pour le cadre d’emplois des agents de police municipale,</a:t>
            </a:r>
          </a:p>
          <a:p>
            <a:r>
              <a:rPr lang="fr-FR" sz="1400" b="0" dirty="0"/>
              <a:t>30 % pour le cadre d’emplois des gardes champêtres.</a:t>
            </a:r>
          </a:p>
          <a:p>
            <a:endParaRPr lang="fr-FR" sz="2000" b="0" dirty="0"/>
          </a:p>
          <a:p>
            <a:r>
              <a:rPr lang="fr-FR" sz="2000" b="0" u="sng" dirty="0"/>
              <a:t>La part variable est fixée dans la limite des plafonds suivants</a:t>
            </a:r>
            <a:r>
              <a:rPr lang="fr-FR" sz="2000" b="0" u="sng" dirty="0" smtClean="0"/>
              <a:t>:</a:t>
            </a:r>
            <a:endParaRPr lang="fr-FR" sz="2000" b="0" u="sng" dirty="0"/>
          </a:p>
          <a:p>
            <a:r>
              <a:rPr lang="fr-FR" sz="1400" b="0" dirty="0"/>
              <a:t>9 500 euros pour le cadre d’emplois des directeurs de police municipale,</a:t>
            </a:r>
          </a:p>
          <a:p>
            <a:r>
              <a:rPr lang="fr-FR" sz="1400" b="0" dirty="0"/>
              <a:t>7 000 euros pour le cadre d’emplois des chefs de service de police municipale,</a:t>
            </a:r>
          </a:p>
          <a:p>
            <a:r>
              <a:rPr lang="fr-FR" sz="1400" b="0" dirty="0"/>
              <a:t>5 000 euros pour le cadre d’emplois des agents de police municipale,</a:t>
            </a:r>
          </a:p>
          <a:p>
            <a:r>
              <a:rPr lang="fr-FR" sz="1400" b="0" dirty="0"/>
              <a:t>5 000 euros pour le cadre d’emplois des gardes champêtres.</a:t>
            </a:r>
          </a:p>
          <a:p>
            <a:endParaRPr lang="fr-FR" sz="2000" b="0" dirty="0"/>
          </a:p>
          <a:p>
            <a:r>
              <a:rPr lang="fr-FR" sz="2000" b="0" u="sng" dirty="0"/>
              <a:t>Réévaluation des taux de l’actuelle ISMF, assise sur le traitement indiciaire brut, </a:t>
            </a:r>
            <a:endParaRPr lang="fr-FR" sz="2000" b="0" dirty="0"/>
          </a:p>
          <a:p>
            <a:r>
              <a:rPr lang="fr-FR" sz="2000" b="0" u="sng" dirty="0" smtClean="0"/>
              <a:t>Un </a:t>
            </a:r>
            <a:r>
              <a:rPr lang="fr-FR" sz="2000" b="0" u="sng" dirty="0"/>
              <a:t>dispositif de sauvegarde est prévu pour ces fonctionnaires garantissant le maintien du montant indemnitaire mensuel perçu au titre du régime indemnitaire antérieur.</a:t>
            </a:r>
          </a:p>
        </p:txBody>
      </p:sp>
    </p:spTree>
    <p:extLst>
      <p:ext uri="{BB962C8B-B14F-4D97-AF65-F5344CB8AC3E}">
        <p14:creationId xmlns:p14="http://schemas.microsoft.com/office/powerpoint/2010/main" val="287642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TITRAG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LIBR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7855</TotalTime>
  <Words>2912</Words>
  <Application>Microsoft Office PowerPoint</Application>
  <PresentationFormat>Grand écran</PresentationFormat>
  <Paragraphs>422</Paragraphs>
  <Slides>51</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51</vt:i4>
      </vt:variant>
    </vt:vector>
  </HeadingPairs>
  <TitlesOfParts>
    <vt:vector size="59" baseType="lpstr">
      <vt:lpstr>Arial</vt:lpstr>
      <vt:lpstr>Calibri</vt:lpstr>
      <vt:lpstr>MS Mincho</vt:lpstr>
      <vt:lpstr>Times New Roman</vt:lpstr>
      <vt:lpstr>Wingdings</vt:lpstr>
      <vt:lpstr>PAGES TITRAGES</vt:lpstr>
      <vt:lpstr>PAGES LIBRES</vt:lpstr>
      <vt:lpstr>Thème Office</vt:lpstr>
      <vt:lpstr>Présentation PowerPoint</vt:lpstr>
      <vt:lpstr>Le RIFSEEP, c’est quoi???</vt:lpstr>
      <vt:lpstr>Le cadre juridique applicable</vt:lpstr>
      <vt:lpstr>Réponse du Ministère de l'intérieur n°15568 </vt:lpstr>
      <vt:lpstr>LE RIFSEEP, une obligation réglementaire depuis le 20 mai 2014</vt:lpstr>
      <vt:lpstr>La principale difficulté </vt:lpstr>
      <vt:lpstr>En respectant l’esprit du texte….</vt:lpstr>
      <vt:lpstr>Objectifs du RIFSEEP </vt:lpstr>
      <vt:lpstr>Décret n°2024-614 du 26 juin 2024</vt:lpstr>
      <vt:lpstr>Les bénéficiaires</vt:lpstr>
      <vt:lpstr>Interdiction de principe de cumul</vt:lpstr>
      <vt:lpstr>Obligation de constituer des groupes de fonction pour assurer l’équité entre agents publics</vt:lpstr>
      <vt:lpstr>Circulaire du 5 mai 2014 limite le nombre de groupes de fonction par filière pour l’ETAT</vt:lpstr>
      <vt:lpstr>Présentation PowerPoint</vt:lpstr>
      <vt:lpstr>Les attributions individuelles</vt:lpstr>
      <vt:lpstr>Le CIA</vt:lpstr>
      <vt:lpstr>Les acteurs</vt:lpstr>
      <vt:lpstr>Un cas pratique et une méthode</vt:lpstr>
      <vt:lpstr> 1- L’état des lieux préalable indispensable</vt:lpstr>
      <vt:lpstr>Présentation PowerPoint</vt:lpstr>
      <vt:lpstr>Présentation PowerPoint</vt:lpstr>
      <vt:lpstr>Fiches de poste</vt:lpstr>
      <vt:lpstr>Présentation PowerPoint</vt:lpstr>
      <vt:lpstr>Présentation PowerPoint</vt:lpstr>
      <vt:lpstr>les limites fixées par l’Etat</vt:lpstr>
      <vt:lpstr>Présentation PowerPoint</vt:lpstr>
      <vt:lpstr>Présentation PowerPoint</vt:lpstr>
      <vt:lpstr>2- Une analyse fonction par fonction pour constituer des groupes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étape  : les groupes par équivalence de l’Etat</vt:lpstr>
      <vt:lpstr>DES INDICATEURS POUR CLASSER LES POSTES</vt:lpstr>
      <vt:lpstr>DES INDICATEURS POUR CLASSER LES POSTES</vt:lpstr>
      <vt:lpstr>DES INDICATEURS POUR CLASSER LES POSTES</vt:lpstr>
      <vt:lpstr>4ème étape  : les groupes de la collectivités</vt:lpstr>
      <vt:lpstr>Un socle minimum par fonction recommandé</vt:lpstr>
      <vt:lpstr>5éme étape : Saisine du CST</vt:lpstr>
      <vt:lpstr>Présentation PowerPoint</vt:lpstr>
      <vt:lpstr>5ème étape et 6ème étape</vt:lpstr>
      <vt:lpstr>Présentation PowerPoint</vt:lpstr>
      <vt:lpstr>Sur le CIA</vt:lpstr>
      <vt:lpstr>Présentation PowerPoint</vt:lpstr>
      <vt:lpstr>Chambre criminelle de la Cour de Cassation</vt:lpstr>
      <vt:lpstr>Présentation PowerPoint</vt:lpstr>
      <vt:lpstr>Présentation PowerPoint</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BRETON Laurie</dc:creator>
  <cp:lastModifiedBy>Aurélien BELIN</cp:lastModifiedBy>
  <cp:revision>273</cp:revision>
  <cp:lastPrinted>2024-11-06T08:34:14Z</cp:lastPrinted>
  <dcterms:created xsi:type="dcterms:W3CDTF">2022-05-05T14:56:37Z</dcterms:created>
  <dcterms:modified xsi:type="dcterms:W3CDTF">2025-01-24T07:42:01Z</dcterms:modified>
</cp:coreProperties>
</file>