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8" r:id="rId2"/>
    <p:sldMasterId id="2147483696" r:id="rId3"/>
  </p:sldMasterIdLst>
  <p:handoutMasterIdLst>
    <p:handoutMasterId r:id="rId20"/>
  </p:handoutMasterIdLst>
  <p:sldIdLst>
    <p:sldId id="269" r:id="rId4"/>
    <p:sldId id="302" r:id="rId5"/>
    <p:sldId id="303" r:id="rId6"/>
    <p:sldId id="256" r:id="rId7"/>
    <p:sldId id="274" r:id="rId8"/>
    <p:sldId id="300" r:id="rId9"/>
    <p:sldId id="275" r:id="rId10"/>
    <p:sldId id="296" r:id="rId11"/>
    <p:sldId id="288" r:id="rId12"/>
    <p:sldId id="301" r:id="rId13"/>
    <p:sldId id="289" r:id="rId14"/>
    <p:sldId id="290" r:id="rId15"/>
    <p:sldId id="291" r:id="rId16"/>
    <p:sldId id="298" r:id="rId17"/>
    <p:sldId id="299" r:id="rId18"/>
    <p:sldId id="30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100" d="100"/>
          <a:sy n="100" d="100"/>
        </p:scale>
        <p:origin x="30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0B1A47-3472-4EA2-AA2E-009A64A27897}" type="datetimeFigureOut">
              <a:rPr lang="fr-FR" smtClean="0"/>
              <a:t>05/09/2024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FD3E7-1376-4848-AB36-9157AE398132}" type="slidenum">
              <a:rPr lang="fr-FR" smtClean="0"/>
              <a:t>‹N°›</a:t>
            </a:fld>
            <a:endParaRPr lang="fr-FR"/>
          </a:p>
        </p:txBody>
      </p:sp>
    </p:spTree>
    <p:extLst>
      <p:ext uri="{BB962C8B-B14F-4D97-AF65-F5344CB8AC3E}">
        <p14:creationId xmlns:p14="http://schemas.microsoft.com/office/powerpoint/2010/main" val="8714072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744720" y="1899919"/>
            <a:ext cx="4947920" cy="1341121"/>
          </a:xfrm>
          <a:prstGeom prst="rect">
            <a:avLst/>
          </a:prstGeom>
        </p:spPr>
        <p:txBody>
          <a:bodyPr anchor="b">
            <a:normAutofit/>
          </a:bodyPr>
          <a:lstStyle>
            <a:lvl1pPr algn="r">
              <a:defRPr sz="8800"/>
            </a:lvl1pPr>
          </a:lstStyle>
          <a:p>
            <a:r>
              <a:rPr lang="fr-FR" dirty="0" smtClean="0"/>
              <a:t>CDG 10</a:t>
            </a:r>
            <a:endParaRPr lang="fr-FR" dirty="0"/>
          </a:p>
        </p:txBody>
      </p:sp>
      <p:sp>
        <p:nvSpPr>
          <p:cNvPr id="3" name="Sous-titre 2"/>
          <p:cNvSpPr>
            <a:spLocks noGrp="1"/>
          </p:cNvSpPr>
          <p:nvPr>
            <p:ph type="subTitle" idx="1"/>
          </p:nvPr>
        </p:nvSpPr>
        <p:spPr>
          <a:xfrm>
            <a:off x="2429164" y="3602038"/>
            <a:ext cx="7263476"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20879266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149336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1268" y="293925"/>
            <a:ext cx="6172200" cy="800100"/>
          </a:xfrm>
        </p:spPr>
        <p:txBody>
          <a:bodyPr anchor="b"/>
          <a:lstStyle>
            <a:lvl1pPr>
              <a:defRPr sz="3200"/>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251268" y="1300477"/>
            <a:ext cx="6172200" cy="527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86690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113280" y="3189605"/>
            <a:ext cx="7868920" cy="1325563"/>
          </a:xfrm>
          <a:prstGeom prst="rect">
            <a:avLst/>
          </a:prstGeom>
        </p:spPr>
        <p:txBody>
          <a:bodyPr anchor="ctr">
            <a:noAutofit/>
          </a:bodyPr>
          <a:lstStyle>
            <a:lvl1pPr algn="r">
              <a:defRPr sz="4800"/>
            </a:lvl1pPr>
          </a:lstStyle>
          <a:p>
            <a:r>
              <a:rPr lang="fr-FR" dirty="0" smtClean="0"/>
              <a:t>Modifiez le style du titre</a:t>
            </a:r>
            <a:endParaRPr lang="fr-FR" dirty="0"/>
          </a:p>
        </p:txBody>
      </p:sp>
    </p:spTree>
    <p:extLst>
      <p:ext uri="{BB962C8B-B14F-4D97-AF65-F5344CB8AC3E}">
        <p14:creationId xmlns:p14="http://schemas.microsoft.com/office/powerpoint/2010/main" val="1016687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0" y="0"/>
            <a:ext cx="7620000" cy="6858000"/>
          </a:xfrm>
          <a:prstGeom prst="rect">
            <a:avLst/>
          </a:prstGeom>
        </p:spPr>
        <p:txBody>
          <a:bodyPr/>
          <a:lstStyle/>
          <a:p>
            <a:endParaRPr lang="fr-FR"/>
          </a:p>
        </p:txBody>
      </p:sp>
      <p:sp>
        <p:nvSpPr>
          <p:cNvPr id="2" name="Titre 1"/>
          <p:cNvSpPr>
            <a:spLocks noGrp="1"/>
          </p:cNvSpPr>
          <p:nvPr>
            <p:ph type="ctrTitle" hasCustomPrompt="1"/>
          </p:nvPr>
        </p:nvSpPr>
        <p:spPr>
          <a:xfrm>
            <a:off x="8044873" y="1907670"/>
            <a:ext cx="3786910" cy="1247054"/>
          </a:xfrm>
          <a:prstGeom prst="rect">
            <a:avLst/>
          </a:prstGeom>
        </p:spPr>
        <p:txBody>
          <a:bodyPr anchor="b">
            <a:normAutofit/>
          </a:bodyPr>
          <a:lstStyle>
            <a:lvl1pPr algn="l">
              <a:defRPr sz="4000">
                <a:solidFill>
                  <a:schemeClr val="accent2"/>
                </a:solidFill>
              </a:defRPr>
            </a:lvl1pPr>
          </a:lstStyle>
          <a:p>
            <a:r>
              <a:rPr lang="fr-FR" dirty="0" smtClean="0"/>
              <a:t>titre</a:t>
            </a:r>
            <a:endParaRPr lang="fr-FR" dirty="0"/>
          </a:p>
        </p:txBody>
      </p:sp>
      <p:sp>
        <p:nvSpPr>
          <p:cNvPr id="3" name="Sous-titre 2"/>
          <p:cNvSpPr>
            <a:spLocks noGrp="1"/>
          </p:cNvSpPr>
          <p:nvPr>
            <p:ph type="subTitle" idx="1"/>
          </p:nvPr>
        </p:nvSpPr>
        <p:spPr>
          <a:xfrm>
            <a:off x="8044873" y="3306473"/>
            <a:ext cx="3786910" cy="3279053"/>
          </a:xfrm>
          <a:prstGeom prst="rect">
            <a:avLst/>
          </a:prstGeom>
        </p:spPr>
        <p:txBody>
          <a:bodyPr>
            <a:normAutofit/>
          </a:bodyPr>
          <a:lstStyle>
            <a:lvl1pPr marL="0" indent="0" algn="l">
              <a:buNone/>
              <a:defRPr sz="2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429907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556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8810" y="456168"/>
            <a:ext cx="8736870" cy="1341120"/>
          </a:xfrm>
        </p:spPr>
        <p:txBody>
          <a:bodyPr anchor="ctr">
            <a:normAutofit/>
          </a:bodyPr>
          <a:lstStyle>
            <a:lvl1pPr algn="l">
              <a:defRPr sz="4800"/>
            </a:lvl1pPr>
          </a:lstStyle>
          <a:p>
            <a:r>
              <a:rPr lang="fr-FR" dirty="0" smtClean="0"/>
              <a:t>Modifiez le style du titre</a:t>
            </a:r>
            <a:endParaRPr lang="fr-FR" dirty="0"/>
          </a:p>
        </p:txBody>
      </p:sp>
      <p:sp>
        <p:nvSpPr>
          <p:cNvPr id="3" name="Sous-titre 2"/>
          <p:cNvSpPr>
            <a:spLocks noGrp="1"/>
          </p:cNvSpPr>
          <p:nvPr>
            <p:ph type="subTitle" idx="1"/>
          </p:nvPr>
        </p:nvSpPr>
        <p:spPr>
          <a:xfrm>
            <a:off x="1148810" y="2174239"/>
            <a:ext cx="8736870" cy="431800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
        <p:nvSpPr>
          <p:cNvPr id="5" name="Espace réservé du pied de page 4"/>
          <p:cNvSpPr>
            <a:spLocks noGrp="1"/>
          </p:cNvSpPr>
          <p:nvPr>
            <p:ph type="ftr" sz="quarter" idx="11"/>
          </p:nvPr>
        </p:nvSpPr>
        <p:spPr>
          <a:xfrm rot="16200000">
            <a:off x="-2289887" y="3802695"/>
            <a:ext cx="5435915" cy="411163"/>
          </a:xfrm>
        </p:spPr>
        <p:txBody>
          <a:bodyPr/>
          <a:lstStyle/>
          <a:p>
            <a:endParaRPr lang="en-US" dirty="0"/>
          </a:p>
        </p:txBody>
      </p:sp>
      <p:sp>
        <p:nvSpPr>
          <p:cNvPr id="6" name="Espace réservé du numéro de diapositive 5"/>
          <p:cNvSpPr>
            <a:spLocks noGrp="1"/>
          </p:cNvSpPr>
          <p:nvPr>
            <p:ph type="sldNum" sz="quarter" idx="12"/>
          </p:nvPr>
        </p:nvSpPr>
        <p:spPr>
          <a:xfrm rot="16200000">
            <a:off x="1350" y="517445"/>
            <a:ext cx="853440"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73185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901195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38650" y="359968"/>
            <a:ext cx="9038366" cy="1031950"/>
          </a:xfrm>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1138650" y="1825625"/>
            <a:ext cx="4388390" cy="47478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57833" y="1825624"/>
            <a:ext cx="4502764" cy="474789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432785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98010" y="421957"/>
            <a:ext cx="8946738" cy="93345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1098011" y="1681163"/>
            <a:ext cx="4378230" cy="7461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1098011" y="2505075"/>
            <a:ext cx="4378230" cy="406844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588000" y="1681163"/>
            <a:ext cx="4456748" cy="7461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5588000" y="2505075"/>
            <a:ext cx="4456748" cy="406844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851501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599902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9512"/>
          <a:stretch/>
        </p:blipFill>
        <p:spPr>
          <a:xfrm>
            <a:off x="0" y="0"/>
            <a:ext cx="7373353" cy="6858000"/>
          </a:xfrm>
          <a:prstGeom prst="rect">
            <a:avLst/>
          </a:prstGeom>
        </p:spPr>
      </p:pic>
      <p:sp>
        <p:nvSpPr>
          <p:cNvPr id="8" name="Rectangle avec coin arrondi 7"/>
          <p:cNvSpPr/>
          <p:nvPr userDrawn="1"/>
        </p:nvSpPr>
        <p:spPr>
          <a:xfrm>
            <a:off x="1791855" y="1468582"/>
            <a:ext cx="8478981" cy="4711555"/>
          </a:xfrm>
          <a:prstGeom prst="round1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Placeholder 1"/>
          <p:cNvSpPr>
            <a:spLocks noGrp="1"/>
          </p:cNvSpPr>
          <p:nvPr>
            <p:ph type="title"/>
          </p:nvPr>
        </p:nvSpPr>
        <p:spPr>
          <a:xfrm>
            <a:off x="5972232" y="1888765"/>
            <a:ext cx="3720176" cy="1325562"/>
          </a:xfrm>
          <a:prstGeom prst="rect">
            <a:avLst/>
          </a:prstGeom>
        </p:spPr>
        <p:txBody>
          <a:bodyPr vert="horz" lIns="91440" tIns="45720" rIns="91440" bIns="45720" rtlCol="0" anchor="b">
            <a:normAutofit/>
          </a:bodyPr>
          <a:lstStyle/>
          <a:p>
            <a:r>
              <a:rPr lang="fr-FR" dirty="0" smtClean="0"/>
              <a:t>CDG 10</a:t>
            </a:r>
            <a:endParaRPr lang="en-US" dirty="0"/>
          </a:p>
        </p:txBody>
      </p:sp>
      <p:sp>
        <p:nvSpPr>
          <p:cNvPr id="10" name="Text Placeholder 2"/>
          <p:cNvSpPr>
            <a:spLocks noGrp="1"/>
          </p:cNvSpPr>
          <p:nvPr>
            <p:ph type="body" idx="1"/>
          </p:nvPr>
        </p:nvSpPr>
        <p:spPr>
          <a:xfrm>
            <a:off x="2687783" y="3634510"/>
            <a:ext cx="7004626" cy="1787235"/>
          </a:xfrm>
          <a:prstGeom prst="rect">
            <a:avLst/>
          </a:prstGeom>
        </p:spPr>
        <p:txBody>
          <a:bodyPr vert="horz" lIns="91440" tIns="45720" rIns="91440" bIns="45720" rtlCol="0">
            <a:normAutofit/>
          </a:bodyPr>
          <a:lstStyle/>
          <a:p>
            <a:pPr lvl="0"/>
            <a:r>
              <a:rPr lang="fr-FR" dirty="0" smtClean="0"/>
              <a:t>Thème du </a:t>
            </a:r>
            <a:r>
              <a:rPr lang="fr-FR" dirty="0" err="1" smtClean="0"/>
              <a:t>powerpoint</a:t>
            </a:r>
            <a:endParaRPr lang="fr-FR" dirty="0" smtClean="0"/>
          </a:p>
        </p:txBody>
      </p:sp>
      <p:pic>
        <p:nvPicPr>
          <p:cNvPr id="11" name="Imag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1525092557"/>
      </p:ext>
    </p:extLst>
  </p:cSld>
  <p:clrMap bg1="lt1" tx1="dk1" bg2="lt2" tx2="dk2" accent1="accent1" accent2="accent2" accent3="accent3" accent4="accent4" accent5="accent5" accent6="accent6" hlink="hlink" folHlink="folHlink"/>
  <p:sldLayoutIdLst>
    <p:sldLayoutId id="2147483722" r:id="rId1"/>
    <p:sldLayoutId id="2147483727"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8800" b="1" i="0" kern="1200">
          <a:solidFill>
            <a:schemeClr val="bg1"/>
          </a:solidFill>
          <a:latin typeface="+mn-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36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719325995"/>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txStyles>
    <p:titleStyle>
      <a:lvl1pPr algn="r" defTabSz="914400" rtl="0" eaLnBrk="1" latinLnBrk="0" hangingPunct="1">
        <a:lnSpc>
          <a:spcPct val="90000"/>
        </a:lnSpc>
        <a:spcBef>
          <a:spcPct val="0"/>
        </a:spcBef>
        <a:buNone/>
        <a:defRPr sz="8000" b="1" kern="1200">
          <a:solidFill>
            <a:schemeClr val="bg1"/>
          </a:solidFill>
          <a:latin typeface="+mn-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2320" y="0"/>
            <a:ext cx="8178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189450" y="359029"/>
            <a:ext cx="9011190" cy="1191847"/>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189450" y="1730472"/>
            <a:ext cx="9011190" cy="4836952"/>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p:txBody>
      </p:sp>
      <p:sp>
        <p:nvSpPr>
          <p:cNvPr id="5" name="Espace réservé du pied de page 4"/>
          <p:cNvSpPr>
            <a:spLocks noGrp="1"/>
          </p:cNvSpPr>
          <p:nvPr>
            <p:ph type="ftr" sz="quarter" idx="3"/>
          </p:nvPr>
        </p:nvSpPr>
        <p:spPr>
          <a:xfrm rot="16200000">
            <a:off x="-2238281" y="3829654"/>
            <a:ext cx="5273042" cy="411163"/>
          </a:xfrm>
          <a:prstGeom prst="rect">
            <a:avLst/>
          </a:prstGeom>
        </p:spPr>
        <p:txBody>
          <a:bodyPr vert="horz" lIns="91440" tIns="45720" rIns="91440" bIns="45720" rtlCol="0" anchor="ctr"/>
          <a:lstStyle>
            <a:lvl1pPr algn="l">
              <a:defRPr sz="1400" b="1">
                <a:solidFill>
                  <a:schemeClr val="bg1"/>
                </a:solidFill>
              </a:defRPr>
            </a:lvl1pPr>
          </a:lstStyle>
          <a:p>
            <a:r>
              <a:rPr lang="en-US" dirty="0" smtClean="0"/>
              <a:t>CDG 10 – Nom du </a:t>
            </a:r>
            <a:r>
              <a:rPr lang="en-US" dirty="0" err="1" smtClean="0"/>
              <a:t>thème</a:t>
            </a:r>
            <a:endParaRPr lang="en-US" dirty="0"/>
          </a:p>
        </p:txBody>
      </p:sp>
      <p:sp>
        <p:nvSpPr>
          <p:cNvPr id="6" name="Espace réservé du numéro de diapositive 5"/>
          <p:cNvSpPr>
            <a:spLocks noGrp="1"/>
          </p:cNvSpPr>
          <p:nvPr>
            <p:ph type="sldNum" sz="quarter" idx="4"/>
          </p:nvPr>
        </p:nvSpPr>
        <p:spPr>
          <a:xfrm rot="16200000">
            <a:off x="-25781" y="603187"/>
            <a:ext cx="853440" cy="365125"/>
          </a:xfrm>
          <a:prstGeom prst="rect">
            <a:avLst/>
          </a:prstGeom>
        </p:spPr>
        <p:txBody>
          <a:bodyPr vert="horz" lIns="91440" tIns="45720" rIns="91440" bIns="45720" rtlCol="0" anchor="ctr"/>
          <a:lstStyle>
            <a:lvl1pPr algn="ctr">
              <a:defRPr sz="1800">
                <a:solidFill>
                  <a:schemeClr val="bg1"/>
                </a:solidFill>
              </a:defRPr>
            </a:lvl1pPr>
          </a:lstStyle>
          <a:p>
            <a:fld id="{4FAB73BC-B049-4115-A692-8D63A059BFB8}" type="slidenum">
              <a:rPr lang="en-US" smtClean="0"/>
              <a:pPr/>
              <a:t>‹N°›</a:t>
            </a:fld>
            <a:endParaRPr lang="en-US" dirty="0"/>
          </a:p>
        </p:txBody>
      </p:sp>
      <p:pic>
        <p:nvPicPr>
          <p:cNvPr id="12" name="Imag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15203259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5" r:id="rId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b="1" kern="1200">
          <a:solidFill>
            <a:schemeClr val="accent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2195" y="2644170"/>
            <a:ext cx="7187609" cy="1631216"/>
          </a:xfrm>
          <a:prstGeom prst="rect">
            <a:avLst/>
          </a:prstGeom>
          <a:noFill/>
        </p:spPr>
        <p:txBody>
          <a:bodyPr wrap="square" rtlCol="0">
            <a:spAutoFit/>
          </a:bodyPr>
          <a:lstStyle/>
          <a:p>
            <a:r>
              <a:rPr lang="fr-FR" sz="5000" b="1" spc="50" dirty="0" smtClean="0">
                <a:ln w="9525" cmpd="sng">
                  <a:solidFill>
                    <a:sysClr val="windowText" lastClr="000000"/>
                  </a:solidFill>
                  <a:prstDash val="solid"/>
                </a:ln>
                <a:solidFill>
                  <a:srgbClr val="70AD47">
                    <a:tint val="1000"/>
                  </a:srgbClr>
                </a:solidFill>
                <a:effectLst>
                  <a:glow rad="38100">
                    <a:schemeClr val="accent1">
                      <a:alpha val="40000"/>
                    </a:schemeClr>
                  </a:glow>
                </a:effectLst>
              </a:rPr>
              <a:t>Revalorisation du métier de secrétaire de mairie</a:t>
            </a:r>
            <a:endParaRPr lang="fr-FR" sz="5000" b="1" spc="50" dirty="0">
              <a:ln w="9525" cmpd="sng">
                <a:solidFill>
                  <a:sysClr val="windowText" lastClr="000000"/>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6076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1740" y="1393252"/>
            <a:ext cx="10800000" cy="5632311"/>
          </a:xfrm>
          <a:prstGeom prst="rect">
            <a:avLst/>
          </a:prstGeom>
        </p:spPr>
        <p:txBody>
          <a:bodyPr wrap="square">
            <a:spAutoFit/>
          </a:bodyPr>
          <a:lstStyle/>
          <a:p>
            <a:pPr lvl="0" algn="just"/>
            <a:r>
              <a:rPr lang="fr-FR" sz="2000" u="sng" dirty="0" smtClean="0">
                <a:ea typeface="Calibri" panose="020F0502020204030204" pitchFamily="34" charset="0"/>
                <a:cs typeface="Times New Roman" panose="02020603050405020304" pitchFamily="18" charset="0"/>
              </a:rPr>
              <a:t>Cour </a:t>
            </a:r>
            <a:r>
              <a:rPr lang="fr-FR" sz="2000" u="sng" dirty="0">
                <a:ea typeface="Calibri" panose="020F0502020204030204" pitchFamily="34" charset="0"/>
                <a:cs typeface="Times New Roman" panose="02020603050405020304" pitchFamily="18" charset="0"/>
              </a:rPr>
              <a:t>Administrative d’Appel de Paris, 6</a:t>
            </a:r>
            <a:r>
              <a:rPr lang="fr-FR" sz="2000" u="sng" baseline="30000" dirty="0">
                <a:ea typeface="Calibri" panose="020F0502020204030204" pitchFamily="34" charset="0"/>
                <a:cs typeface="Times New Roman" panose="02020603050405020304" pitchFamily="18" charset="0"/>
              </a:rPr>
              <a:t>ème</a:t>
            </a:r>
            <a:r>
              <a:rPr lang="fr-FR" sz="2000" u="sng" dirty="0">
                <a:ea typeface="Calibri" panose="020F0502020204030204" pitchFamily="34" charset="0"/>
                <a:cs typeface="Times New Roman" panose="02020603050405020304" pitchFamily="18" charset="0"/>
              </a:rPr>
              <a:t> chambre, du 24 octobre 2017 </a:t>
            </a:r>
            <a:r>
              <a:rPr lang="fr-FR" sz="2000" u="sng" dirty="0" smtClean="0">
                <a:ea typeface="Calibri" panose="020F0502020204030204" pitchFamily="34" charset="0"/>
                <a:cs typeface="Times New Roman" panose="02020603050405020304" pitchFamily="18" charset="0"/>
              </a:rPr>
              <a:t>n°16PA00996</a:t>
            </a:r>
            <a:r>
              <a:rPr lang="fr-FR" sz="2000" u="sng" dirty="0">
                <a:ea typeface="Calibri" panose="020F0502020204030204" pitchFamily="34" charset="0"/>
                <a:cs typeface="Times New Roman" panose="02020603050405020304" pitchFamily="18" charset="0"/>
              </a:rPr>
              <a:t> </a:t>
            </a:r>
            <a:r>
              <a:rPr lang="fr-FR" sz="2000" u="sng" dirty="0" smtClean="0">
                <a:ea typeface="Calibri" panose="020F0502020204030204" pitchFamily="34" charset="0"/>
                <a:cs typeface="Times New Roman" panose="02020603050405020304" pitchFamily="18" charset="0"/>
              </a:rPr>
              <a:t>:</a:t>
            </a:r>
            <a:r>
              <a:rPr lang="fr-FR" sz="2000" dirty="0" smtClean="0">
                <a:ea typeface="Calibri" panose="020F0502020204030204" pitchFamily="34" charset="0"/>
                <a:cs typeface="Times New Roman" panose="02020603050405020304" pitchFamily="18" charset="0"/>
              </a:rPr>
              <a:t> en </a:t>
            </a:r>
            <a:r>
              <a:rPr lang="fr-FR" sz="2000" dirty="0">
                <a:ea typeface="Calibri" panose="020F0502020204030204" pitchFamily="34" charset="0"/>
                <a:cs typeface="Times New Roman" panose="02020603050405020304" pitchFamily="18" charset="0"/>
              </a:rPr>
              <a:t>cas de mise à </a:t>
            </a:r>
            <a:r>
              <a:rPr lang="fr-FR" sz="2000" dirty="0" smtClean="0">
                <a:ea typeface="Calibri" panose="020F0502020204030204" pitchFamily="34" charset="0"/>
                <a:cs typeface="Times New Roman" panose="02020603050405020304" pitchFamily="18" charset="0"/>
              </a:rPr>
              <a:t>disposition d’un agent d’EPCI dans une commune, ce dernier </a:t>
            </a:r>
            <a:r>
              <a:rPr lang="fr-FR" sz="2000" dirty="0">
                <a:ea typeface="Calibri" panose="020F0502020204030204" pitchFamily="34" charset="0"/>
                <a:cs typeface="Times New Roman" panose="02020603050405020304" pitchFamily="18" charset="0"/>
              </a:rPr>
              <a:t>ne peut percevoir d’éléments de rémunération </a:t>
            </a:r>
            <a:r>
              <a:rPr lang="fr-FR" sz="2000" dirty="0" smtClean="0">
                <a:ea typeface="Calibri" panose="020F0502020204030204" pitchFamily="34" charset="0"/>
                <a:cs typeface="Times New Roman" panose="02020603050405020304" pitchFamily="18" charset="0"/>
              </a:rPr>
              <a:t>liés </a:t>
            </a:r>
            <a:r>
              <a:rPr lang="fr-FR" sz="2000" dirty="0">
                <a:ea typeface="Calibri" panose="020F0502020204030204" pitchFamily="34" charset="0"/>
                <a:cs typeface="Times New Roman" panose="02020603050405020304" pitchFamily="18" charset="0"/>
              </a:rPr>
              <a:t>au poste réellement occupé </a:t>
            </a:r>
            <a:r>
              <a:rPr lang="fr-FR" sz="2000" dirty="0" smtClean="0">
                <a:ea typeface="Calibri" panose="020F0502020204030204" pitchFamily="34" charset="0"/>
                <a:cs typeface="Times New Roman" panose="02020603050405020304" pitchFamily="18" charset="0"/>
              </a:rPr>
              <a:t>puisqu’il </a:t>
            </a:r>
            <a:r>
              <a:rPr lang="fr-FR" sz="2000" dirty="0">
                <a:ea typeface="Calibri" panose="020F0502020204030204" pitchFamily="34" charset="0"/>
                <a:cs typeface="Times New Roman" panose="02020603050405020304" pitchFamily="18" charset="0"/>
              </a:rPr>
              <a:t>est réputé exercer ses fonctions dans son administration </a:t>
            </a:r>
            <a:r>
              <a:rPr lang="fr-FR" sz="2000" dirty="0" smtClean="0">
                <a:ea typeface="Calibri" panose="020F0502020204030204" pitchFamily="34" charset="0"/>
                <a:cs typeface="Times New Roman" panose="02020603050405020304" pitchFamily="18" charset="0"/>
              </a:rPr>
              <a:t>d’origine. Si un agent mis à disposition d’une commune ne peut percevoir la NBI, il ne peut être réputé exercer juridiquement les fonctions de SGM, et donc ne peut  bénéficier du régime dérogatoire de promotion interne en catégorie B.</a:t>
            </a:r>
            <a:endParaRPr lang="fr-FR" sz="2000" dirty="0">
              <a:ea typeface="Calibri" panose="020F0502020204030204" pitchFamily="34" charset="0"/>
              <a:cs typeface="Times New Roman" panose="02020603050405020304" pitchFamily="18" charset="0"/>
            </a:endParaRPr>
          </a:p>
          <a:p>
            <a:pPr algn="just"/>
            <a:endParaRPr lang="fr-FR" sz="2000" dirty="0">
              <a:ea typeface="Calibri" panose="020F0502020204030204" pitchFamily="34" charset="0"/>
              <a:cs typeface="Times New Roman" panose="02020603050405020304" pitchFamily="18" charset="0"/>
            </a:endParaRPr>
          </a:p>
          <a:p>
            <a:pPr algn="just"/>
            <a:r>
              <a:rPr lang="fr-FR" sz="2000" u="sng" dirty="0" smtClean="0">
                <a:ea typeface="Calibri" panose="020F0502020204030204" pitchFamily="34" charset="0"/>
                <a:cs typeface="Times New Roman" panose="02020603050405020304" pitchFamily="18" charset="0"/>
              </a:rPr>
              <a:t>CAA </a:t>
            </a:r>
            <a:r>
              <a:rPr lang="fr-FR" sz="2000" u="sng" dirty="0">
                <a:ea typeface="Calibri" panose="020F0502020204030204" pitchFamily="34" charset="0"/>
                <a:cs typeface="Times New Roman" panose="02020603050405020304" pitchFamily="18" charset="0"/>
              </a:rPr>
              <a:t>de Nantes n</a:t>
            </a:r>
            <a:r>
              <a:rPr lang="en-US" sz="2000" u="sng" dirty="0">
                <a:ea typeface="Calibri" panose="020F0502020204030204" pitchFamily="34" charset="0"/>
                <a:cs typeface="Times New Roman" panose="02020603050405020304" pitchFamily="18" charset="0"/>
              </a:rPr>
              <a:t>°</a:t>
            </a:r>
            <a:r>
              <a:rPr lang="fr-FR" sz="2000" u="sng" dirty="0">
                <a:ea typeface="Calibri" panose="020F0502020204030204" pitchFamily="34" charset="0"/>
                <a:cs typeface="Times New Roman" panose="02020603050405020304" pitchFamily="18" charset="0"/>
              </a:rPr>
              <a:t> 20NT02088 du 29 octobre </a:t>
            </a:r>
            <a:r>
              <a:rPr lang="fr-FR" sz="2000" u="sng" dirty="0" smtClean="0">
                <a:ea typeface="Calibri" panose="020F0502020204030204" pitchFamily="34" charset="0"/>
                <a:cs typeface="Times New Roman" panose="02020603050405020304" pitchFamily="18" charset="0"/>
              </a:rPr>
              <a:t>2021 :</a:t>
            </a:r>
            <a:r>
              <a:rPr lang="fr-FR" sz="2000" dirty="0" smtClean="0">
                <a:ea typeface="Calibri" panose="020F0502020204030204" pitchFamily="34" charset="0"/>
                <a:cs typeface="Times New Roman" panose="02020603050405020304" pitchFamily="18" charset="0"/>
              </a:rPr>
              <a:t> le recours à </a:t>
            </a:r>
            <a:r>
              <a:rPr lang="fr-FR" sz="2000" dirty="0">
                <a:ea typeface="Calibri" panose="020F0502020204030204" pitchFamily="34" charset="0"/>
                <a:cs typeface="Times New Roman" panose="02020603050405020304" pitchFamily="18" charset="0"/>
              </a:rPr>
              <a:t>des prestations de service pour des besoins </a:t>
            </a:r>
            <a:r>
              <a:rPr lang="fr-FR" sz="2000" dirty="0" smtClean="0">
                <a:ea typeface="Calibri" panose="020F0502020204030204" pitchFamily="34" charset="0"/>
                <a:cs typeface="Times New Roman" panose="02020603050405020304" pitchFamily="18" charset="0"/>
              </a:rPr>
              <a:t>permanents est illégal, </a:t>
            </a:r>
            <a:r>
              <a:rPr lang="fr-FR" sz="2000" dirty="0">
                <a:ea typeface="Calibri" panose="020F0502020204030204" pitchFamily="34" charset="0"/>
                <a:cs typeface="Times New Roman" panose="02020603050405020304" pitchFamily="18" charset="0"/>
              </a:rPr>
              <a:t>le code général de la fonction publique indiquant </a:t>
            </a:r>
            <a:r>
              <a:rPr lang="fr-FR" sz="2000" dirty="0" smtClean="0">
                <a:ea typeface="Calibri" panose="020F0502020204030204" pitchFamily="34" charset="0"/>
                <a:cs typeface="Times New Roman" panose="02020603050405020304" pitchFamily="18" charset="0"/>
              </a:rPr>
              <a:t>pour les emplois permanents le </a:t>
            </a:r>
            <a:r>
              <a:rPr lang="fr-FR" sz="2000" dirty="0">
                <a:ea typeface="Calibri" panose="020F0502020204030204" pitchFamily="34" charset="0"/>
                <a:cs typeface="Times New Roman" panose="02020603050405020304" pitchFamily="18" charset="0"/>
              </a:rPr>
              <a:t>recours par principe aux titulaires, et par dérogation aux </a:t>
            </a:r>
            <a:r>
              <a:rPr lang="fr-FR" sz="2000" dirty="0" smtClean="0">
                <a:ea typeface="Calibri" panose="020F0502020204030204" pitchFamily="34" charset="0"/>
                <a:cs typeface="Times New Roman" panose="02020603050405020304" pitchFamily="18" charset="0"/>
              </a:rPr>
              <a:t>contractuels. Dès lors que la fonction de SGM est un emploi permanent, il ne peut faire l’objet d’une prestation de service (seules des tâches administratives ponctuelles sont possibles).</a:t>
            </a:r>
            <a:endParaRPr lang="fr-FR" sz="2000" dirty="0">
              <a:ea typeface="Calibri" panose="020F0502020204030204" pitchFamily="34" charset="0"/>
              <a:cs typeface="Times New Roman" panose="02020603050405020304" pitchFamily="18" charset="0"/>
            </a:endParaRPr>
          </a:p>
          <a:p>
            <a:pPr algn="just"/>
            <a:r>
              <a:rPr lang="fr-FR" sz="2000" dirty="0">
                <a:ea typeface="Calibri" panose="020F0502020204030204" pitchFamily="34" charset="0"/>
                <a:cs typeface="Times New Roman" panose="02020603050405020304" pitchFamily="18" charset="0"/>
              </a:rPr>
              <a:t> </a:t>
            </a:r>
          </a:p>
          <a:p>
            <a:pPr algn="ctr"/>
            <a:r>
              <a:rPr lang="fr-FR" sz="2000" dirty="0">
                <a:ea typeface="Calibri" panose="020F0502020204030204" pitchFamily="34" charset="0"/>
                <a:cs typeface="Times New Roman" panose="02020603050405020304" pitchFamily="18" charset="0"/>
              </a:rPr>
              <a:t> </a:t>
            </a:r>
            <a:r>
              <a:rPr lang="fr-FR" sz="2000" b="1" cap="all" dirty="0" smtClean="0">
                <a:solidFill>
                  <a:srgbClr val="FF0000"/>
                </a:solidFill>
                <a:ea typeface="Calibri" panose="020F0502020204030204" pitchFamily="34" charset="0"/>
                <a:cs typeface="Times New Roman" panose="02020603050405020304" pitchFamily="18" charset="0"/>
              </a:rPr>
              <a:t>ATTENTION aux agents dans les situations susvisées et percevant la NBI  de 30 points</a:t>
            </a:r>
          </a:p>
          <a:p>
            <a:pPr algn="ctr"/>
            <a:endParaRPr lang="fr-FR" sz="1100" cap="all" dirty="0" smtClean="0">
              <a:solidFill>
                <a:srgbClr val="FF0000"/>
              </a:solidFill>
              <a:ea typeface="Calibri" panose="020F0502020204030204" pitchFamily="34" charset="0"/>
              <a:cs typeface="Times New Roman" panose="02020603050405020304" pitchFamily="18" charset="0"/>
            </a:endParaRPr>
          </a:p>
          <a:p>
            <a:pPr algn="just"/>
            <a:r>
              <a:rPr lang="fr-FR" sz="2000" u="sng" dirty="0" smtClean="0">
                <a:ea typeface="Calibri" panose="020F0502020204030204" pitchFamily="34" charset="0"/>
              </a:rPr>
              <a:t>Arrêt </a:t>
            </a:r>
            <a:r>
              <a:rPr lang="fr-FR" sz="2000" u="sng" dirty="0">
                <a:ea typeface="Calibri" panose="020F0502020204030204" pitchFamily="34" charset="0"/>
              </a:rPr>
              <a:t>de la Chambre Criminelle de la Cour de Cassation du 31 janvier 2007 (05-87096</a:t>
            </a:r>
            <a:r>
              <a:rPr lang="fr-FR" sz="2000" u="sng" dirty="0" smtClean="0">
                <a:ea typeface="Calibri" panose="020F0502020204030204" pitchFamily="34" charset="0"/>
              </a:rPr>
              <a:t>):</a:t>
            </a:r>
            <a:r>
              <a:rPr lang="fr-FR" sz="2000" dirty="0" smtClean="0">
                <a:ea typeface="Calibri" panose="020F0502020204030204" pitchFamily="34" charset="0"/>
              </a:rPr>
              <a:t> mise en examen d’un maire et d’un agent percevant </a:t>
            </a:r>
            <a:r>
              <a:rPr lang="fr-FR" sz="2000" dirty="0">
                <a:ea typeface="Calibri" panose="020F0502020204030204" pitchFamily="34" charset="0"/>
              </a:rPr>
              <a:t>« </a:t>
            </a:r>
            <a:r>
              <a:rPr lang="fr-FR" sz="2000" i="1" dirty="0">
                <a:ea typeface="Calibri" panose="020F0502020204030204" pitchFamily="34" charset="0"/>
              </a:rPr>
              <a:t>rémunérations, primes et indemnités sur </a:t>
            </a:r>
            <a:r>
              <a:rPr lang="fr-FR" sz="2000" i="1" u="sng" dirty="0">
                <a:ea typeface="Calibri" panose="020F0502020204030204" pitchFamily="34" charset="0"/>
              </a:rPr>
              <a:t>le fondement de grades</a:t>
            </a:r>
            <a:r>
              <a:rPr lang="fr-FR" sz="2000" i="1" dirty="0">
                <a:ea typeface="Calibri" panose="020F0502020204030204" pitchFamily="34" charset="0"/>
              </a:rPr>
              <a:t> et échelons administratifs auxquels il ne pouvait prétendre</a:t>
            </a:r>
            <a:r>
              <a:rPr lang="fr-FR" sz="2000" dirty="0">
                <a:ea typeface="Calibri" panose="020F0502020204030204" pitchFamily="34" charset="0"/>
              </a:rPr>
              <a:t> ». </a:t>
            </a:r>
            <a:endParaRPr lang="fr-FR" sz="2000" dirty="0">
              <a:ea typeface="Calibri" panose="020F0502020204030204" pitchFamily="34" charset="0"/>
              <a:cs typeface="Times New Roman" panose="02020603050405020304" pitchFamily="18" charset="0"/>
            </a:endParaRPr>
          </a:p>
        </p:txBody>
      </p:sp>
      <p:sp>
        <p:nvSpPr>
          <p:cNvPr id="5" name="Titre 1"/>
          <p:cNvSpPr>
            <a:spLocks noGrp="1"/>
          </p:cNvSpPr>
          <p:nvPr>
            <p:ph type="ctrTitle"/>
          </p:nvPr>
        </p:nvSpPr>
        <p:spPr>
          <a:xfrm>
            <a:off x="1063746" y="190355"/>
            <a:ext cx="9360000" cy="1080000"/>
          </a:xfrm>
        </p:spPr>
        <p:txBody>
          <a:bodyPr>
            <a:normAutofit/>
          </a:bodyPr>
          <a:lstStyle/>
          <a:p>
            <a:r>
              <a:rPr lang="fr-FR" sz="4400" dirty="0" smtClean="0"/>
              <a:t>Questions portées au Gouvernement</a:t>
            </a:r>
            <a:endParaRPr lang="fr-FR" sz="4400" dirty="0"/>
          </a:p>
        </p:txBody>
      </p:sp>
    </p:spTree>
    <p:extLst>
      <p:ext uri="{BB962C8B-B14F-4D97-AF65-F5344CB8AC3E}">
        <p14:creationId xmlns:p14="http://schemas.microsoft.com/office/powerpoint/2010/main" val="3455680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063745" y="1408689"/>
            <a:ext cx="10800000" cy="1685385"/>
          </a:xfrm>
        </p:spPr>
        <p:txBody>
          <a:bodyPr>
            <a:normAutofit/>
          </a:bodyPr>
          <a:lstStyle/>
          <a:p>
            <a:pPr lvl="0" algn="ctr">
              <a:lnSpc>
                <a:spcPct val="100000"/>
              </a:lnSpc>
            </a:pPr>
            <a:r>
              <a:rPr lang="fr-FR" sz="2000" dirty="0"/>
              <a:t>Les </a:t>
            </a:r>
            <a:r>
              <a:rPr lang="fr-FR" sz="2000" dirty="0" smtClean="0"/>
              <a:t>EPCI </a:t>
            </a:r>
            <a:r>
              <a:rPr lang="fr-FR" sz="2000" dirty="0" smtClean="0"/>
              <a:t>ayant créé </a:t>
            </a:r>
            <a:r>
              <a:rPr lang="fr-FR" sz="2000" dirty="0"/>
              <a:t>avec des communes membres un service commun de secrétariat de mairie fondé sur l’article L5211-4-2 du CGCT pourront-ils faire bénéficier des dispositifs dérogatoires de </a:t>
            </a:r>
            <a:r>
              <a:rPr lang="fr-FR" sz="2000" dirty="0" smtClean="0"/>
              <a:t>PI aux </a:t>
            </a:r>
            <a:r>
              <a:rPr lang="fr-FR" sz="2000" dirty="0"/>
              <a:t>agents affectés audit service commun ? </a:t>
            </a:r>
            <a:endParaRPr lang="fr-FR" sz="2000" dirty="0" smtClean="0"/>
          </a:p>
          <a:p>
            <a:pPr lvl="0" algn="ctr">
              <a:lnSpc>
                <a:spcPct val="100000"/>
              </a:lnSpc>
            </a:pPr>
            <a:r>
              <a:rPr lang="fr-FR" sz="2000" dirty="0" smtClean="0">
                <a:solidFill>
                  <a:schemeClr val="accent6"/>
                </a:solidFill>
              </a:rPr>
              <a:t>NON mais </a:t>
            </a:r>
            <a:r>
              <a:rPr lang="fr-FR" sz="2000" dirty="0" smtClean="0">
                <a:solidFill>
                  <a:schemeClr val="accent6"/>
                </a:solidFill>
                <a:cs typeface="Times New Roman" panose="02020603050405020304" pitchFamily="18" charset="0"/>
              </a:rPr>
              <a:t>E</a:t>
            </a:r>
            <a:r>
              <a:rPr lang="fr-FR" sz="2000" dirty="0" smtClean="0">
                <a:solidFill>
                  <a:schemeClr val="accent6"/>
                </a:solidFill>
                <a:ea typeface="Calibri" panose="020F0502020204030204" pitchFamily="34" charset="0"/>
                <a:cs typeface="Times New Roman" panose="02020603050405020304" pitchFamily="18" charset="0"/>
              </a:rPr>
              <a:t>N ATTENTE DE JURISPRUDENCE</a:t>
            </a:r>
            <a:endParaRPr lang="fr-FR" sz="2000" dirty="0">
              <a:solidFill>
                <a:schemeClr val="accent6"/>
              </a:solidFill>
              <a:ea typeface="Calibri" panose="020F0502020204030204" pitchFamily="34" charset="0"/>
              <a:cs typeface="Times New Roman" panose="02020603050405020304" pitchFamily="18" charset="0"/>
            </a:endParaRPr>
          </a:p>
          <a:p>
            <a:pPr algn="ctr">
              <a:lnSpc>
                <a:spcPct val="100000"/>
              </a:lnSpc>
            </a:pPr>
            <a:endParaRPr lang="fr-FR" sz="2000" dirty="0"/>
          </a:p>
        </p:txBody>
      </p:sp>
      <p:sp>
        <p:nvSpPr>
          <p:cNvPr id="3" name="Rectangle 2"/>
          <p:cNvSpPr/>
          <p:nvPr/>
        </p:nvSpPr>
        <p:spPr>
          <a:xfrm>
            <a:off x="1067687" y="3155912"/>
            <a:ext cx="10800000" cy="1938992"/>
          </a:xfrm>
          <a:prstGeom prst="rect">
            <a:avLst/>
          </a:prstGeom>
        </p:spPr>
        <p:txBody>
          <a:bodyPr wrap="square">
            <a:spAutoFit/>
          </a:bodyPr>
          <a:lstStyle/>
          <a:p>
            <a:pPr lvl="0" algn="just"/>
            <a:r>
              <a:rPr lang="fr-FR" sz="2000" b="1" dirty="0"/>
              <a:t>Position du CDG </a:t>
            </a:r>
            <a:r>
              <a:rPr lang="fr-FR" sz="2000" b="1" dirty="0" smtClean="0"/>
              <a:t>10 : </a:t>
            </a:r>
            <a:r>
              <a:rPr lang="fr-FR" sz="2000" dirty="0" smtClean="0">
                <a:ea typeface="Calibri" panose="020F0502020204030204" pitchFamily="34" charset="0"/>
                <a:cs typeface="Times New Roman" panose="02020603050405020304" pitchFamily="18" charset="0"/>
              </a:rPr>
              <a:t>Selon le Code Général des Collectivités Territoriales </a:t>
            </a:r>
            <a:r>
              <a:rPr lang="fr-FR" sz="2000" i="1" dirty="0" smtClean="0">
                <a:ea typeface="Calibri" panose="020F0502020204030204" pitchFamily="34" charset="0"/>
                <a:cs typeface="Times New Roman" panose="02020603050405020304" pitchFamily="18" charset="0"/>
              </a:rPr>
              <a:t>«</a:t>
            </a:r>
            <a:r>
              <a:rPr lang="fr-FR" sz="2000" i="1" dirty="0">
                <a:ea typeface="Calibri" panose="020F0502020204030204" pitchFamily="34" charset="0"/>
                <a:cs typeface="Times New Roman" panose="02020603050405020304" pitchFamily="18" charset="0"/>
              </a:rPr>
              <a:t> En fonction de la mission réalisée, les agents des services communs sont placés sous l'autorité fonctionnelle du maire ou sous celle du président de </a:t>
            </a:r>
            <a:r>
              <a:rPr lang="fr-FR" sz="2000" i="1" dirty="0" smtClean="0">
                <a:ea typeface="Calibri" panose="020F0502020204030204" pitchFamily="34" charset="0"/>
                <a:cs typeface="Times New Roman" panose="02020603050405020304" pitchFamily="18" charset="0"/>
              </a:rPr>
              <a:t>l‘Etablissement </a:t>
            </a:r>
            <a:r>
              <a:rPr lang="fr-FR" sz="2000" i="1" dirty="0">
                <a:ea typeface="Calibri" panose="020F0502020204030204" pitchFamily="34" charset="0"/>
                <a:cs typeface="Times New Roman" panose="02020603050405020304" pitchFamily="18" charset="0"/>
              </a:rPr>
              <a:t>P</a:t>
            </a:r>
            <a:r>
              <a:rPr lang="fr-FR" sz="2000" i="1" dirty="0" smtClean="0">
                <a:ea typeface="Calibri" panose="020F0502020204030204" pitchFamily="34" charset="0"/>
                <a:cs typeface="Times New Roman" panose="02020603050405020304" pitchFamily="18" charset="0"/>
              </a:rPr>
              <a:t>ublic </a:t>
            </a:r>
            <a:r>
              <a:rPr lang="fr-FR" sz="2000" i="1" dirty="0">
                <a:ea typeface="Calibri" panose="020F0502020204030204" pitchFamily="34" charset="0"/>
                <a:cs typeface="Times New Roman" panose="02020603050405020304" pitchFamily="18" charset="0"/>
              </a:rPr>
              <a:t>de </a:t>
            </a:r>
            <a:r>
              <a:rPr lang="fr-FR" sz="2000" i="1" dirty="0" smtClean="0">
                <a:ea typeface="Calibri" panose="020F0502020204030204" pitchFamily="34" charset="0"/>
                <a:cs typeface="Times New Roman" panose="02020603050405020304" pitchFamily="18" charset="0"/>
              </a:rPr>
              <a:t>Coopération </a:t>
            </a:r>
            <a:r>
              <a:rPr lang="fr-FR" sz="2000" i="1" dirty="0">
                <a:ea typeface="Calibri" panose="020F0502020204030204" pitchFamily="34" charset="0"/>
                <a:cs typeface="Times New Roman" panose="02020603050405020304" pitchFamily="18" charset="0"/>
              </a:rPr>
              <a:t>I</a:t>
            </a:r>
            <a:r>
              <a:rPr lang="fr-FR" sz="2000" i="1" dirty="0" smtClean="0">
                <a:ea typeface="Calibri" panose="020F0502020204030204" pitchFamily="34" charset="0"/>
                <a:cs typeface="Times New Roman" panose="02020603050405020304" pitchFamily="18" charset="0"/>
              </a:rPr>
              <a:t>ntercommunale </a:t>
            </a:r>
            <a:r>
              <a:rPr lang="fr-FR" sz="2000" i="1" dirty="0">
                <a:ea typeface="Calibri" panose="020F0502020204030204" pitchFamily="34" charset="0"/>
                <a:cs typeface="Times New Roman" panose="02020603050405020304" pitchFamily="18" charset="0"/>
              </a:rPr>
              <a:t>à fiscalité </a:t>
            </a:r>
            <a:r>
              <a:rPr lang="fr-FR" sz="2000" i="1" dirty="0" smtClean="0">
                <a:ea typeface="Calibri" panose="020F0502020204030204" pitchFamily="34" charset="0"/>
                <a:cs typeface="Times New Roman" panose="02020603050405020304" pitchFamily="18" charset="0"/>
              </a:rPr>
              <a:t>propre ».</a:t>
            </a:r>
          </a:p>
          <a:p>
            <a:pPr lvl="0" algn="just"/>
            <a:endParaRPr lang="fr-FR" sz="2000" dirty="0">
              <a:ea typeface="Calibri" panose="020F0502020204030204" pitchFamily="34" charset="0"/>
              <a:cs typeface="Times New Roman" panose="02020603050405020304" pitchFamily="18" charset="0"/>
            </a:endParaRPr>
          </a:p>
          <a:p>
            <a:pPr lvl="0" algn="just"/>
            <a:r>
              <a:rPr lang="fr-FR" sz="2000" dirty="0" smtClean="0">
                <a:ea typeface="Calibri" panose="020F0502020204030204" pitchFamily="34" charset="0"/>
                <a:cs typeface="Times New Roman" panose="02020603050405020304" pitchFamily="18" charset="0"/>
              </a:rPr>
              <a:t>Or, l’autorité fonctionnelle ne peut être assimilée à l’autorité ayant le pouvoir de nomination. </a:t>
            </a:r>
          </a:p>
          <a:p>
            <a:pPr lvl="0" algn="just"/>
            <a:r>
              <a:rPr lang="fr-FR" sz="2000" dirty="0" smtClean="0">
                <a:ea typeface="Calibri" panose="020F0502020204030204" pitchFamily="34" charset="0"/>
                <a:cs typeface="Times New Roman" panose="02020603050405020304" pitchFamily="18" charset="0"/>
              </a:rPr>
              <a:t>Dès lors les services communs semblent exclus du dispositif.</a:t>
            </a:r>
            <a:endParaRPr lang="fr-FR" sz="2000" dirty="0">
              <a:ea typeface="Calibri" panose="020F0502020204030204" pitchFamily="34" charset="0"/>
              <a:cs typeface="Times New Roman" panose="02020603050405020304" pitchFamily="18" charset="0"/>
            </a:endParaRPr>
          </a:p>
        </p:txBody>
      </p:sp>
      <p:sp>
        <p:nvSpPr>
          <p:cNvPr id="6" name="Titre 1"/>
          <p:cNvSpPr>
            <a:spLocks noGrp="1"/>
          </p:cNvSpPr>
          <p:nvPr>
            <p:ph type="ctrTitle"/>
          </p:nvPr>
        </p:nvSpPr>
        <p:spPr>
          <a:xfrm>
            <a:off x="1063746" y="190355"/>
            <a:ext cx="9360000" cy="1080000"/>
          </a:xfrm>
        </p:spPr>
        <p:txBody>
          <a:bodyPr>
            <a:normAutofit/>
          </a:bodyPr>
          <a:lstStyle/>
          <a:p>
            <a:r>
              <a:rPr lang="fr-FR" sz="4400" dirty="0" smtClean="0"/>
              <a:t>Questions portées au Gouvernement</a:t>
            </a:r>
            <a:endParaRPr lang="fr-FR" sz="4400" dirty="0"/>
          </a:p>
        </p:txBody>
      </p:sp>
    </p:spTree>
    <p:extLst>
      <p:ext uri="{BB962C8B-B14F-4D97-AF65-F5344CB8AC3E}">
        <p14:creationId xmlns:p14="http://schemas.microsoft.com/office/powerpoint/2010/main" val="498445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063746" y="1398053"/>
            <a:ext cx="10800000" cy="1956516"/>
          </a:xfrm>
        </p:spPr>
        <p:txBody>
          <a:bodyPr>
            <a:normAutofit/>
          </a:bodyPr>
          <a:lstStyle/>
          <a:p>
            <a:pPr algn="ctr">
              <a:lnSpc>
                <a:spcPct val="100000"/>
              </a:lnSpc>
            </a:pPr>
            <a:r>
              <a:rPr lang="fr-FR" sz="2000" dirty="0"/>
              <a:t>Les agents bénéficiant d’une convention de mise à disposition individuelle ou en détachement sur des fonctions de secrétaires de mairie, seront-ils éligibles </a:t>
            </a:r>
            <a:r>
              <a:rPr lang="fr-FR" sz="2000" dirty="0" smtClean="0"/>
              <a:t>aux </a:t>
            </a:r>
            <a:r>
              <a:rPr lang="fr-FR" sz="2000" dirty="0"/>
              <a:t>dispositifs dérogatoires de </a:t>
            </a:r>
            <a:r>
              <a:rPr lang="fr-FR" sz="2000" dirty="0" smtClean="0"/>
              <a:t>PI </a:t>
            </a:r>
            <a:r>
              <a:rPr lang="fr-FR" sz="2000" dirty="0"/>
              <a:t>? </a:t>
            </a:r>
            <a:endParaRPr lang="fr-FR" sz="2000" dirty="0" smtClean="0"/>
          </a:p>
          <a:p>
            <a:pPr algn="ctr">
              <a:lnSpc>
                <a:spcPct val="100000"/>
              </a:lnSpc>
            </a:pPr>
            <a:r>
              <a:rPr lang="fr-FR" sz="2000" dirty="0" smtClean="0">
                <a:solidFill>
                  <a:schemeClr val="accent6"/>
                </a:solidFill>
              </a:rPr>
              <a:t>NON, IL FAUT TENIR COMPTE DE L’ADMINISTRATION D’ORIGINE</a:t>
            </a:r>
            <a:br>
              <a:rPr lang="fr-FR" sz="2000" dirty="0" smtClean="0">
                <a:solidFill>
                  <a:schemeClr val="accent6"/>
                </a:solidFill>
              </a:rPr>
            </a:br>
            <a:r>
              <a:rPr lang="fr-FR" sz="2000" dirty="0" smtClean="0">
                <a:solidFill>
                  <a:schemeClr val="accent6"/>
                </a:solidFill>
              </a:rPr>
              <a:t>ET NON L’ADMINISTRATION D’ACCUEIL</a:t>
            </a:r>
            <a:endParaRPr lang="fr-FR" sz="2000" dirty="0">
              <a:solidFill>
                <a:schemeClr val="accent6"/>
              </a:solidFill>
            </a:endParaRPr>
          </a:p>
        </p:txBody>
      </p:sp>
      <p:sp>
        <p:nvSpPr>
          <p:cNvPr id="7" name="Rectangle 6"/>
          <p:cNvSpPr/>
          <p:nvPr/>
        </p:nvSpPr>
        <p:spPr>
          <a:xfrm>
            <a:off x="1062792" y="3158494"/>
            <a:ext cx="10800000" cy="3477875"/>
          </a:xfrm>
          <a:prstGeom prst="rect">
            <a:avLst/>
          </a:prstGeom>
        </p:spPr>
        <p:txBody>
          <a:bodyPr wrap="square">
            <a:spAutoFit/>
          </a:bodyPr>
          <a:lstStyle/>
          <a:p>
            <a:pPr algn="just"/>
            <a:r>
              <a:rPr lang="fr-FR" sz="2000" b="1" dirty="0"/>
              <a:t>Position du CDG 10 </a:t>
            </a:r>
            <a:r>
              <a:rPr lang="fr-FR" sz="2000" b="1" dirty="0" smtClean="0"/>
              <a:t>: </a:t>
            </a:r>
            <a:r>
              <a:rPr lang="fr-FR" sz="2000" dirty="0" smtClean="0"/>
              <a:t>Selon l’Article L512-6 du </a:t>
            </a:r>
            <a:r>
              <a:rPr lang="fr-FR" sz="2000" dirty="0" smtClean="0"/>
              <a:t>CGFP </a:t>
            </a:r>
            <a:r>
              <a:rPr lang="fr-FR" sz="2000" i="1" dirty="0" smtClean="0"/>
              <a:t>« La </a:t>
            </a:r>
            <a:r>
              <a:rPr lang="fr-FR" sz="2000" i="1" dirty="0"/>
              <a:t>mise à disposition est la situation du fonctionnaire réputé occuper son emploi qui, demeurant dans son corps ou son cadre d'emplois d'origine, continue à percevoir la rémunération correspondante mais exerce ses fonctions hors de l'administration où il a vocation à servir</a:t>
            </a:r>
            <a:r>
              <a:rPr lang="fr-FR" sz="2000" i="1" dirty="0" smtClean="0"/>
              <a:t>. » </a:t>
            </a:r>
          </a:p>
          <a:p>
            <a:pPr algn="just"/>
            <a:endParaRPr lang="fr-FR" sz="2000" dirty="0" smtClean="0"/>
          </a:p>
          <a:p>
            <a:pPr algn="just">
              <a:spcAft>
                <a:spcPts val="0"/>
              </a:spcAft>
            </a:pPr>
            <a:r>
              <a:rPr lang="fr-FR" sz="2000" dirty="0">
                <a:latin typeface="Calibri" panose="020F0502020204030204" pitchFamily="34" charset="0"/>
                <a:ea typeface="Calibri" panose="020F0502020204030204" pitchFamily="34" charset="0"/>
              </a:rPr>
              <a:t>Donc, un agent qui exercerait la fonction de SGM par le biais d’une mise à disposition, serait « réputé » exercer une autre mission au sein de sa collectivité ou établissement d’origine et serait dès lors inéligible au dispositif</a:t>
            </a:r>
          </a:p>
          <a:p>
            <a:pPr algn="just"/>
            <a:endParaRPr lang="fr-FR" sz="2000" dirty="0"/>
          </a:p>
          <a:p>
            <a:pPr algn="just"/>
            <a:r>
              <a:rPr lang="fr-FR" sz="2000" dirty="0" smtClean="0"/>
              <a:t>La même logique s’applique aux agents détachés car l’autorité de nomination demeure l’administration d’origine.</a:t>
            </a:r>
          </a:p>
        </p:txBody>
      </p:sp>
      <p:sp>
        <p:nvSpPr>
          <p:cNvPr id="6" name="Titre 1"/>
          <p:cNvSpPr>
            <a:spLocks noGrp="1"/>
          </p:cNvSpPr>
          <p:nvPr>
            <p:ph type="ctrTitle"/>
          </p:nvPr>
        </p:nvSpPr>
        <p:spPr>
          <a:xfrm>
            <a:off x="1063746" y="190355"/>
            <a:ext cx="9360000" cy="1080000"/>
          </a:xfrm>
        </p:spPr>
        <p:txBody>
          <a:bodyPr>
            <a:normAutofit/>
          </a:bodyPr>
          <a:lstStyle/>
          <a:p>
            <a:r>
              <a:rPr lang="fr-FR" sz="4400" dirty="0" smtClean="0"/>
              <a:t>Questions portées au Gouvernement</a:t>
            </a:r>
            <a:endParaRPr lang="fr-FR" sz="4400" dirty="0"/>
          </a:p>
        </p:txBody>
      </p:sp>
    </p:spTree>
    <p:extLst>
      <p:ext uri="{BB962C8B-B14F-4D97-AF65-F5344CB8AC3E}">
        <p14:creationId xmlns:p14="http://schemas.microsoft.com/office/powerpoint/2010/main" val="331974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063746" y="3189769"/>
            <a:ext cx="10800000" cy="3583171"/>
          </a:xfrm>
        </p:spPr>
        <p:txBody>
          <a:bodyPr>
            <a:normAutofit/>
          </a:bodyPr>
          <a:lstStyle/>
          <a:p>
            <a:pPr algn="just"/>
            <a:r>
              <a:rPr lang="fr-FR" sz="2000" dirty="0" smtClean="0">
                <a:solidFill>
                  <a:schemeClr val="tx1"/>
                </a:solidFill>
              </a:rPr>
              <a:t>Position </a:t>
            </a:r>
            <a:r>
              <a:rPr lang="fr-FR" sz="2000" dirty="0">
                <a:solidFill>
                  <a:schemeClr val="tx1"/>
                </a:solidFill>
              </a:rPr>
              <a:t>du CDG </a:t>
            </a:r>
            <a:r>
              <a:rPr lang="fr-FR" sz="2000" dirty="0" smtClean="0">
                <a:solidFill>
                  <a:schemeClr val="tx1"/>
                </a:solidFill>
              </a:rPr>
              <a:t>10 </a:t>
            </a:r>
            <a:r>
              <a:rPr lang="fr-FR" sz="2000" b="0" dirty="0" smtClean="0">
                <a:solidFill>
                  <a:schemeClr val="tx1"/>
                </a:solidFill>
              </a:rPr>
              <a:t>: un </a:t>
            </a:r>
            <a:r>
              <a:rPr lang="fr-FR" sz="2000" b="0" dirty="0">
                <a:solidFill>
                  <a:schemeClr val="tx1"/>
                </a:solidFill>
              </a:rPr>
              <a:t>dossier émanant d’un MAIRE </a:t>
            </a:r>
            <a:r>
              <a:rPr lang="fr-FR" sz="2000" b="0" dirty="0" smtClean="0">
                <a:solidFill>
                  <a:schemeClr val="tx1"/>
                </a:solidFill>
              </a:rPr>
              <a:t>avec une </a:t>
            </a:r>
            <a:r>
              <a:rPr lang="fr-FR" sz="2000" b="0" dirty="0">
                <a:solidFill>
                  <a:schemeClr val="tx1"/>
                </a:solidFill>
              </a:rPr>
              <a:t>attestation de l’ensemble des employeurs sur leur intention de nomination ou non en catégorie B. </a:t>
            </a:r>
            <a:endParaRPr lang="fr-FR" sz="2000" b="0" dirty="0" smtClean="0">
              <a:solidFill>
                <a:schemeClr val="tx1"/>
              </a:solidFill>
            </a:endParaRPr>
          </a:p>
          <a:p>
            <a:pPr algn="just"/>
            <a:r>
              <a:rPr lang="fr-FR" sz="2000" b="0" dirty="0" smtClean="0">
                <a:solidFill>
                  <a:schemeClr val="tx1"/>
                </a:solidFill>
              </a:rPr>
              <a:t>L’agent </a:t>
            </a:r>
            <a:r>
              <a:rPr lang="fr-FR" sz="2000" b="0" dirty="0">
                <a:solidFill>
                  <a:schemeClr val="tx1"/>
                </a:solidFill>
              </a:rPr>
              <a:t>est dès lors inscrit de droit sur la liste d’aptitude. </a:t>
            </a:r>
            <a:endParaRPr lang="fr-FR" sz="2000" b="0" dirty="0" smtClean="0">
              <a:solidFill>
                <a:schemeClr val="tx1"/>
              </a:solidFill>
            </a:endParaRPr>
          </a:p>
          <a:p>
            <a:pPr algn="just"/>
            <a:r>
              <a:rPr lang="fr-FR" sz="2000" b="0" dirty="0" smtClean="0">
                <a:solidFill>
                  <a:schemeClr val="tx1"/>
                </a:solidFill>
              </a:rPr>
              <a:t>En </a:t>
            </a:r>
            <a:r>
              <a:rPr lang="fr-FR" sz="2000" b="0" dirty="0">
                <a:solidFill>
                  <a:schemeClr val="tx1"/>
                </a:solidFill>
              </a:rPr>
              <a:t>revanche le secrétaire de mairie DEVRA obtenir de l’ensemble de ses employeurs une nomination en </a:t>
            </a:r>
            <a:r>
              <a:rPr lang="fr-FR" sz="2000" b="0" dirty="0" smtClean="0">
                <a:solidFill>
                  <a:schemeClr val="tx1"/>
                </a:solidFill>
              </a:rPr>
              <a:t>commun </a:t>
            </a:r>
            <a:r>
              <a:rPr lang="fr-FR" sz="2000" b="0" dirty="0">
                <a:solidFill>
                  <a:schemeClr val="tx1"/>
                </a:solidFill>
              </a:rPr>
              <a:t>au grade de Rédacteur. </a:t>
            </a:r>
            <a:endParaRPr lang="fr-FR" sz="2000" b="0" dirty="0" smtClean="0">
              <a:solidFill>
                <a:schemeClr val="tx1"/>
              </a:solidFill>
            </a:endParaRPr>
          </a:p>
          <a:p>
            <a:pPr algn="just"/>
            <a:r>
              <a:rPr lang="fr-FR" sz="2000" b="0" dirty="0" smtClean="0">
                <a:solidFill>
                  <a:schemeClr val="tx1"/>
                </a:solidFill>
              </a:rPr>
              <a:t>A </a:t>
            </a:r>
            <a:r>
              <a:rPr lang="fr-FR" sz="2000" b="0" dirty="0">
                <a:solidFill>
                  <a:schemeClr val="tx1"/>
                </a:solidFill>
              </a:rPr>
              <a:t>défaut, le secrétaire de mairie devra démissionner de son ou ses postes de catégorie C pour pouvoir être nommé rédacteur dans les autres collectivités (l’arrêté de nomination est de la responsabilité de chaque autorité territoriale</a:t>
            </a:r>
            <a:r>
              <a:rPr lang="fr-FR" sz="2000" b="0" dirty="0" smtClean="0">
                <a:solidFill>
                  <a:schemeClr val="tx1"/>
                </a:solidFill>
              </a:rPr>
              <a:t>).</a:t>
            </a:r>
          </a:p>
          <a:p>
            <a:pPr algn="just"/>
            <a:r>
              <a:rPr lang="fr-FR" sz="2000" b="0" dirty="0" smtClean="0">
                <a:solidFill>
                  <a:schemeClr val="tx1"/>
                </a:solidFill>
              </a:rPr>
              <a:t>Le Centre de Gestion alertera expressément l’ensemble des employeurs d’un agent dès lors que ceux-ci sont en discordance sur la nomination au grade de Rédacteur.</a:t>
            </a:r>
            <a:endParaRPr lang="fr-FR" sz="2000" b="0" dirty="0">
              <a:solidFill>
                <a:schemeClr val="tx1"/>
              </a:solidFill>
            </a:endParaRPr>
          </a:p>
          <a:p>
            <a:pPr algn="just"/>
            <a:endParaRPr lang="fr-FR" sz="2000" dirty="0" smtClean="0"/>
          </a:p>
          <a:p>
            <a:pPr algn="just"/>
            <a:endParaRPr lang="fr-FR" sz="2000" dirty="0" smtClean="0"/>
          </a:p>
          <a:p>
            <a:pPr algn="just"/>
            <a:endParaRPr lang="fr-FR" sz="2000" dirty="0" smtClean="0"/>
          </a:p>
          <a:p>
            <a:pPr algn="just"/>
            <a:endParaRPr lang="fr-FR" sz="2000" dirty="0"/>
          </a:p>
        </p:txBody>
      </p:sp>
      <p:sp>
        <p:nvSpPr>
          <p:cNvPr id="6" name="Titre 1"/>
          <p:cNvSpPr>
            <a:spLocks noGrp="1"/>
          </p:cNvSpPr>
          <p:nvPr>
            <p:ph type="ctrTitle"/>
          </p:nvPr>
        </p:nvSpPr>
        <p:spPr>
          <a:xfrm>
            <a:off x="1063746" y="190355"/>
            <a:ext cx="9360000" cy="1080000"/>
          </a:xfrm>
        </p:spPr>
        <p:txBody>
          <a:bodyPr>
            <a:normAutofit/>
          </a:bodyPr>
          <a:lstStyle/>
          <a:p>
            <a:r>
              <a:rPr lang="fr-FR" sz="4400" dirty="0" smtClean="0"/>
              <a:t>Autres questions</a:t>
            </a:r>
            <a:endParaRPr lang="fr-FR" sz="4400" dirty="0"/>
          </a:p>
        </p:txBody>
      </p:sp>
      <p:sp>
        <p:nvSpPr>
          <p:cNvPr id="7" name="Sous-titre 4"/>
          <p:cNvSpPr txBox="1">
            <a:spLocks/>
          </p:cNvSpPr>
          <p:nvPr/>
        </p:nvSpPr>
        <p:spPr>
          <a:xfrm>
            <a:off x="1063746" y="1387419"/>
            <a:ext cx="10800000" cy="1685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fr-FR" sz="2000" dirty="0" smtClean="0"/>
              <a:t>Qu’en est-il des </a:t>
            </a:r>
            <a:r>
              <a:rPr lang="fr-FR" sz="2000" dirty="0"/>
              <a:t>agents SGM sur plusieurs communes ou </a:t>
            </a:r>
            <a:r>
              <a:rPr lang="fr-FR" sz="2000" dirty="0" smtClean="0"/>
              <a:t>dans </a:t>
            </a:r>
            <a:r>
              <a:rPr lang="fr-FR" sz="2000" dirty="0"/>
              <a:t>une commune et dans un établissement </a:t>
            </a:r>
            <a:r>
              <a:rPr lang="fr-FR" sz="2000" dirty="0" smtClean="0"/>
              <a:t>public?</a:t>
            </a:r>
            <a:endParaRPr lang="fr-FR" sz="2000" dirty="0"/>
          </a:p>
          <a:p>
            <a:pPr algn="ctr">
              <a:lnSpc>
                <a:spcPct val="100000"/>
              </a:lnSpc>
            </a:pPr>
            <a:r>
              <a:rPr lang="fr-FR" sz="2000" dirty="0" smtClean="0">
                <a:solidFill>
                  <a:srgbClr val="FF0000"/>
                </a:solidFill>
              </a:rPr>
              <a:t>L’AGENT SERA SUR LA LISTE D’APTITUDE S’IL A ÉTÉ PROPOSÉ PAR UN MAIRE MAIS DEVRA OBTENIR L’ACCORD DE NOMINATION AUPRÈS DE L’ENSEMBLE DE SES EMPLOYEURS</a:t>
            </a:r>
            <a:endParaRPr lang="fr-FR" sz="2000" dirty="0">
              <a:solidFill>
                <a:srgbClr val="FF0000"/>
              </a:solidFill>
            </a:endParaRPr>
          </a:p>
        </p:txBody>
      </p:sp>
    </p:spTree>
    <p:extLst>
      <p:ext uri="{BB962C8B-B14F-4D97-AF65-F5344CB8AC3E}">
        <p14:creationId xmlns:p14="http://schemas.microsoft.com/office/powerpoint/2010/main" val="289459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059278" y="3189766"/>
            <a:ext cx="10800000" cy="2658140"/>
          </a:xfrm>
        </p:spPr>
        <p:txBody>
          <a:bodyPr>
            <a:normAutofit/>
          </a:bodyPr>
          <a:lstStyle/>
          <a:p>
            <a:pPr algn="just"/>
            <a:r>
              <a:rPr lang="fr-FR" sz="2000" dirty="0" smtClean="0">
                <a:solidFill>
                  <a:schemeClr val="tx1"/>
                </a:solidFill>
              </a:rPr>
              <a:t>Position </a:t>
            </a:r>
            <a:r>
              <a:rPr lang="fr-FR" sz="2000" dirty="0">
                <a:solidFill>
                  <a:schemeClr val="tx1"/>
                </a:solidFill>
              </a:rPr>
              <a:t>du CDG </a:t>
            </a:r>
            <a:r>
              <a:rPr lang="fr-FR" sz="2000" dirty="0" smtClean="0">
                <a:solidFill>
                  <a:schemeClr val="tx1"/>
                </a:solidFill>
              </a:rPr>
              <a:t>10 : </a:t>
            </a:r>
            <a:r>
              <a:rPr lang="fr-FR" sz="2000" b="0" dirty="0" smtClean="0">
                <a:solidFill>
                  <a:schemeClr val="tx1"/>
                </a:solidFill>
              </a:rPr>
              <a:t>Si </a:t>
            </a:r>
            <a:r>
              <a:rPr lang="fr-FR" sz="2000" b="0" dirty="0">
                <a:solidFill>
                  <a:schemeClr val="tx1"/>
                </a:solidFill>
              </a:rPr>
              <a:t>un Maire souhaite que son </a:t>
            </a:r>
            <a:r>
              <a:rPr lang="fr-FR" sz="2000" b="0" dirty="0" smtClean="0">
                <a:solidFill>
                  <a:schemeClr val="tx1"/>
                </a:solidFill>
              </a:rPr>
              <a:t>SGM </a:t>
            </a:r>
            <a:r>
              <a:rPr lang="fr-FR" sz="2000" b="0" dirty="0">
                <a:solidFill>
                  <a:schemeClr val="tx1"/>
                </a:solidFill>
              </a:rPr>
              <a:t>contractuel passe en catégorie B, il faut recréer un poste au tableau des effectifs </a:t>
            </a:r>
            <a:r>
              <a:rPr lang="fr-FR" sz="2000" b="0" dirty="0" smtClean="0">
                <a:solidFill>
                  <a:schemeClr val="tx1"/>
                </a:solidFill>
              </a:rPr>
              <a:t>(avec </a:t>
            </a:r>
            <a:r>
              <a:rPr lang="fr-FR" sz="2000" b="0" dirty="0">
                <a:solidFill>
                  <a:schemeClr val="tx1"/>
                </a:solidFill>
              </a:rPr>
              <a:t>Déclaration de Vacance d’Emplois) et que l’agent contractuel en poste, postule à cet emploi avec une priorité toujours accordée aux agents </a:t>
            </a:r>
            <a:r>
              <a:rPr lang="fr-FR" sz="2000" b="0" dirty="0" smtClean="0">
                <a:solidFill>
                  <a:schemeClr val="tx1"/>
                </a:solidFill>
              </a:rPr>
              <a:t>titulaires.</a:t>
            </a:r>
          </a:p>
          <a:p>
            <a:pPr algn="just"/>
            <a:r>
              <a:rPr lang="fr-FR" sz="2000" b="0" dirty="0" smtClean="0">
                <a:solidFill>
                  <a:schemeClr val="tx1"/>
                </a:solidFill>
              </a:rPr>
              <a:t>L’agent </a:t>
            </a:r>
            <a:r>
              <a:rPr lang="fr-FR" sz="2000" b="0" dirty="0">
                <a:solidFill>
                  <a:schemeClr val="tx1"/>
                </a:solidFill>
              </a:rPr>
              <a:t>bénéficie, s’il est retenu, alors d’un contrat (CDD ou CDI) de catégorie B en application de l’article L332-8 (7°) du Code Général de la fonction publique</a:t>
            </a:r>
            <a:r>
              <a:rPr lang="fr-FR" sz="2000" b="0" dirty="0" smtClean="0">
                <a:solidFill>
                  <a:schemeClr val="tx1"/>
                </a:solidFill>
              </a:rPr>
              <a:t>.</a:t>
            </a:r>
          </a:p>
          <a:p>
            <a:pPr algn="just"/>
            <a:r>
              <a:rPr lang="fr-FR" sz="2000" b="0" dirty="0" smtClean="0">
                <a:solidFill>
                  <a:schemeClr val="tx1"/>
                </a:solidFill>
              </a:rPr>
              <a:t>Si </a:t>
            </a:r>
            <a:r>
              <a:rPr lang="fr-FR" sz="2000" b="0" dirty="0">
                <a:solidFill>
                  <a:schemeClr val="tx1"/>
                </a:solidFill>
              </a:rPr>
              <a:t>l’agent n’est pas retenu sur le poste de catégorie B, il est alors licencié puisque son poste de catégorie C a été supprimé. </a:t>
            </a:r>
          </a:p>
          <a:p>
            <a:pPr algn="just"/>
            <a:endParaRPr lang="fr-FR" sz="2000" dirty="0" smtClean="0"/>
          </a:p>
          <a:p>
            <a:pPr algn="just"/>
            <a:endParaRPr lang="fr-FR" sz="2000" dirty="0" smtClean="0"/>
          </a:p>
          <a:p>
            <a:pPr algn="just"/>
            <a:endParaRPr lang="fr-FR" sz="2000" dirty="0"/>
          </a:p>
        </p:txBody>
      </p:sp>
      <p:sp>
        <p:nvSpPr>
          <p:cNvPr id="6" name="Titre 1"/>
          <p:cNvSpPr>
            <a:spLocks noGrp="1"/>
          </p:cNvSpPr>
          <p:nvPr>
            <p:ph type="ctrTitle"/>
          </p:nvPr>
        </p:nvSpPr>
        <p:spPr>
          <a:xfrm>
            <a:off x="1063746" y="190355"/>
            <a:ext cx="9360000" cy="1080000"/>
          </a:xfrm>
        </p:spPr>
        <p:txBody>
          <a:bodyPr>
            <a:normAutofit/>
          </a:bodyPr>
          <a:lstStyle/>
          <a:p>
            <a:r>
              <a:rPr lang="fr-FR" sz="4400" dirty="0" smtClean="0"/>
              <a:t>Autres questions</a:t>
            </a:r>
            <a:endParaRPr lang="fr-FR" sz="4400" dirty="0"/>
          </a:p>
        </p:txBody>
      </p:sp>
      <p:sp>
        <p:nvSpPr>
          <p:cNvPr id="7" name="Sous-titre 4"/>
          <p:cNvSpPr txBox="1">
            <a:spLocks/>
          </p:cNvSpPr>
          <p:nvPr/>
        </p:nvSpPr>
        <p:spPr>
          <a:xfrm>
            <a:off x="978195" y="1366154"/>
            <a:ext cx="10962167" cy="18661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fr-FR" sz="2000" dirty="0" smtClean="0"/>
              <a:t>Que se passe t-il pour les agents contractuels (CDD ou CDI)?</a:t>
            </a:r>
            <a:endParaRPr lang="fr-FR" sz="2000" dirty="0"/>
          </a:p>
          <a:p>
            <a:pPr algn="ctr">
              <a:lnSpc>
                <a:spcPct val="100000"/>
              </a:lnSpc>
            </a:pPr>
            <a:r>
              <a:rPr lang="fr-FR" sz="2000" dirty="0" smtClean="0">
                <a:solidFill>
                  <a:srgbClr val="FF0000"/>
                </a:solidFill>
              </a:rPr>
              <a:t>IL N’Y A PAS DE DROIT À CARRIÈRE POUR LES CONTRACTUELS, QUI RESTENT PAR PRINCIPE EN CATÉGORIE C MÊME APRÈS L’ÉCHÉANCE DU 1</a:t>
            </a:r>
            <a:r>
              <a:rPr lang="fr-FR" sz="2000" baseline="30000" dirty="0" smtClean="0">
                <a:solidFill>
                  <a:srgbClr val="FF0000"/>
                </a:solidFill>
              </a:rPr>
              <a:t>ER</a:t>
            </a:r>
            <a:r>
              <a:rPr lang="fr-FR" sz="2000" dirty="0" smtClean="0">
                <a:solidFill>
                  <a:srgbClr val="FF0000"/>
                </a:solidFill>
              </a:rPr>
              <a:t> JANVIER 2028 DÈS LORS QUE LEUR CONTRAT EST ANTÉRIEUR CETTE DATE. </a:t>
            </a:r>
          </a:p>
          <a:p>
            <a:pPr algn="ctr">
              <a:lnSpc>
                <a:spcPct val="100000"/>
              </a:lnSpc>
              <a:spcBef>
                <a:spcPts val="0"/>
              </a:spcBef>
            </a:pPr>
            <a:r>
              <a:rPr lang="fr-FR" sz="2000" dirty="0" smtClean="0">
                <a:solidFill>
                  <a:srgbClr val="FF0000"/>
                </a:solidFill>
              </a:rPr>
              <a:t>CE SERONT LES CONTRATS POSTÉRIEURS AU 1</a:t>
            </a:r>
            <a:r>
              <a:rPr lang="fr-FR" sz="2000" baseline="30000" dirty="0" smtClean="0">
                <a:solidFill>
                  <a:srgbClr val="FF0000"/>
                </a:solidFill>
              </a:rPr>
              <a:t>ER</a:t>
            </a:r>
            <a:r>
              <a:rPr lang="fr-FR" sz="2000" dirty="0" smtClean="0">
                <a:solidFill>
                  <a:srgbClr val="FF0000"/>
                </a:solidFill>
              </a:rPr>
              <a:t> JANVIER 2028 QUI SERONT DE DROIT EN CATÉGORIE B</a:t>
            </a:r>
            <a:endParaRPr lang="fr-FR" sz="2000" dirty="0">
              <a:solidFill>
                <a:srgbClr val="FF0000"/>
              </a:solidFill>
            </a:endParaRPr>
          </a:p>
        </p:txBody>
      </p:sp>
    </p:spTree>
    <p:extLst>
      <p:ext uri="{BB962C8B-B14F-4D97-AF65-F5344CB8AC3E}">
        <p14:creationId xmlns:p14="http://schemas.microsoft.com/office/powerpoint/2010/main" val="2256534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063744" y="2721921"/>
            <a:ext cx="10800000" cy="2137157"/>
          </a:xfrm>
        </p:spPr>
        <p:txBody>
          <a:bodyPr>
            <a:normAutofit/>
          </a:bodyPr>
          <a:lstStyle/>
          <a:p>
            <a:pPr algn="just">
              <a:lnSpc>
                <a:spcPct val="100000"/>
              </a:lnSpc>
            </a:pPr>
            <a:endParaRPr lang="fr-FR" sz="2000" dirty="0"/>
          </a:p>
          <a:p>
            <a:pPr algn="just">
              <a:lnSpc>
                <a:spcPct val="100000"/>
              </a:lnSpc>
            </a:pPr>
            <a:r>
              <a:rPr lang="fr-FR" sz="2000" dirty="0" smtClean="0">
                <a:solidFill>
                  <a:schemeClr val="tx1"/>
                </a:solidFill>
              </a:rPr>
              <a:t>Position </a:t>
            </a:r>
            <a:r>
              <a:rPr lang="fr-FR" sz="2000" dirty="0">
                <a:solidFill>
                  <a:schemeClr val="tx1"/>
                </a:solidFill>
              </a:rPr>
              <a:t>du CDG </a:t>
            </a:r>
            <a:r>
              <a:rPr lang="fr-FR" sz="2000" dirty="0" smtClean="0">
                <a:solidFill>
                  <a:schemeClr val="tx1"/>
                </a:solidFill>
              </a:rPr>
              <a:t>10 : </a:t>
            </a:r>
            <a:r>
              <a:rPr lang="fr-FR" sz="2000" b="0" dirty="0" smtClean="0">
                <a:solidFill>
                  <a:schemeClr val="tx1"/>
                </a:solidFill>
              </a:rPr>
              <a:t>La promotion interne est dérogatoire au régime des quotas et des conditions d’éligibilité, mais ne déroge pas aux autres dispositions de droit commun en matière de nomination. </a:t>
            </a:r>
          </a:p>
          <a:p>
            <a:pPr algn="just">
              <a:lnSpc>
                <a:spcPct val="100000"/>
              </a:lnSpc>
            </a:pPr>
            <a:r>
              <a:rPr lang="fr-FR" sz="2000" b="0" dirty="0" smtClean="0">
                <a:solidFill>
                  <a:schemeClr val="tx1"/>
                </a:solidFill>
              </a:rPr>
              <a:t>L’absence de LDG n’entacherait pas la liste d’aptitude d’illégalité, mais seulement les arrêtés de nomination sous l’autorité et la responsabilité des exécutifs locaux.</a:t>
            </a:r>
            <a:endParaRPr lang="fr-FR" sz="2000" dirty="0" smtClean="0"/>
          </a:p>
          <a:p>
            <a:pPr algn="just">
              <a:lnSpc>
                <a:spcPct val="100000"/>
              </a:lnSpc>
            </a:pPr>
            <a:endParaRPr lang="fr-FR" sz="2000" dirty="0" smtClean="0"/>
          </a:p>
          <a:p>
            <a:pPr algn="just">
              <a:lnSpc>
                <a:spcPct val="100000"/>
              </a:lnSpc>
            </a:pPr>
            <a:endParaRPr lang="fr-FR" sz="2000" dirty="0"/>
          </a:p>
        </p:txBody>
      </p:sp>
      <p:sp>
        <p:nvSpPr>
          <p:cNvPr id="6" name="Titre 1"/>
          <p:cNvSpPr>
            <a:spLocks noGrp="1"/>
          </p:cNvSpPr>
          <p:nvPr>
            <p:ph type="ctrTitle"/>
          </p:nvPr>
        </p:nvSpPr>
        <p:spPr>
          <a:xfrm>
            <a:off x="1063746" y="190355"/>
            <a:ext cx="9360000" cy="1080000"/>
          </a:xfrm>
        </p:spPr>
        <p:txBody>
          <a:bodyPr>
            <a:normAutofit/>
          </a:bodyPr>
          <a:lstStyle/>
          <a:p>
            <a:r>
              <a:rPr lang="fr-FR" sz="4400" dirty="0" smtClean="0"/>
              <a:t>Autres questions</a:t>
            </a:r>
            <a:endParaRPr lang="fr-FR" sz="4400" dirty="0"/>
          </a:p>
        </p:txBody>
      </p:sp>
      <p:sp>
        <p:nvSpPr>
          <p:cNvPr id="7" name="Sous-titre 4"/>
          <p:cNvSpPr txBox="1">
            <a:spLocks/>
          </p:cNvSpPr>
          <p:nvPr/>
        </p:nvSpPr>
        <p:spPr>
          <a:xfrm>
            <a:off x="1063746" y="1408689"/>
            <a:ext cx="10800000" cy="24828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fr-FR" sz="2000" dirty="0" smtClean="0"/>
              <a:t>Faut-il que les Lignes Directrices de Gestion soient établies?</a:t>
            </a:r>
            <a:endParaRPr lang="fr-FR" sz="2000" dirty="0"/>
          </a:p>
          <a:p>
            <a:pPr algn="ctr">
              <a:lnSpc>
                <a:spcPct val="100000"/>
              </a:lnSpc>
            </a:pPr>
            <a:r>
              <a:rPr lang="fr-FR" sz="2000" dirty="0" smtClean="0">
                <a:solidFill>
                  <a:srgbClr val="FF0000"/>
                </a:solidFill>
              </a:rPr>
              <a:t>OUI DÈS LORS QU’IL N’Y A AUCUNE OBLIGATION DU MAIRE À NOMMER SON AGENT EN CATÉGORIE B POUR LES NOMINATIONS AU POSTE DE SECRÉTAIRE GÉNÉRAL DE MAIRIE</a:t>
            </a:r>
            <a:br>
              <a:rPr lang="fr-FR" sz="2000" dirty="0" smtClean="0">
                <a:solidFill>
                  <a:srgbClr val="FF0000"/>
                </a:solidFill>
              </a:rPr>
            </a:br>
            <a:r>
              <a:rPr lang="fr-FR" sz="2000" dirty="0" smtClean="0">
                <a:solidFill>
                  <a:srgbClr val="FF0000"/>
                </a:solidFill>
              </a:rPr>
              <a:t> ANTÉRIEURES AU 1</a:t>
            </a:r>
            <a:r>
              <a:rPr lang="fr-FR" sz="2000" baseline="30000" dirty="0" smtClean="0">
                <a:solidFill>
                  <a:srgbClr val="FF0000"/>
                </a:solidFill>
              </a:rPr>
              <a:t>ER</a:t>
            </a:r>
            <a:r>
              <a:rPr lang="fr-FR" sz="2000" dirty="0" smtClean="0">
                <a:solidFill>
                  <a:srgbClr val="FF0000"/>
                </a:solidFill>
              </a:rPr>
              <a:t> JANVIER 2028</a:t>
            </a:r>
            <a:endParaRPr lang="fr-FR" sz="2000" dirty="0">
              <a:solidFill>
                <a:srgbClr val="FF0000"/>
              </a:solidFill>
            </a:endParaRPr>
          </a:p>
        </p:txBody>
      </p:sp>
    </p:spTree>
    <p:extLst>
      <p:ext uri="{BB962C8B-B14F-4D97-AF65-F5344CB8AC3E}">
        <p14:creationId xmlns:p14="http://schemas.microsoft.com/office/powerpoint/2010/main" val="242070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1852" y="1477926"/>
            <a:ext cx="10800000" cy="5071729"/>
          </a:xfrm>
        </p:spPr>
        <p:txBody>
          <a:bodyPr>
            <a:normAutofit fontScale="62500" lnSpcReduction="20000"/>
          </a:bodyPr>
          <a:lstStyle/>
          <a:p>
            <a:pPr marL="457200" indent="-457200" algn="just">
              <a:lnSpc>
                <a:spcPct val="120000"/>
              </a:lnSpc>
              <a:buFont typeface="Wingdings" panose="05000000000000000000" pitchFamily="2" charset="2"/>
              <a:buChar char="Ø"/>
            </a:pPr>
            <a:r>
              <a:rPr lang="fr-FR" sz="2900" b="0" dirty="0" smtClean="0"/>
              <a:t>Le Maire n’est pas tenu de promouvoir son secrétaire de Mairie en catégorie B;</a:t>
            </a:r>
          </a:p>
          <a:p>
            <a:pPr marL="457200" indent="-457200" algn="just">
              <a:lnSpc>
                <a:spcPct val="120000"/>
              </a:lnSpc>
              <a:buFont typeface="Wingdings" panose="05000000000000000000" pitchFamily="2" charset="2"/>
              <a:buChar char="Ø"/>
            </a:pPr>
            <a:r>
              <a:rPr lang="fr-FR" sz="2900" b="0" dirty="0" smtClean="0"/>
              <a:t>Le Maire ne sera tenu de disposer d’un agent en catégorie B que lors de la prochaine nomination suivant le 1</a:t>
            </a:r>
            <a:r>
              <a:rPr lang="fr-FR" sz="2900" b="0" baseline="30000" dirty="0" smtClean="0"/>
              <a:t>er</a:t>
            </a:r>
            <a:r>
              <a:rPr lang="fr-FR" sz="2900" b="0" dirty="0" smtClean="0"/>
              <a:t> janvier 2028;</a:t>
            </a:r>
          </a:p>
          <a:p>
            <a:pPr marL="457200" indent="-457200" algn="just">
              <a:lnSpc>
                <a:spcPct val="120000"/>
              </a:lnSpc>
              <a:buFont typeface="Wingdings" panose="05000000000000000000" pitchFamily="2" charset="2"/>
              <a:buChar char="Ø"/>
            </a:pPr>
            <a:r>
              <a:rPr lang="fr-FR" sz="2900" b="0" dirty="0" smtClean="0"/>
              <a:t>Les agents de catégorie C relevant d’un grade d’avancement pourront continuer à exercer leurs missions de secrétaire de mairie après le 1</a:t>
            </a:r>
            <a:r>
              <a:rPr lang="fr-FR" sz="2900" b="0" baseline="30000" dirty="0" smtClean="0"/>
              <a:t>er</a:t>
            </a:r>
            <a:r>
              <a:rPr lang="fr-FR" sz="2900" b="0" dirty="0" smtClean="0"/>
              <a:t> janvier 2028 dès lors qu’ils ont été nommés </a:t>
            </a:r>
            <a:r>
              <a:rPr lang="fr-FR" sz="2900" b="0" dirty="0" smtClean="0"/>
              <a:t>avant </a:t>
            </a:r>
            <a:r>
              <a:rPr lang="fr-FR" sz="2900" b="0" dirty="0" smtClean="0"/>
              <a:t>cette date;</a:t>
            </a:r>
          </a:p>
          <a:p>
            <a:pPr marL="457200" indent="-457200" algn="just">
              <a:lnSpc>
                <a:spcPct val="120000"/>
              </a:lnSpc>
              <a:buFont typeface="Wingdings" panose="05000000000000000000" pitchFamily="2" charset="2"/>
              <a:buChar char="Ø"/>
            </a:pPr>
            <a:r>
              <a:rPr lang="fr-FR" sz="2900" b="0" dirty="0" smtClean="0"/>
              <a:t>Il suffit d’un dossier émanant d’une commune pour prétendre à être inscrit sur la liste d’aptitude;</a:t>
            </a:r>
          </a:p>
          <a:p>
            <a:pPr marL="457200" indent="-457200" algn="just">
              <a:lnSpc>
                <a:spcPct val="120000"/>
              </a:lnSpc>
              <a:buFont typeface="Wingdings" panose="05000000000000000000" pitchFamily="2" charset="2"/>
              <a:buChar char="Ø"/>
            </a:pPr>
            <a:r>
              <a:rPr lang="fr-FR" sz="2900" b="0" dirty="0" smtClean="0"/>
              <a:t>Il reviendra à chaque agent d’obtenir sa promotion par arrêté auprès de ses différents employeurs;</a:t>
            </a:r>
          </a:p>
          <a:p>
            <a:pPr marL="457200" indent="-457200" algn="just">
              <a:lnSpc>
                <a:spcPct val="120000"/>
              </a:lnSpc>
              <a:buFont typeface="Wingdings" panose="05000000000000000000" pitchFamily="2" charset="2"/>
              <a:buChar char="Ø"/>
            </a:pPr>
            <a:r>
              <a:rPr lang="fr-FR" sz="2900" b="0" dirty="0" smtClean="0"/>
              <a:t>L’absence de LDG entachera l’arrêté de nomination d’illégalité, mais n’aura aucune incidence sur la liste d’aptitude;</a:t>
            </a:r>
          </a:p>
          <a:p>
            <a:pPr marL="457200" indent="-457200" algn="just">
              <a:lnSpc>
                <a:spcPct val="120000"/>
              </a:lnSpc>
              <a:buFont typeface="Wingdings" panose="05000000000000000000" pitchFamily="2" charset="2"/>
              <a:buChar char="Ø"/>
            </a:pPr>
            <a:r>
              <a:rPr lang="fr-FR" sz="2900" b="0" dirty="0" smtClean="0"/>
              <a:t>Les agents employés par les EPCI ne peuvent pas être considérés comme des secrétaires de mairie dès lors qu’ils n’ont pas droit à la NBI de 30 points;</a:t>
            </a:r>
          </a:p>
          <a:p>
            <a:pPr marL="457200" indent="-457200" algn="just">
              <a:lnSpc>
                <a:spcPct val="120000"/>
              </a:lnSpc>
              <a:buFont typeface="Wingdings" panose="05000000000000000000" pitchFamily="2" charset="2"/>
              <a:buChar char="Ø"/>
            </a:pPr>
            <a:r>
              <a:rPr lang="fr-FR" sz="2900" b="0" dirty="0" smtClean="0"/>
              <a:t>Pour les contractuels, il reviendra à chaque commune de créer, si elle le souhaite, un poste de catégorie B (</a:t>
            </a:r>
            <a:r>
              <a:rPr lang="fr-FR" b="0" dirty="0" smtClean="0"/>
              <a:t>avec DVE), chaque agent devant alors faire acte de candidature et les titulaires restant prioritaires;</a:t>
            </a:r>
            <a:endParaRPr lang="fr-FR" dirty="0"/>
          </a:p>
        </p:txBody>
      </p:sp>
      <p:sp>
        <p:nvSpPr>
          <p:cNvPr id="4" name="Titre 1"/>
          <p:cNvSpPr txBox="1">
            <a:spLocks/>
          </p:cNvSpPr>
          <p:nvPr/>
        </p:nvSpPr>
        <p:spPr>
          <a:xfrm>
            <a:off x="1063746" y="190355"/>
            <a:ext cx="9360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2"/>
                </a:solidFill>
                <a:latin typeface="+mn-lt"/>
                <a:ea typeface="+mj-ea"/>
                <a:cs typeface="+mj-cs"/>
              </a:defRPr>
            </a:lvl1pPr>
          </a:lstStyle>
          <a:p>
            <a:r>
              <a:rPr lang="fr-FR" dirty="0" smtClean="0"/>
              <a:t>Résume des points essentiels</a:t>
            </a:r>
            <a:endParaRPr lang="fr-FR" dirty="0"/>
          </a:p>
        </p:txBody>
      </p:sp>
    </p:spTree>
    <p:extLst>
      <p:ext uri="{BB962C8B-B14F-4D97-AF65-F5344CB8AC3E}">
        <p14:creationId xmlns:p14="http://schemas.microsoft.com/office/powerpoint/2010/main" val="281608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1854" y="188904"/>
            <a:ext cx="9011190" cy="1080000"/>
          </a:xfrm>
        </p:spPr>
        <p:txBody>
          <a:bodyPr/>
          <a:lstStyle/>
          <a:p>
            <a:r>
              <a:rPr lang="fr-FR" dirty="0" smtClean="0"/>
              <a:t>Rappel du texte</a:t>
            </a:r>
            <a:endParaRPr lang="fr-FR" dirty="0"/>
          </a:p>
        </p:txBody>
      </p:sp>
      <p:sp>
        <p:nvSpPr>
          <p:cNvPr id="3" name="Espace réservé du contenu 2"/>
          <p:cNvSpPr>
            <a:spLocks noGrp="1"/>
          </p:cNvSpPr>
          <p:nvPr>
            <p:ph idx="1"/>
          </p:nvPr>
        </p:nvSpPr>
        <p:spPr>
          <a:xfrm>
            <a:off x="1061854" y="1786270"/>
            <a:ext cx="10927595" cy="3083442"/>
          </a:xfrm>
        </p:spPr>
        <p:txBody>
          <a:bodyPr>
            <a:normAutofit fontScale="92500" lnSpcReduction="10000"/>
          </a:bodyPr>
          <a:lstStyle/>
          <a:p>
            <a:pPr algn="just"/>
            <a:r>
              <a:rPr lang="fr-FR" sz="2000" dirty="0"/>
              <a:t>Article 1 de la </a:t>
            </a:r>
            <a:r>
              <a:rPr lang="fr-FR" sz="2000" dirty="0" smtClean="0"/>
              <a:t>loi </a:t>
            </a:r>
            <a:r>
              <a:rPr lang="fr-FR" sz="2000" dirty="0"/>
              <a:t>n° 2023-1380 du 30 décembre 2023 visant à revaloriser le métier de secrétaire de mairie</a:t>
            </a:r>
          </a:p>
          <a:p>
            <a:pPr algn="just">
              <a:lnSpc>
                <a:spcPct val="120000"/>
              </a:lnSpc>
              <a:spcBef>
                <a:spcPts val="0"/>
              </a:spcBef>
            </a:pPr>
            <a:r>
              <a:rPr lang="fr-FR" sz="2000" b="0" i="1" dirty="0"/>
              <a:t/>
            </a:r>
            <a:br>
              <a:rPr lang="fr-FR" sz="2000" b="0" i="1" dirty="0"/>
            </a:br>
            <a:r>
              <a:rPr lang="fr-FR" sz="2000" b="0" i="1" dirty="0"/>
              <a:t>I.- Après l'article L. 2122-19 du code général des collectivités territoriales, il est inséré un article L. 2122-19-1 ainsi rédigé </a:t>
            </a:r>
            <a:r>
              <a:rPr lang="fr-FR" sz="2000" b="0" i="1" dirty="0" smtClean="0"/>
              <a:t>:</a:t>
            </a:r>
          </a:p>
          <a:p>
            <a:pPr algn="just">
              <a:lnSpc>
                <a:spcPct val="120000"/>
              </a:lnSpc>
              <a:spcBef>
                <a:spcPts val="0"/>
              </a:spcBef>
            </a:pPr>
            <a:r>
              <a:rPr lang="fr-FR" sz="2000" b="0" i="1" dirty="0"/>
              <a:t/>
            </a:r>
            <a:br>
              <a:rPr lang="fr-FR" sz="2000" b="0" i="1" dirty="0"/>
            </a:br>
            <a:r>
              <a:rPr lang="fr-FR" sz="2000" b="0" i="1" dirty="0"/>
              <a:t>« Art. L. 2122-19-1.-Pour assurer les fonctions liées au secrétariat de mairie dans les communes de moins de 3 500 habitants, le maire nomme un agent aux fonctions de secrétaire général de mairie, sauf s'il nomme un agent pour occuper les fonctions de directeur général des services. Le secrétaire général de mairie peut exercer ses fonctions à temps partiel ou à temps non complet. </a:t>
            </a:r>
            <a:r>
              <a:rPr lang="fr-FR" sz="2000" b="0" i="1" dirty="0" smtClean="0"/>
              <a:t>»</a:t>
            </a:r>
            <a:endParaRPr lang="fr-FR" sz="1200" i="1" dirty="0"/>
          </a:p>
        </p:txBody>
      </p:sp>
    </p:spTree>
    <p:extLst>
      <p:ext uri="{BB962C8B-B14F-4D97-AF65-F5344CB8AC3E}">
        <p14:creationId xmlns:p14="http://schemas.microsoft.com/office/powerpoint/2010/main" val="282066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1854" y="188904"/>
            <a:ext cx="9011190" cy="1080000"/>
          </a:xfrm>
        </p:spPr>
        <p:txBody>
          <a:bodyPr/>
          <a:lstStyle/>
          <a:p>
            <a:r>
              <a:rPr lang="fr-FR" dirty="0" smtClean="0"/>
              <a:t>Rappel du texte</a:t>
            </a:r>
            <a:endParaRPr lang="fr-FR" dirty="0"/>
          </a:p>
        </p:txBody>
      </p:sp>
      <p:sp>
        <p:nvSpPr>
          <p:cNvPr id="3" name="Espace réservé du contenu 2"/>
          <p:cNvSpPr>
            <a:spLocks noGrp="1"/>
          </p:cNvSpPr>
          <p:nvPr>
            <p:ph idx="1"/>
          </p:nvPr>
        </p:nvSpPr>
        <p:spPr>
          <a:xfrm>
            <a:off x="1061853" y="1719764"/>
            <a:ext cx="10800000" cy="4851174"/>
          </a:xfrm>
        </p:spPr>
        <p:txBody>
          <a:bodyPr>
            <a:normAutofit fontScale="40000" lnSpcReduction="20000"/>
          </a:bodyPr>
          <a:lstStyle/>
          <a:p>
            <a:pPr algn="just">
              <a:lnSpc>
                <a:spcPct val="120000"/>
              </a:lnSpc>
              <a:spcBef>
                <a:spcPts val="0"/>
              </a:spcBef>
            </a:pPr>
            <a:r>
              <a:rPr lang="fr-FR" sz="5000" b="0" i="1" dirty="0" smtClean="0"/>
              <a:t>II.- L'article </a:t>
            </a:r>
            <a:r>
              <a:rPr lang="fr-FR" sz="5000" b="0" i="1" dirty="0"/>
              <a:t>L. 2122-19-1 du code général des collectivités territoriales, dans sa rédaction résultant du I du présent article, est ainsi </a:t>
            </a:r>
            <a:r>
              <a:rPr lang="fr-FR" sz="5000" b="0" i="1" dirty="0" smtClean="0"/>
              <a:t>rédigé: « </a:t>
            </a:r>
            <a:r>
              <a:rPr lang="fr-FR" sz="5000" b="0" i="1" dirty="0"/>
              <a:t>Art. L. 2122-19-1.-Pour assurer les fonctions liées au secrétariat de mairie dans les communes de moins de 2 000 habitants, le maire nomme aux fonctions de secrétaire général de mairie un agent relevant d'un corps ou d'un cadre d'emplois classé au moins dans la catégorie B</a:t>
            </a:r>
            <a:r>
              <a:rPr lang="fr-FR" sz="5000" b="0" i="1" dirty="0" smtClean="0"/>
              <a:t>.</a:t>
            </a:r>
          </a:p>
          <a:p>
            <a:pPr algn="just">
              <a:lnSpc>
                <a:spcPct val="120000"/>
              </a:lnSpc>
              <a:spcBef>
                <a:spcPts val="0"/>
              </a:spcBef>
            </a:pPr>
            <a:r>
              <a:rPr lang="fr-FR" sz="5000" b="0" i="1" dirty="0"/>
              <a:t/>
            </a:r>
            <a:br>
              <a:rPr lang="fr-FR" sz="5000" b="0" i="1" dirty="0"/>
            </a:br>
            <a:r>
              <a:rPr lang="fr-FR" sz="5000" b="0" i="1" dirty="0"/>
              <a:t>« Pour assurer les fonctions liées au secrétariat de mairie dans les communes de 2 000 habitants et plus, le maire nomme aux fonctions de secrétaire général de mairie un agent relevant d'un corps ou d'un cadre d'emplois classé dans la catégorie A, sauf s'il nomme un agent pour occuper les fonctions de directeur général des services</a:t>
            </a:r>
            <a:r>
              <a:rPr lang="fr-FR" sz="5000" b="0" i="1" dirty="0" smtClean="0"/>
              <a:t>. »</a:t>
            </a:r>
          </a:p>
          <a:p>
            <a:pPr algn="just">
              <a:lnSpc>
                <a:spcPct val="120000"/>
              </a:lnSpc>
              <a:spcBef>
                <a:spcPts val="0"/>
              </a:spcBef>
            </a:pPr>
            <a:r>
              <a:rPr lang="fr-FR" sz="5000" b="0" i="1" dirty="0"/>
              <a:t/>
            </a:r>
            <a:br>
              <a:rPr lang="fr-FR" sz="5000" b="0" i="1" dirty="0"/>
            </a:br>
            <a:r>
              <a:rPr lang="fr-FR" sz="5000" b="0" i="1" dirty="0"/>
              <a:t>« Quel que soit le nombre d'habitants de la commune, le secrétaire général de mairie peut exercer ses fonctions à temps partiel ou à temps non complet. »</a:t>
            </a:r>
          </a:p>
          <a:p>
            <a:pPr algn="just">
              <a:lnSpc>
                <a:spcPct val="120000"/>
              </a:lnSpc>
              <a:spcBef>
                <a:spcPts val="0"/>
              </a:spcBef>
            </a:pPr>
            <a:r>
              <a:rPr lang="fr-FR" sz="5000" b="0" i="1" dirty="0"/>
              <a:t/>
            </a:r>
            <a:br>
              <a:rPr lang="fr-FR" sz="5000" b="0" i="1" dirty="0"/>
            </a:br>
            <a:r>
              <a:rPr lang="fr-FR" sz="5000" b="0" i="1" dirty="0"/>
              <a:t>III</a:t>
            </a:r>
            <a:r>
              <a:rPr lang="fr-FR" sz="5000" b="0" i="1" dirty="0" smtClean="0"/>
              <a:t>.- Le </a:t>
            </a:r>
            <a:r>
              <a:rPr lang="fr-FR" sz="5000" b="0" i="1" dirty="0"/>
              <a:t>II du présent article entre en vigueur le 1er janvier 2028</a:t>
            </a:r>
            <a:r>
              <a:rPr lang="fr-FR" sz="5000" b="0" i="1" dirty="0" smtClean="0"/>
              <a:t>.</a:t>
            </a:r>
            <a:endParaRPr lang="fr-FR" i="1" dirty="0"/>
          </a:p>
        </p:txBody>
      </p:sp>
    </p:spTree>
    <p:extLst>
      <p:ext uri="{BB962C8B-B14F-4D97-AF65-F5344CB8AC3E}">
        <p14:creationId xmlns:p14="http://schemas.microsoft.com/office/powerpoint/2010/main" val="116308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3746" y="190345"/>
            <a:ext cx="9360000" cy="1080000"/>
          </a:xfrm>
        </p:spPr>
        <p:txBody>
          <a:bodyPr>
            <a:noAutofit/>
          </a:bodyPr>
          <a:lstStyle/>
          <a:p>
            <a:r>
              <a:rPr lang="fr-FR" sz="4400" dirty="0"/>
              <a:t>Évolution des règles de nomination</a:t>
            </a:r>
          </a:p>
        </p:txBody>
      </p:sp>
      <p:sp>
        <p:nvSpPr>
          <p:cNvPr id="3" name="Sous-titre 2"/>
          <p:cNvSpPr>
            <a:spLocks noGrp="1"/>
          </p:cNvSpPr>
          <p:nvPr>
            <p:ph type="subTitle" idx="1"/>
          </p:nvPr>
        </p:nvSpPr>
        <p:spPr>
          <a:xfrm>
            <a:off x="1063746" y="1706407"/>
            <a:ext cx="10800000" cy="5040000"/>
          </a:xfrm>
        </p:spPr>
        <p:txBody>
          <a:bodyPr>
            <a:normAutofit/>
          </a:bodyPr>
          <a:lstStyle/>
          <a:p>
            <a:pPr algn="just">
              <a:lnSpc>
                <a:spcPct val="100000"/>
              </a:lnSpc>
            </a:pPr>
            <a:r>
              <a:rPr lang="fr-FR" sz="2000" b="0" dirty="0" smtClean="0"/>
              <a:t>A compter du 1</a:t>
            </a:r>
            <a:r>
              <a:rPr lang="fr-FR" sz="2000" b="0" baseline="30000" dirty="0" smtClean="0"/>
              <a:t>er</a:t>
            </a:r>
            <a:r>
              <a:rPr lang="fr-FR" sz="2000" b="0" dirty="0" smtClean="0"/>
              <a:t> janvier </a:t>
            </a:r>
            <a:r>
              <a:rPr lang="fr-FR" sz="2000" b="0" dirty="0"/>
              <a:t>2028, pour assurer les fonctions liées au secrétariat de mairie </a:t>
            </a:r>
            <a:r>
              <a:rPr lang="fr-FR" sz="2000" b="0" dirty="0" smtClean="0"/>
              <a:t>:</a:t>
            </a:r>
          </a:p>
          <a:p>
            <a:pPr algn="just">
              <a:lnSpc>
                <a:spcPct val="100000"/>
              </a:lnSpc>
            </a:pPr>
            <a:endParaRPr lang="fr-FR" sz="2000" b="0" dirty="0" smtClean="0"/>
          </a:p>
          <a:p>
            <a:pPr marL="0" lvl="1" indent="457200" algn="just">
              <a:lnSpc>
                <a:spcPct val="100000"/>
              </a:lnSpc>
              <a:buFont typeface="Wingdings" panose="05000000000000000000" pitchFamily="2" charset="2"/>
              <a:buChar char="Ø"/>
            </a:pPr>
            <a:r>
              <a:rPr lang="fr-FR" b="0" dirty="0" smtClean="0"/>
              <a:t>dans </a:t>
            </a:r>
            <a:r>
              <a:rPr lang="fr-FR" b="0" dirty="0"/>
              <a:t>les communes de moins de 2 000 </a:t>
            </a:r>
            <a:r>
              <a:rPr lang="fr-FR" b="0" dirty="0" smtClean="0"/>
              <a:t>habitants : le </a:t>
            </a:r>
            <a:r>
              <a:rPr lang="fr-FR" b="0" dirty="0"/>
              <a:t>Maire pourra nommer un agent relevant d’un cadre d’emplois </a:t>
            </a:r>
            <a:r>
              <a:rPr lang="fr-FR" b="0" dirty="0" smtClean="0"/>
              <a:t>classé</a:t>
            </a:r>
            <a:r>
              <a:rPr lang="fr-FR" dirty="0"/>
              <a:t> </a:t>
            </a:r>
            <a:r>
              <a:rPr lang="fr-FR" b="0" u="sng" dirty="0" smtClean="0"/>
              <a:t>au moins</a:t>
            </a:r>
            <a:r>
              <a:rPr lang="fr-FR" b="0" dirty="0" smtClean="0"/>
              <a:t> dans </a:t>
            </a:r>
            <a:r>
              <a:rPr lang="fr-FR" b="0" dirty="0"/>
              <a:t>la catégorie </a:t>
            </a:r>
            <a:r>
              <a:rPr lang="fr-FR" b="0" dirty="0" smtClean="0"/>
              <a:t>B;</a:t>
            </a:r>
          </a:p>
          <a:p>
            <a:pPr marL="0" lvl="1" indent="457200" algn="just">
              <a:lnSpc>
                <a:spcPct val="100000"/>
              </a:lnSpc>
            </a:pPr>
            <a:endParaRPr lang="fr-FR" b="0" dirty="0" smtClean="0"/>
          </a:p>
          <a:p>
            <a:pPr marL="0" lvl="1" indent="457200" algn="just">
              <a:lnSpc>
                <a:spcPct val="100000"/>
              </a:lnSpc>
              <a:buFont typeface="Wingdings" panose="05000000000000000000" pitchFamily="2" charset="2"/>
              <a:buChar char="Ø"/>
            </a:pPr>
            <a:r>
              <a:rPr lang="fr-FR" sz="2000" b="0" dirty="0" smtClean="0"/>
              <a:t>dans </a:t>
            </a:r>
            <a:r>
              <a:rPr lang="fr-FR" sz="2000" b="0" dirty="0"/>
              <a:t>les communes de plus de 2 000 </a:t>
            </a:r>
            <a:r>
              <a:rPr lang="fr-FR" sz="2000" b="0" dirty="0" smtClean="0"/>
              <a:t>habitants : le </a:t>
            </a:r>
            <a:r>
              <a:rPr lang="fr-FR" sz="2000" b="0" dirty="0"/>
              <a:t>Maire pourra nommer un agent relevant d’un cadre d’emplois </a:t>
            </a:r>
            <a:r>
              <a:rPr lang="fr-FR" sz="2000" b="0" dirty="0" smtClean="0"/>
              <a:t>classé dans </a:t>
            </a:r>
            <a:r>
              <a:rPr lang="fr-FR" sz="2000" b="0" dirty="0"/>
              <a:t>la catégorie A, </a:t>
            </a:r>
            <a:r>
              <a:rPr lang="fr-FR" sz="2000" b="0" u="sng" dirty="0"/>
              <a:t>sauf</a:t>
            </a:r>
            <a:r>
              <a:rPr lang="fr-FR" sz="2000" b="0" dirty="0"/>
              <a:t> s’il nomme un agent pour occuper les fonctions de </a:t>
            </a:r>
            <a:r>
              <a:rPr lang="fr-FR" sz="2000" b="0" dirty="0" smtClean="0"/>
              <a:t>DGS.</a:t>
            </a:r>
            <a:endParaRPr lang="fr-FR" sz="2000" b="0" dirty="0"/>
          </a:p>
          <a:p>
            <a:pPr indent="457200" algn="just">
              <a:lnSpc>
                <a:spcPct val="100000"/>
              </a:lnSpc>
            </a:pPr>
            <a:endParaRPr lang="fr-FR" sz="2000" b="0" dirty="0"/>
          </a:p>
        </p:txBody>
      </p:sp>
    </p:spTree>
    <p:extLst>
      <p:ext uri="{BB962C8B-B14F-4D97-AF65-F5344CB8AC3E}">
        <p14:creationId xmlns:p14="http://schemas.microsoft.com/office/powerpoint/2010/main" val="105303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3746" y="190348"/>
            <a:ext cx="9360000" cy="1080000"/>
          </a:xfrm>
        </p:spPr>
        <p:txBody>
          <a:bodyPr>
            <a:normAutofit/>
          </a:bodyPr>
          <a:lstStyle/>
          <a:p>
            <a:r>
              <a:rPr lang="fr-FR" sz="4400" dirty="0"/>
              <a:t>Mise en place d’une promotion interne</a:t>
            </a:r>
          </a:p>
        </p:txBody>
      </p:sp>
      <p:sp>
        <p:nvSpPr>
          <p:cNvPr id="3" name="Sous-titre 2"/>
          <p:cNvSpPr>
            <a:spLocks noGrp="1"/>
          </p:cNvSpPr>
          <p:nvPr>
            <p:ph type="subTitle" idx="1"/>
          </p:nvPr>
        </p:nvSpPr>
        <p:spPr>
          <a:xfrm>
            <a:off x="1061343" y="1084911"/>
            <a:ext cx="10800000" cy="5613597"/>
          </a:xfrm>
        </p:spPr>
        <p:txBody>
          <a:bodyPr>
            <a:noAutofit/>
          </a:bodyPr>
          <a:lstStyle/>
          <a:p>
            <a:pPr algn="just">
              <a:lnSpc>
                <a:spcPct val="150000"/>
              </a:lnSpc>
            </a:pPr>
            <a:endParaRPr lang="fr-FR" sz="1400" dirty="0" smtClean="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31 décembre 2023 : promulgation de la LOI </a:t>
            </a:r>
            <a:r>
              <a:rPr lang="fr-FR" sz="2000" b="0" dirty="0"/>
              <a:t>n° 2023-1380 du 30 décembre 2023 visant </a:t>
            </a:r>
            <a:r>
              <a:rPr lang="fr-FR" sz="2000" b="0" dirty="0" smtClean="0"/>
              <a:t>à</a:t>
            </a:r>
            <a:br>
              <a:rPr lang="fr-FR" sz="2000" b="0" dirty="0" smtClean="0"/>
            </a:br>
            <a:r>
              <a:rPr lang="fr-FR" sz="2000" b="0" dirty="0" smtClean="0"/>
              <a:t>revaloriser </a:t>
            </a:r>
            <a:r>
              <a:rPr lang="fr-FR" sz="2000" b="0" dirty="0"/>
              <a:t>le métier de secrétaire de </a:t>
            </a:r>
            <a:r>
              <a:rPr lang="fr-FR" sz="2000" b="0" dirty="0" smtClean="0"/>
              <a:t>mairie;</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3 janvier 2024 : le Cdg10 met en ligne un modèle d’arrêté de nomination de secrétaire général</a:t>
            </a:r>
            <a:br>
              <a:rPr lang="fr-FR" sz="2000" b="0" dirty="0" smtClean="0"/>
            </a:br>
            <a:r>
              <a:rPr lang="fr-FR" sz="2000" b="0" dirty="0" smtClean="0"/>
              <a:t>de mairie applicable au 1</a:t>
            </a:r>
            <a:r>
              <a:rPr lang="fr-FR" sz="2000" b="0" baseline="30000" dirty="0" smtClean="0"/>
              <a:t>er</a:t>
            </a:r>
            <a:r>
              <a:rPr lang="fr-FR" sz="2000" b="0" dirty="0" smtClean="0"/>
              <a:t> janvier 2024;</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9 janvier 2024 : note d’analyse de la loi mise en ligne sur le site internet;</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20 mars 2024 : 6 points de difficulté portés à la connaissance du Gouvernement par une</a:t>
            </a:r>
            <a:br>
              <a:rPr lang="fr-FR" sz="2000" b="0" dirty="0" smtClean="0"/>
            </a:br>
            <a:r>
              <a:rPr lang="fr-FR" sz="2000" b="0" dirty="0" smtClean="0"/>
              <a:t>question parlementaire (pas de réponse à ce jour);</a:t>
            </a:r>
          </a:p>
          <a:p>
            <a:pPr marL="342900" indent="-342900" algn="just">
              <a:lnSpc>
                <a:spcPct val="100000"/>
              </a:lnSpc>
              <a:spcBef>
                <a:spcPts val="0"/>
              </a:spcBef>
              <a:spcAft>
                <a:spcPts val="1200"/>
              </a:spcAft>
              <a:buFont typeface="Wingdings" panose="05000000000000000000" pitchFamily="2" charset="2"/>
              <a:buChar char="Ø"/>
            </a:pPr>
            <a:r>
              <a:rPr lang="fr-FR" sz="2000" b="0" dirty="0" smtClean="0"/>
              <a:t>28 mai 204 : réunion d’information dans le cadre du réseau des secrétaires de mairie;</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17 juillet 2024 : parution de 4 décrets d’application, dont celui de la promotion interne;</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18-19 juillet 2024 : organisation en urgence d’une promotion interne dérogatoire (formulaire,</a:t>
            </a:r>
            <a:br>
              <a:rPr lang="fr-FR" sz="2000" b="0" dirty="0" smtClean="0"/>
            </a:br>
            <a:r>
              <a:rPr lang="fr-FR" sz="2000" b="0" dirty="0" smtClean="0"/>
              <a:t>rétro-planning, cadre juridique, plan de communication…);</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23 juillet 2024 : lancement de la communication auprès des communes concernées;</a:t>
            </a:r>
            <a:endParaRPr lang="fr-FR" sz="2000" b="0" dirty="0"/>
          </a:p>
          <a:p>
            <a:pPr marL="342900" indent="-342900" algn="just">
              <a:lnSpc>
                <a:spcPct val="100000"/>
              </a:lnSpc>
              <a:spcBef>
                <a:spcPts val="0"/>
              </a:spcBef>
              <a:spcAft>
                <a:spcPts val="1200"/>
              </a:spcAft>
              <a:buFont typeface="Wingdings" panose="05000000000000000000" pitchFamily="2" charset="2"/>
              <a:buChar char="Ø"/>
            </a:pPr>
            <a:r>
              <a:rPr lang="fr-FR" sz="2000" b="0" dirty="0" smtClean="0"/>
              <a:t>6 septembre 2024 : </a:t>
            </a:r>
            <a:r>
              <a:rPr lang="fr-FR" sz="2000" b="0" dirty="0" err="1" smtClean="0"/>
              <a:t>visio</a:t>
            </a:r>
            <a:r>
              <a:rPr lang="fr-FR" sz="2000" b="0" dirty="0" smtClean="0"/>
              <a:t> sur les règles d’éligibilité de la première promotion interne dérogatoire;</a:t>
            </a:r>
          </a:p>
          <a:p>
            <a:pPr marL="342900" indent="-342900" algn="just">
              <a:lnSpc>
                <a:spcPct val="100000"/>
              </a:lnSpc>
              <a:buFont typeface="Wingdings" panose="05000000000000000000" pitchFamily="2" charset="2"/>
              <a:buChar char="Ø"/>
            </a:pPr>
            <a:endParaRPr lang="fr-FR" sz="2000" dirty="0"/>
          </a:p>
          <a:p>
            <a:pPr algn="just">
              <a:lnSpc>
                <a:spcPct val="150000"/>
              </a:lnSpc>
            </a:pPr>
            <a:endParaRPr lang="fr-FR" sz="1400" dirty="0" smtClean="0"/>
          </a:p>
          <a:p>
            <a:pPr algn="just">
              <a:lnSpc>
                <a:spcPct val="150000"/>
              </a:lnSpc>
            </a:pPr>
            <a:endParaRPr lang="fr-FR" sz="1400" dirty="0" smtClean="0"/>
          </a:p>
        </p:txBody>
      </p:sp>
    </p:spTree>
    <p:extLst>
      <p:ext uri="{BB962C8B-B14F-4D97-AF65-F5344CB8AC3E}">
        <p14:creationId xmlns:p14="http://schemas.microsoft.com/office/powerpoint/2010/main" val="173067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3746" y="190349"/>
            <a:ext cx="9360000" cy="1080000"/>
          </a:xfrm>
        </p:spPr>
        <p:txBody>
          <a:bodyPr>
            <a:noAutofit/>
          </a:bodyPr>
          <a:lstStyle/>
          <a:p>
            <a:r>
              <a:rPr lang="fr-FR" sz="4400" dirty="0" smtClean="0"/>
              <a:t>La promotion interne dérogatoire du centre de gestion de l’Aube</a:t>
            </a:r>
            <a:endParaRPr lang="fr-FR" sz="4400" dirty="0"/>
          </a:p>
        </p:txBody>
      </p:sp>
      <p:sp>
        <p:nvSpPr>
          <p:cNvPr id="3" name="Sous-titre 2"/>
          <p:cNvSpPr>
            <a:spLocks noGrp="1"/>
          </p:cNvSpPr>
          <p:nvPr>
            <p:ph type="subTitle" idx="1"/>
          </p:nvPr>
        </p:nvSpPr>
        <p:spPr>
          <a:xfrm>
            <a:off x="1063746" y="1706401"/>
            <a:ext cx="10800000" cy="3429124"/>
          </a:xfrm>
        </p:spPr>
        <p:txBody>
          <a:bodyPr>
            <a:normAutofit/>
          </a:bodyPr>
          <a:lstStyle/>
          <a:p>
            <a:pPr marL="457200" indent="-457200">
              <a:lnSpc>
                <a:spcPct val="100000"/>
              </a:lnSpc>
              <a:buFont typeface="Wingdings" panose="05000000000000000000" pitchFamily="2" charset="2"/>
              <a:buChar char="Ø"/>
            </a:pPr>
            <a:r>
              <a:rPr lang="fr-FR" sz="2000" b="0" dirty="0"/>
              <a:t>Il demeure des points de débat juridique que seule la jurisprudence permettra </a:t>
            </a:r>
            <a:r>
              <a:rPr lang="fr-FR" sz="2000" b="0" dirty="0" smtClean="0"/>
              <a:t>d’éclaircir;</a:t>
            </a:r>
          </a:p>
          <a:p>
            <a:pPr marL="457200" indent="-457200">
              <a:lnSpc>
                <a:spcPct val="100000"/>
              </a:lnSpc>
              <a:buFont typeface="Wingdings" panose="05000000000000000000" pitchFamily="2" charset="2"/>
              <a:buChar char="Ø"/>
            </a:pPr>
            <a:endParaRPr lang="fr-FR" sz="2000" b="0" dirty="0"/>
          </a:p>
          <a:p>
            <a:pPr marL="457200" indent="-457200">
              <a:lnSpc>
                <a:spcPct val="100000"/>
              </a:lnSpc>
              <a:buFont typeface="Wingdings" panose="05000000000000000000" pitchFamily="2" charset="2"/>
              <a:buChar char="Ø"/>
            </a:pPr>
            <a:r>
              <a:rPr lang="fr-FR" sz="2000" b="0" dirty="0"/>
              <a:t>En attendant, il faut sécuriser juridiquement la liste d’aptitude pour sécuriser chaque </a:t>
            </a:r>
            <a:r>
              <a:rPr lang="fr-FR" sz="2000" b="0" dirty="0" smtClean="0"/>
              <a:t>nomination;</a:t>
            </a:r>
          </a:p>
          <a:p>
            <a:pPr marL="457200" indent="-457200">
              <a:lnSpc>
                <a:spcPct val="100000"/>
              </a:lnSpc>
              <a:buFont typeface="Wingdings" panose="05000000000000000000" pitchFamily="2" charset="2"/>
              <a:buChar char="Ø"/>
            </a:pPr>
            <a:endParaRPr lang="fr-FR" sz="2000" b="0" dirty="0"/>
          </a:p>
          <a:p>
            <a:pPr marL="457200" indent="-457200">
              <a:lnSpc>
                <a:spcPct val="100000"/>
              </a:lnSpc>
              <a:buFont typeface="Wingdings" panose="05000000000000000000" pitchFamily="2" charset="2"/>
              <a:buChar char="Ø"/>
            </a:pPr>
            <a:r>
              <a:rPr lang="fr-FR" sz="2000" b="0" dirty="0"/>
              <a:t>Le Centre de Gestion </a:t>
            </a:r>
            <a:r>
              <a:rPr lang="fr-FR" sz="2000" b="0" dirty="0" smtClean="0"/>
              <a:t>organisera de promotions internes au </a:t>
            </a:r>
            <a:r>
              <a:rPr lang="fr-FR" sz="2000" b="0" dirty="0"/>
              <a:t>fur et à mesure des précisions et évolutions normatives jusqu’au 31 décembre 2027.</a:t>
            </a:r>
          </a:p>
          <a:p>
            <a:pPr>
              <a:lnSpc>
                <a:spcPct val="100000"/>
              </a:lnSpc>
            </a:pPr>
            <a:endParaRPr lang="fr-FR" sz="2000" dirty="0"/>
          </a:p>
        </p:txBody>
      </p:sp>
    </p:spTree>
    <p:extLst>
      <p:ext uri="{BB962C8B-B14F-4D97-AF65-F5344CB8AC3E}">
        <p14:creationId xmlns:p14="http://schemas.microsoft.com/office/powerpoint/2010/main" val="404190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3746" y="190355"/>
            <a:ext cx="9360000" cy="1080000"/>
          </a:xfrm>
        </p:spPr>
        <p:txBody>
          <a:bodyPr>
            <a:normAutofit/>
          </a:bodyPr>
          <a:lstStyle/>
          <a:p>
            <a:r>
              <a:rPr lang="fr-FR" sz="4400" dirty="0" smtClean="0"/>
              <a:t>Questions portées au Gouvernement</a:t>
            </a:r>
            <a:endParaRPr lang="fr-FR" sz="4400" dirty="0"/>
          </a:p>
        </p:txBody>
      </p:sp>
      <p:sp>
        <p:nvSpPr>
          <p:cNvPr id="5" name="Sous-titre 4"/>
          <p:cNvSpPr>
            <a:spLocks noGrp="1"/>
          </p:cNvSpPr>
          <p:nvPr>
            <p:ph type="subTitle" idx="1"/>
          </p:nvPr>
        </p:nvSpPr>
        <p:spPr>
          <a:xfrm>
            <a:off x="1060879" y="1415626"/>
            <a:ext cx="10800000" cy="1960209"/>
          </a:xfrm>
        </p:spPr>
        <p:txBody>
          <a:bodyPr>
            <a:noAutofit/>
          </a:bodyPr>
          <a:lstStyle/>
          <a:p>
            <a:pPr algn="ctr">
              <a:lnSpc>
                <a:spcPct val="100000"/>
              </a:lnSpc>
            </a:pPr>
            <a:r>
              <a:rPr lang="fr-FR" sz="2000" dirty="0"/>
              <a:t>Qu’adviendra-t-il au </a:t>
            </a:r>
            <a:r>
              <a:rPr lang="fr-FR" sz="2000" dirty="0" smtClean="0"/>
              <a:t>1</a:t>
            </a:r>
            <a:r>
              <a:rPr lang="fr-FR" sz="2000" baseline="30000" dirty="0" smtClean="0"/>
              <a:t>er</a:t>
            </a:r>
            <a:r>
              <a:rPr lang="fr-FR" sz="2000" dirty="0" smtClean="0"/>
              <a:t> janvier </a:t>
            </a:r>
            <a:r>
              <a:rPr lang="fr-FR" sz="2000" dirty="0"/>
              <a:t>2028 des adjoints administratifs ne relevant pas d’un grade d’avancement mais faisant fonction de </a:t>
            </a:r>
            <a:r>
              <a:rPr lang="fr-FR" sz="2000" dirty="0" smtClean="0"/>
              <a:t>secrétaire </a:t>
            </a:r>
            <a:r>
              <a:rPr lang="fr-FR" sz="2000" dirty="0"/>
              <a:t>de </a:t>
            </a:r>
            <a:r>
              <a:rPr lang="fr-FR" sz="2000" dirty="0" smtClean="0"/>
              <a:t>mairie, </a:t>
            </a:r>
            <a:r>
              <a:rPr lang="fr-FR" sz="2000" dirty="0"/>
              <a:t>considérant les difficultés actuelles de recrutement sur ce métier et que l’intégration directe sans concours d’agents ne peut se faire que sur le premier grade du cadre d’emploi</a:t>
            </a:r>
            <a:r>
              <a:rPr lang="fr-FR" sz="2000" dirty="0" smtClean="0"/>
              <a:t>?</a:t>
            </a:r>
          </a:p>
          <a:p>
            <a:pPr algn="ctr">
              <a:lnSpc>
                <a:spcPct val="100000"/>
              </a:lnSpc>
            </a:pPr>
            <a:r>
              <a:rPr lang="fr-FR" sz="2000" dirty="0" smtClean="0">
                <a:solidFill>
                  <a:schemeClr val="accent6"/>
                </a:solidFill>
              </a:rPr>
              <a:t>ILS CONTINUENT LEURS FONCTIONS DE SECRETARIAT EN CATEGORIE C</a:t>
            </a:r>
            <a:endParaRPr lang="fr-FR" sz="2000" dirty="0">
              <a:solidFill>
                <a:schemeClr val="accent6"/>
              </a:solidFill>
            </a:endParaRPr>
          </a:p>
        </p:txBody>
      </p:sp>
      <p:sp>
        <p:nvSpPr>
          <p:cNvPr id="6" name="ZoneTexte 5"/>
          <p:cNvSpPr txBox="1"/>
          <p:nvPr/>
        </p:nvSpPr>
        <p:spPr>
          <a:xfrm>
            <a:off x="1060882" y="3174688"/>
            <a:ext cx="10800000" cy="3139321"/>
          </a:xfrm>
          <a:prstGeom prst="rect">
            <a:avLst/>
          </a:prstGeom>
          <a:noFill/>
        </p:spPr>
        <p:txBody>
          <a:bodyPr wrap="square" rtlCol="0">
            <a:spAutoFit/>
          </a:bodyPr>
          <a:lstStyle/>
          <a:p>
            <a:pPr algn="just"/>
            <a:r>
              <a:rPr lang="fr-FR" b="1" dirty="0" smtClean="0"/>
              <a:t>Position du CDG 10 : </a:t>
            </a:r>
            <a:r>
              <a:rPr lang="fr-FR" dirty="0" smtClean="0"/>
              <a:t>Dès </a:t>
            </a:r>
            <a:r>
              <a:rPr lang="fr-FR" dirty="0"/>
              <a:t>lors, les agents territoriaux de catégorie C ne pourront donc plus être nommés sur les fonctions de SGM </a:t>
            </a:r>
            <a:r>
              <a:rPr lang="fr-FR" u="sng" dirty="0" smtClean="0"/>
              <a:t>à </a:t>
            </a:r>
            <a:r>
              <a:rPr lang="fr-FR" u="sng" dirty="0"/>
              <a:t>compter</a:t>
            </a:r>
            <a:r>
              <a:rPr lang="fr-FR" dirty="0"/>
              <a:t> du </a:t>
            </a:r>
            <a:r>
              <a:rPr lang="fr-FR" dirty="0" smtClean="0"/>
              <a:t>1</a:t>
            </a:r>
            <a:r>
              <a:rPr lang="fr-FR" baseline="30000" dirty="0" smtClean="0"/>
              <a:t>er</a:t>
            </a:r>
            <a:r>
              <a:rPr lang="fr-FR" dirty="0" smtClean="0"/>
              <a:t> janvier 2028, </a:t>
            </a:r>
            <a:r>
              <a:rPr lang="fr-FR" dirty="0"/>
              <a:t>les agents territoriaux de catégorie C titulaires des grades d'adjoint administratif territorial principal </a:t>
            </a:r>
            <a:r>
              <a:rPr lang="fr-FR" dirty="0" smtClean="0"/>
              <a:t>de 2</a:t>
            </a:r>
            <a:r>
              <a:rPr lang="fr-FR" baseline="30000" dirty="0" smtClean="0"/>
              <a:t>ème</a:t>
            </a:r>
            <a:r>
              <a:rPr lang="fr-FR" dirty="0" smtClean="0"/>
              <a:t> classe ou de 1</a:t>
            </a:r>
            <a:r>
              <a:rPr lang="fr-FR" baseline="30000" dirty="0" smtClean="0"/>
              <a:t>ère</a:t>
            </a:r>
            <a:r>
              <a:rPr lang="fr-FR" dirty="0" smtClean="0"/>
              <a:t> classe </a:t>
            </a:r>
            <a:r>
              <a:rPr lang="fr-FR" u="sng" dirty="0"/>
              <a:t>nommés avant le </a:t>
            </a:r>
            <a:r>
              <a:rPr lang="fr-FR" u="sng" dirty="0" smtClean="0"/>
              <a:t>1</a:t>
            </a:r>
            <a:r>
              <a:rPr lang="fr-FR" u="sng" baseline="30000" dirty="0" smtClean="0"/>
              <a:t>er</a:t>
            </a:r>
            <a:r>
              <a:rPr lang="fr-FR" u="sng" dirty="0" smtClean="0"/>
              <a:t> janvier </a:t>
            </a:r>
            <a:r>
              <a:rPr lang="fr-FR" u="sng" dirty="0"/>
              <a:t>2028</a:t>
            </a:r>
            <a:r>
              <a:rPr lang="fr-FR" dirty="0"/>
              <a:t>, pourront toujours être chargés du </a:t>
            </a:r>
            <a:r>
              <a:rPr lang="fr-FR" dirty="0" smtClean="0"/>
              <a:t>secrétariat général de mairie </a:t>
            </a:r>
            <a:r>
              <a:rPr lang="fr-FR" dirty="0"/>
              <a:t>dans une commune de moins de 2 000 habitants postérieurement à cette </a:t>
            </a:r>
            <a:r>
              <a:rPr lang="fr-FR" dirty="0" smtClean="0"/>
              <a:t>date</a:t>
            </a:r>
            <a:r>
              <a:rPr lang="fr-FR" dirty="0"/>
              <a:t> </a:t>
            </a:r>
            <a:r>
              <a:rPr lang="fr-FR" dirty="0" smtClean="0"/>
              <a:t>(avec NBI de 30 points) et de secrétariat administratif (sans NBI de 30 points) pour les adjoints administratifs territoriaux.</a:t>
            </a:r>
          </a:p>
          <a:p>
            <a:pPr algn="just"/>
            <a:endParaRPr lang="fr-FR" dirty="0" smtClean="0"/>
          </a:p>
          <a:p>
            <a:pPr algn="just"/>
            <a:r>
              <a:rPr lang="fr-FR" dirty="0" smtClean="0"/>
              <a:t>La nomination d’un agent de catégorie B ne sera alors obligatoire qu’en cas de départ de l’agent.</a:t>
            </a:r>
            <a:endParaRPr lang="fr-FR" dirty="0"/>
          </a:p>
          <a:p>
            <a:pPr algn="just"/>
            <a:endParaRPr lang="fr-FR" dirty="0" smtClean="0"/>
          </a:p>
          <a:p>
            <a:pPr algn="just"/>
            <a:r>
              <a:rPr lang="fr-FR" dirty="0" smtClean="0"/>
              <a:t>Un MAIRE n’est donc pas tenu de promouvoir son secrétaire de Maire en catégorie B dès lors que la nomination est antérieure au 1</a:t>
            </a:r>
            <a:r>
              <a:rPr lang="fr-FR" baseline="30000" dirty="0" smtClean="0"/>
              <a:t>er</a:t>
            </a:r>
            <a:r>
              <a:rPr lang="fr-FR" dirty="0" smtClean="0"/>
              <a:t> janvier 2028. D’où la nécessité que ce soit </a:t>
            </a:r>
            <a:r>
              <a:rPr lang="fr-FR" u="sng" dirty="0" smtClean="0"/>
              <a:t>le Maire qui propose </a:t>
            </a:r>
            <a:r>
              <a:rPr lang="fr-FR" dirty="0" smtClean="0"/>
              <a:t>son SGM à la PI dérogatoire.</a:t>
            </a:r>
            <a:endParaRPr lang="fr-FR" dirty="0"/>
          </a:p>
        </p:txBody>
      </p:sp>
    </p:spTree>
    <p:extLst>
      <p:ext uri="{BB962C8B-B14F-4D97-AF65-F5344CB8AC3E}">
        <p14:creationId xmlns:p14="http://schemas.microsoft.com/office/powerpoint/2010/main" val="305333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184526" y="1402230"/>
            <a:ext cx="10800000" cy="1580465"/>
          </a:xfrm>
        </p:spPr>
        <p:txBody>
          <a:bodyPr vert="horz" lIns="91440" tIns="45720" rIns="91440" bIns="45720" rtlCol="0">
            <a:normAutofit/>
          </a:bodyPr>
          <a:lstStyle/>
          <a:p>
            <a:pPr algn="ctr">
              <a:lnSpc>
                <a:spcPct val="100000"/>
              </a:lnSpc>
            </a:pPr>
            <a:r>
              <a:rPr lang="fr-FR" sz="2000" dirty="0"/>
              <a:t>Des sanctions seront-elles prévues pour les Maires ne nommant pas un </a:t>
            </a:r>
            <a:r>
              <a:rPr lang="fr-FR" sz="2000" dirty="0" smtClean="0"/>
              <a:t>SGM ou </a:t>
            </a:r>
            <a:r>
              <a:rPr lang="fr-FR" sz="2000" dirty="0"/>
              <a:t>un </a:t>
            </a:r>
            <a:r>
              <a:rPr lang="fr-FR" sz="2000" dirty="0" smtClean="0"/>
              <a:t>DGS </a:t>
            </a:r>
            <a:r>
              <a:rPr lang="fr-FR" sz="2000" dirty="0"/>
              <a:t>dans leur commune comme semble l’imposer l’article L2122-19-1 du CGCT ainsi rédigé ?</a:t>
            </a:r>
          </a:p>
          <a:p>
            <a:pPr algn="ctr">
              <a:lnSpc>
                <a:spcPct val="100000"/>
              </a:lnSpc>
            </a:pPr>
            <a:r>
              <a:rPr lang="fr-FR" sz="2000" dirty="0">
                <a:solidFill>
                  <a:schemeClr val="accent6"/>
                </a:solidFill>
              </a:rPr>
              <a:t>DANS UN PREMIER TEMPS NON, MAIS LA NOMINATION EST OBLIGATOIRE</a:t>
            </a:r>
          </a:p>
        </p:txBody>
      </p:sp>
      <p:sp>
        <p:nvSpPr>
          <p:cNvPr id="6" name="ZoneTexte 5"/>
          <p:cNvSpPr txBox="1"/>
          <p:nvPr/>
        </p:nvSpPr>
        <p:spPr>
          <a:xfrm>
            <a:off x="1062046" y="3158421"/>
            <a:ext cx="10800000" cy="3477875"/>
          </a:xfrm>
          <a:prstGeom prst="rect">
            <a:avLst/>
          </a:prstGeom>
          <a:noFill/>
        </p:spPr>
        <p:txBody>
          <a:bodyPr wrap="square" rtlCol="0">
            <a:spAutoFit/>
          </a:bodyPr>
          <a:lstStyle/>
          <a:p>
            <a:pPr algn="just"/>
            <a:r>
              <a:rPr lang="fr-FR" sz="2000" b="1" dirty="0" smtClean="0"/>
              <a:t>Position du CDG 10 : </a:t>
            </a:r>
            <a:r>
              <a:rPr lang="fr-FR" sz="2000" dirty="0" smtClean="0"/>
              <a:t>Dès </a:t>
            </a:r>
            <a:r>
              <a:rPr lang="fr-FR" sz="2000" dirty="0"/>
              <a:t>lors, </a:t>
            </a:r>
            <a:r>
              <a:rPr lang="fr-FR" sz="2000" dirty="0" smtClean="0"/>
              <a:t>qu’en droit l’indicatif vaut impératif, depuis le 1</a:t>
            </a:r>
            <a:r>
              <a:rPr lang="fr-FR" sz="2000" baseline="30000" dirty="0" smtClean="0"/>
              <a:t>er</a:t>
            </a:r>
            <a:r>
              <a:rPr lang="fr-FR" sz="2000" dirty="0" smtClean="0"/>
              <a:t> janvier 2024, chaque Maire DOIT nommer un (et un seul) SGM ou DGS. </a:t>
            </a:r>
          </a:p>
          <a:p>
            <a:pPr algn="just"/>
            <a:endParaRPr lang="fr-FR" sz="2000" dirty="0"/>
          </a:p>
          <a:p>
            <a:pPr algn="just"/>
            <a:r>
              <a:rPr lang="fr-FR" sz="2000" dirty="0" smtClean="0"/>
              <a:t>Seul l’agent nommé SGM perçoit la NBI.</a:t>
            </a:r>
          </a:p>
          <a:p>
            <a:pPr algn="just"/>
            <a:endParaRPr lang="fr-FR" sz="2000" dirty="0" smtClean="0"/>
          </a:p>
          <a:p>
            <a:pPr algn="just"/>
            <a:r>
              <a:rPr lang="fr-FR" sz="2000" dirty="0"/>
              <a:t>A</a:t>
            </a:r>
            <a:r>
              <a:rPr lang="fr-FR" sz="2000" dirty="0" smtClean="0"/>
              <a:t>rticle </a:t>
            </a:r>
            <a:r>
              <a:rPr lang="fr-FR" sz="2000" dirty="0"/>
              <a:t>L.2122-19-1 du </a:t>
            </a:r>
            <a:r>
              <a:rPr lang="fr-FR" sz="2000" dirty="0" smtClean="0"/>
              <a:t>CGCT : </a:t>
            </a:r>
            <a:r>
              <a:rPr lang="fr-FR" sz="2000" i="1" dirty="0" smtClean="0"/>
              <a:t>« Pour </a:t>
            </a:r>
            <a:r>
              <a:rPr lang="fr-FR" sz="2000" i="1" dirty="0"/>
              <a:t>assurer les fonctions liées au secrétariat de mairie dans les communes de moins de 3 500 habitants, le maire nomme un agent aux fonctions de </a:t>
            </a:r>
            <a:r>
              <a:rPr lang="fr-FR" sz="2000" i="1" dirty="0" smtClean="0"/>
              <a:t>Secrétaire Général </a:t>
            </a:r>
            <a:r>
              <a:rPr lang="fr-FR" sz="2000" i="1" dirty="0"/>
              <a:t>de </a:t>
            </a:r>
            <a:r>
              <a:rPr lang="fr-FR" sz="2000" i="1" dirty="0" smtClean="0"/>
              <a:t>Mairie</a:t>
            </a:r>
            <a:r>
              <a:rPr lang="fr-FR" sz="2000" i="1" dirty="0"/>
              <a:t>, sauf s'il nomme un agent pour occuper les fonctions de </a:t>
            </a:r>
            <a:r>
              <a:rPr lang="fr-FR" sz="2000" i="1" dirty="0" smtClean="0"/>
              <a:t>Directeur Général </a:t>
            </a:r>
            <a:r>
              <a:rPr lang="fr-FR" sz="2000" i="1" dirty="0"/>
              <a:t>des S</a:t>
            </a:r>
            <a:r>
              <a:rPr lang="fr-FR" sz="2000" i="1" dirty="0" smtClean="0"/>
              <a:t>ervices. ».</a:t>
            </a:r>
          </a:p>
          <a:p>
            <a:pPr algn="just"/>
            <a:endParaRPr lang="fr-FR" sz="2000" dirty="0" smtClean="0"/>
          </a:p>
          <a:p>
            <a:pPr algn="just"/>
            <a:r>
              <a:rPr lang="fr-FR" sz="2000" dirty="0" smtClean="0"/>
              <a:t>Le SGM </a:t>
            </a:r>
            <a:r>
              <a:rPr lang="fr-FR" sz="2000" dirty="0"/>
              <a:t>peut </a:t>
            </a:r>
            <a:r>
              <a:rPr lang="fr-FR" sz="2000" dirty="0" smtClean="0"/>
              <a:t>exercer </a:t>
            </a:r>
            <a:r>
              <a:rPr lang="fr-FR" sz="2000" dirty="0"/>
              <a:t>ses fonctions à temps partiel ou à temps non complet</a:t>
            </a:r>
            <a:r>
              <a:rPr lang="fr-FR" sz="2000" dirty="0" smtClean="0"/>
              <a:t>.</a:t>
            </a:r>
          </a:p>
          <a:p>
            <a:pPr algn="just"/>
            <a:endParaRPr lang="fr-FR" sz="2000" dirty="0"/>
          </a:p>
        </p:txBody>
      </p:sp>
      <p:sp>
        <p:nvSpPr>
          <p:cNvPr id="7" name="Titre 1"/>
          <p:cNvSpPr>
            <a:spLocks noGrp="1"/>
          </p:cNvSpPr>
          <p:nvPr>
            <p:ph type="ctrTitle"/>
          </p:nvPr>
        </p:nvSpPr>
        <p:spPr>
          <a:xfrm>
            <a:off x="1063746" y="190355"/>
            <a:ext cx="9360000" cy="1080000"/>
          </a:xfrm>
        </p:spPr>
        <p:txBody>
          <a:bodyPr>
            <a:normAutofit/>
          </a:bodyPr>
          <a:lstStyle/>
          <a:p>
            <a:r>
              <a:rPr lang="fr-FR" sz="4400" dirty="0" smtClean="0"/>
              <a:t>Questions portées au Gouvernement</a:t>
            </a:r>
            <a:endParaRPr lang="fr-FR" sz="4400" dirty="0"/>
          </a:p>
        </p:txBody>
      </p:sp>
    </p:spTree>
    <p:extLst>
      <p:ext uri="{BB962C8B-B14F-4D97-AF65-F5344CB8AC3E}">
        <p14:creationId xmlns:p14="http://schemas.microsoft.com/office/powerpoint/2010/main" val="312167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1058195" y="1400001"/>
            <a:ext cx="10800000" cy="2119374"/>
          </a:xfrm>
        </p:spPr>
        <p:txBody>
          <a:bodyPr>
            <a:normAutofit/>
          </a:bodyPr>
          <a:lstStyle/>
          <a:p>
            <a:pPr algn="ctr">
              <a:lnSpc>
                <a:spcPct val="100000"/>
              </a:lnSpc>
            </a:pPr>
            <a:r>
              <a:rPr lang="fr-FR" sz="2000" dirty="0"/>
              <a:t>Les Etablissements Publics de Coopération I</a:t>
            </a:r>
            <a:r>
              <a:rPr lang="fr-FR" sz="2000" dirty="0" smtClean="0"/>
              <a:t>ntercommunale (EPCI) agissant statutairement</a:t>
            </a:r>
            <a:br>
              <a:rPr lang="fr-FR" sz="2000" dirty="0" smtClean="0"/>
            </a:br>
            <a:r>
              <a:rPr lang="fr-FR" sz="2000" dirty="0" smtClean="0"/>
              <a:t>en </a:t>
            </a:r>
            <a:r>
              <a:rPr lang="fr-FR" sz="2000" dirty="0"/>
              <a:t>qualité de prestataire de service d’assistance administrative aux </a:t>
            </a:r>
            <a:r>
              <a:rPr lang="fr-FR" sz="2000" dirty="0" smtClean="0"/>
              <a:t>communes</a:t>
            </a:r>
            <a:br>
              <a:rPr lang="fr-FR" sz="2000" dirty="0" smtClean="0"/>
            </a:br>
            <a:r>
              <a:rPr lang="fr-FR" sz="2000" dirty="0" smtClean="0"/>
              <a:t>pourront-ils </a:t>
            </a:r>
            <a:r>
              <a:rPr lang="fr-FR" sz="2000" dirty="0"/>
              <a:t>faire bénéficier des dispositifs dérogatoires de </a:t>
            </a:r>
            <a:r>
              <a:rPr lang="fr-FR" sz="2000" dirty="0" smtClean="0"/>
              <a:t>PI </a:t>
            </a:r>
            <a:r>
              <a:rPr lang="fr-FR" sz="2000" dirty="0"/>
              <a:t>aux agents intercommunaux affectés à cette mission sans considération de la question du grade requis </a:t>
            </a:r>
            <a:r>
              <a:rPr lang="fr-FR" sz="2000" dirty="0" smtClean="0"/>
              <a:t>?</a:t>
            </a:r>
          </a:p>
          <a:p>
            <a:pPr algn="ctr">
              <a:lnSpc>
                <a:spcPct val="100000"/>
              </a:lnSpc>
            </a:pPr>
            <a:r>
              <a:rPr lang="fr-FR" sz="2000" dirty="0" smtClean="0">
                <a:solidFill>
                  <a:schemeClr val="accent6"/>
                </a:solidFill>
              </a:rPr>
              <a:t>NON, UN AGENT D’EPCI NE PEUT EXERCER JURIDIQUEMENT LA FONCTION DE SGM ET DONC ETRE ELIGIBLE AU DISPOSITIF DEROGATOIRE DE PI</a:t>
            </a:r>
            <a:endParaRPr lang="fr-FR" sz="2000" dirty="0">
              <a:solidFill>
                <a:schemeClr val="accent6"/>
              </a:solidFill>
            </a:endParaRPr>
          </a:p>
        </p:txBody>
      </p:sp>
      <p:sp>
        <p:nvSpPr>
          <p:cNvPr id="6" name="Titre 1"/>
          <p:cNvSpPr>
            <a:spLocks noGrp="1"/>
          </p:cNvSpPr>
          <p:nvPr>
            <p:ph type="ctrTitle"/>
          </p:nvPr>
        </p:nvSpPr>
        <p:spPr>
          <a:xfrm>
            <a:off x="1063746" y="190355"/>
            <a:ext cx="9360000" cy="1080000"/>
          </a:xfrm>
        </p:spPr>
        <p:txBody>
          <a:bodyPr>
            <a:normAutofit/>
          </a:bodyPr>
          <a:lstStyle/>
          <a:p>
            <a:r>
              <a:rPr lang="fr-FR" sz="4400" dirty="0" smtClean="0"/>
              <a:t>Questions portées au Gouvernement</a:t>
            </a:r>
            <a:endParaRPr lang="fr-FR" sz="4400" dirty="0"/>
          </a:p>
        </p:txBody>
      </p:sp>
      <p:sp>
        <p:nvSpPr>
          <p:cNvPr id="7" name="Rectangle 6"/>
          <p:cNvSpPr/>
          <p:nvPr/>
        </p:nvSpPr>
        <p:spPr>
          <a:xfrm>
            <a:off x="1058195" y="3429000"/>
            <a:ext cx="10800000" cy="3477875"/>
          </a:xfrm>
          <a:prstGeom prst="rect">
            <a:avLst/>
          </a:prstGeom>
        </p:spPr>
        <p:txBody>
          <a:bodyPr wrap="square">
            <a:spAutoFit/>
          </a:bodyPr>
          <a:lstStyle/>
          <a:p>
            <a:pPr algn="just">
              <a:spcAft>
                <a:spcPts val="0"/>
              </a:spcAft>
            </a:pPr>
            <a:r>
              <a:rPr lang="fr-FR" sz="2000" b="1" dirty="0"/>
              <a:t>Position du CDG 10 </a:t>
            </a:r>
            <a:r>
              <a:rPr lang="fr-FR" sz="2000" b="1" dirty="0" smtClean="0"/>
              <a:t>: </a:t>
            </a:r>
            <a:r>
              <a:rPr lang="fr-FR" sz="2000" dirty="0" smtClean="0">
                <a:ea typeface="Calibri" panose="020F0502020204030204" pitchFamily="34" charset="0"/>
                <a:cs typeface="Times New Roman" panose="02020603050405020304" pitchFamily="18" charset="0"/>
              </a:rPr>
              <a:t>Un agent employé par un EPCI ne sera pas éligible puisque ne peut pas juridiquement exercer la fonction de SGM et donc accessoirement percevoir la NBI. </a:t>
            </a:r>
          </a:p>
          <a:p>
            <a:pPr algn="just">
              <a:spcAft>
                <a:spcPts val="0"/>
              </a:spcAft>
            </a:pPr>
            <a:endParaRPr lang="fr-FR" sz="2000" dirty="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2000" dirty="0" smtClean="0">
                <a:ea typeface="Calibri" panose="020F0502020204030204" pitchFamily="34" charset="0"/>
                <a:cs typeface="Times New Roman" panose="02020603050405020304" pitchFamily="18" charset="0"/>
              </a:rPr>
              <a:t>Sur la question du grade d’avancement (adjoint administratif principal de 1</a:t>
            </a:r>
            <a:r>
              <a:rPr lang="fr-FR" sz="2000" baseline="30000" dirty="0" smtClean="0">
                <a:ea typeface="Calibri" panose="020F0502020204030204" pitchFamily="34" charset="0"/>
                <a:cs typeface="Times New Roman" panose="02020603050405020304" pitchFamily="18" charset="0"/>
              </a:rPr>
              <a:t>ère</a:t>
            </a:r>
            <a:r>
              <a:rPr lang="fr-FR" sz="2000" dirty="0" smtClean="0">
                <a:ea typeface="Calibri" panose="020F0502020204030204" pitchFamily="34" charset="0"/>
                <a:cs typeface="Times New Roman" panose="02020603050405020304" pitchFamily="18" charset="0"/>
              </a:rPr>
              <a:t> ou 2</a:t>
            </a:r>
            <a:r>
              <a:rPr lang="fr-FR" sz="2000" baseline="30000" dirty="0" smtClean="0">
                <a:ea typeface="Calibri" panose="020F0502020204030204" pitchFamily="34" charset="0"/>
                <a:cs typeface="Times New Roman" panose="02020603050405020304" pitchFamily="18" charset="0"/>
              </a:rPr>
              <a:t>ème</a:t>
            </a:r>
            <a:r>
              <a:rPr lang="fr-FR" sz="2000" dirty="0" smtClean="0">
                <a:ea typeface="Calibri" panose="020F0502020204030204" pitchFamily="34" charset="0"/>
                <a:cs typeface="Times New Roman" panose="02020603050405020304" pitchFamily="18" charset="0"/>
              </a:rPr>
              <a:t> classe), le décret </a:t>
            </a:r>
            <a:r>
              <a:rPr lang="fr-FR" sz="2000" dirty="0">
                <a:ea typeface="Calibri" panose="020F0502020204030204" pitchFamily="34" charset="0"/>
                <a:cs typeface="Times New Roman" panose="02020603050405020304" pitchFamily="18" charset="0"/>
              </a:rPr>
              <a:t>n°2006-1690 du 22 décembre </a:t>
            </a:r>
            <a:r>
              <a:rPr lang="fr-FR" sz="2000" dirty="0" smtClean="0">
                <a:ea typeface="Calibri" panose="020F0502020204030204" pitchFamily="34" charset="0"/>
                <a:cs typeface="Times New Roman" panose="02020603050405020304" pitchFamily="18" charset="0"/>
              </a:rPr>
              <a:t>2006 indique </a:t>
            </a:r>
            <a:r>
              <a:rPr lang="fr-FR" sz="2000" dirty="0">
                <a:ea typeface="Calibri" panose="020F0502020204030204" pitchFamily="34" charset="0"/>
                <a:cs typeface="Times New Roman" panose="02020603050405020304" pitchFamily="18" charset="0"/>
              </a:rPr>
              <a:t>expressément en son article III que « </a:t>
            </a:r>
            <a:r>
              <a:rPr lang="fr-FR" sz="2000" b="1" i="1" dirty="0">
                <a:ea typeface="Calibri" panose="020F0502020204030204" pitchFamily="34" charset="0"/>
                <a:cs typeface="Times New Roman" panose="02020603050405020304" pitchFamily="18" charset="0"/>
              </a:rPr>
              <a:t>lorsqu'ils relèvent des grades d'avancement</a:t>
            </a:r>
            <a:r>
              <a:rPr lang="fr-FR" sz="2000" i="1" dirty="0">
                <a:ea typeface="Calibri" panose="020F0502020204030204" pitchFamily="34" charset="0"/>
                <a:cs typeface="Times New Roman" panose="02020603050405020304" pitchFamily="18" charset="0"/>
              </a:rPr>
              <a:t>, les adjoints administratifs territoriaux nommés avant le </a:t>
            </a:r>
            <a:r>
              <a:rPr lang="fr-FR" sz="2000" i="1" dirty="0" smtClean="0">
                <a:ea typeface="Calibri" panose="020F0502020204030204" pitchFamily="34" charset="0"/>
                <a:cs typeface="Times New Roman" panose="02020603050405020304" pitchFamily="18" charset="0"/>
              </a:rPr>
              <a:t>1</a:t>
            </a:r>
            <a:r>
              <a:rPr lang="fr-FR" sz="2000" i="1" baseline="30000" dirty="0" smtClean="0">
                <a:ea typeface="Calibri" panose="020F0502020204030204" pitchFamily="34" charset="0"/>
                <a:cs typeface="Times New Roman" panose="02020603050405020304" pitchFamily="18" charset="0"/>
              </a:rPr>
              <a:t>er</a:t>
            </a:r>
            <a:r>
              <a:rPr lang="fr-FR" sz="2000" i="1" dirty="0" smtClean="0">
                <a:ea typeface="Calibri" panose="020F0502020204030204" pitchFamily="34" charset="0"/>
                <a:cs typeface="Times New Roman" panose="02020603050405020304" pitchFamily="18" charset="0"/>
              </a:rPr>
              <a:t> janvier </a:t>
            </a:r>
            <a:r>
              <a:rPr lang="fr-FR" sz="2000" i="1" dirty="0">
                <a:ea typeface="Calibri" panose="020F0502020204030204" pitchFamily="34" charset="0"/>
                <a:cs typeface="Times New Roman" panose="02020603050405020304" pitchFamily="18" charset="0"/>
              </a:rPr>
              <a:t>2028 peuvent être chargés du secrétariat de mairie dans une </a:t>
            </a:r>
            <a:r>
              <a:rPr lang="fr-FR" sz="2000" b="1" i="1" dirty="0">
                <a:ea typeface="Calibri" panose="020F0502020204030204" pitchFamily="34" charset="0"/>
                <a:cs typeface="Times New Roman" panose="02020603050405020304" pitchFamily="18" charset="0"/>
              </a:rPr>
              <a:t>commune de moins de 2 000 habitants</a:t>
            </a:r>
            <a:r>
              <a:rPr lang="fr-FR" sz="2000" dirty="0">
                <a:ea typeface="Calibri" panose="020F0502020204030204" pitchFamily="34" charset="0"/>
                <a:cs typeface="Times New Roman" panose="02020603050405020304" pitchFamily="18" charset="0"/>
              </a:rPr>
              <a:t> </a:t>
            </a:r>
            <a:r>
              <a:rPr lang="fr-FR" sz="2000" dirty="0" smtClean="0">
                <a:ea typeface="Calibri" panose="020F0502020204030204" pitchFamily="34" charset="0"/>
                <a:cs typeface="Times New Roman" panose="02020603050405020304" pitchFamily="18" charset="0"/>
              </a:rPr>
              <a:t>».</a:t>
            </a:r>
          </a:p>
          <a:p>
            <a:pPr algn="just">
              <a:spcAft>
                <a:spcPts val="0"/>
              </a:spcAft>
            </a:pPr>
            <a:endParaRPr lang="fr-FR" sz="2000" dirty="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2000" dirty="0" smtClean="0">
                <a:ea typeface="Calibri" panose="020F0502020204030204" pitchFamily="34" charset="0"/>
                <a:cs typeface="Times New Roman" panose="02020603050405020304" pitchFamily="18" charset="0"/>
              </a:rPr>
              <a:t>Sur l’obligation d’être employé DIRECTEMENT dans une commune, l’a</a:t>
            </a:r>
            <a:r>
              <a:rPr lang="fr-FR" sz="2000" dirty="0" smtClean="0"/>
              <a:t>rticle </a:t>
            </a:r>
            <a:r>
              <a:rPr lang="fr-FR" sz="2000" dirty="0"/>
              <a:t>L.2122-19-1 du </a:t>
            </a:r>
            <a:r>
              <a:rPr lang="fr-FR" sz="2000" dirty="0" smtClean="0"/>
              <a:t>CGCT : </a:t>
            </a:r>
            <a:r>
              <a:rPr lang="fr-FR" sz="2000" i="1" dirty="0" smtClean="0"/>
              <a:t>« LE  MAIRE NOMME »</a:t>
            </a:r>
            <a:r>
              <a:rPr lang="fr-FR" sz="2000" dirty="0" smtClean="0"/>
              <a:t>. Il faut donc que l’autorité détenant le pouvoir de nomination soit un Maire.</a:t>
            </a:r>
            <a:endParaRPr lang="fr-FR"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902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TITRAGES">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LIBRES">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5980</TotalTime>
  <Words>1465</Words>
  <Application>Microsoft Office PowerPoint</Application>
  <PresentationFormat>Grand écran</PresentationFormat>
  <Paragraphs>116</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16</vt:i4>
      </vt:variant>
    </vt:vector>
  </HeadingPairs>
  <TitlesOfParts>
    <vt:vector size="23" baseType="lpstr">
      <vt:lpstr>Arial</vt:lpstr>
      <vt:lpstr>Calibri</vt:lpstr>
      <vt:lpstr>Times New Roman</vt:lpstr>
      <vt:lpstr>Wingdings</vt:lpstr>
      <vt:lpstr>PAGES TITRAGES</vt:lpstr>
      <vt:lpstr>PAGES LIBRES</vt:lpstr>
      <vt:lpstr>Thème Office</vt:lpstr>
      <vt:lpstr>Présentation PowerPoint</vt:lpstr>
      <vt:lpstr>Rappel du texte</vt:lpstr>
      <vt:lpstr>Rappel du texte</vt:lpstr>
      <vt:lpstr>Évolution des règles de nomination</vt:lpstr>
      <vt:lpstr>Mise en place d’une promotion interne</vt:lpstr>
      <vt:lpstr>La promotion interne dérogatoire du centre de gestion de l’Aube</vt:lpstr>
      <vt:lpstr>Questions portées au Gouvernement</vt:lpstr>
      <vt:lpstr>Questions portées au Gouvernement</vt:lpstr>
      <vt:lpstr>Questions portées au Gouvernement</vt:lpstr>
      <vt:lpstr>Questions portées au Gouvernement</vt:lpstr>
      <vt:lpstr>Questions portées au Gouvernement</vt:lpstr>
      <vt:lpstr>Questions portées au Gouvernement</vt:lpstr>
      <vt:lpstr>Autres questions</vt:lpstr>
      <vt:lpstr>Autres questions</vt:lpstr>
      <vt:lpstr>Autres questions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BRETON Laurie</dc:creator>
  <cp:lastModifiedBy>Aline JUILLET</cp:lastModifiedBy>
  <cp:revision>82</cp:revision>
  <dcterms:created xsi:type="dcterms:W3CDTF">2022-05-05T14:56:37Z</dcterms:created>
  <dcterms:modified xsi:type="dcterms:W3CDTF">2024-09-05T13:19:08Z</dcterms:modified>
</cp:coreProperties>
</file>