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9" r:id="rId9"/>
    <p:sldId id="264" r:id="rId10"/>
    <p:sldId id="265" r:id="rId11"/>
    <p:sldId id="266" r:id="rId12"/>
    <p:sldId id="267" r:id="rId13"/>
    <p:sldId id="268" r:id="rId14"/>
    <p:sldId id="270" r:id="rId15"/>
  </p:sldIdLst>
  <p:sldSz cx="18288000" cy="10287000"/>
  <p:notesSz cx="6858000" cy="9144000"/>
  <p:embeddedFontLst>
    <p:embeddedFont>
      <p:font typeface="Arial" panose="020B0604020202020204" pitchFamily="34" charset="0"/>
      <p:regular r:id="rId16"/>
    </p:embeddedFont>
    <p:embeddedFont>
      <p:font typeface="Arial Bold" panose="020B0604020202020204" charset="0"/>
      <p:regular r:id="rId17"/>
    </p:embeddedFont>
    <p:embeddedFont>
      <p:font typeface="Open Sans Bold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3A6"/>
    <a:srgbClr val="F14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2.png"/><Relationship Id="rId4" Type="http://schemas.openxmlformats.org/officeDocument/2006/relationships/image" Target="../media/image17.sv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/>
          <p:nvPr/>
        </p:nvSpPr>
        <p:spPr>
          <a:xfrm>
            <a:off x="457200" y="9470162"/>
            <a:ext cx="6096000" cy="397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4"/>
              </a:lnSpc>
            </a:pPr>
            <a:r>
              <a:rPr lang="en-US" sz="2424" b="1" dirty="0">
                <a:solidFill>
                  <a:srgbClr val="046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de Gestion de Meurthe &amp; Moselle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9808502"/>
            <a:ext cx="6096000" cy="367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4"/>
              </a:lnSpc>
            </a:pPr>
            <a:r>
              <a:rPr lang="en-US" sz="1400" b="1" dirty="0">
                <a:solidFill>
                  <a:srgbClr val="046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F40-14-04 v1</a:t>
            </a:r>
          </a:p>
        </p:txBody>
      </p:sp>
      <p:grpSp>
        <p:nvGrpSpPr>
          <p:cNvPr id="11" name="Group 6"/>
          <p:cNvGrpSpPr/>
          <p:nvPr/>
        </p:nvGrpSpPr>
        <p:grpSpPr>
          <a:xfrm rot="-10800000">
            <a:off x="7452000" y="9425100"/>
            <a:ext cx="10836000" cy="900000"/>
            <a:chOff x="0" y="0"/>
            <a:chExt cx="8809804" cy="5372100"/>
          </a:xfrm>
          <a:solidFill>
            <a:srgbClr val="F1490E"/>
          </a:solidFill>
        </p:grpSpPr>
        <p:sp>
          <p:nvSpPr>
            <p:cNvPr id="12" name="Freeform 7"/>
            <p:cNvSpPr/>
            <p:nvPr/>
          </p:nvSpPr>
          <p:spPr>
            <a:xfrm>
              <a:off x="0" y="0"/>
              <a:ext cx="8809803" cy="5372100"/>
            </a:xfrm>
            <a:prstGeom prst="rect">
              <a:avLst/>
            </a:prstGeom>
            <a:grpFill/>
          </p:spPr>
        </p:sp>
      </p:grpSp>
      <p:grpSp>
        <p:nvGrpSpPr>
          <p:cNvPr id="13" name="Group 4"/>
          <p:cNvGrpSpPr/>
          <p:nvPr/>
        </p:nvGrpSpPr>
        <p:grpSpPr>
          <a:xfrm>
            <a:off x="0" y="-1"/>
            <a:ext cx="10800000" cy="910392"/>
            <a:chOff x="0" y="0"/>
            <a:chExt cx="5800804" cy="5372100"/>
          </a:xfrm>
          <a:solidFill>
            <a:srgbClr val="0463A6"/>
          </a:solidFill>
        </p:grpSpPr>
        <p:sp>
          <p:nvSpPr>
            <p:cNvPr id="14" name="Freeform 5"/>
            <p:cNvSpPr/>
            <p:nvPr/>
          </p:nvSpPr>
          <p:spPr>
            <a:xfrm>
              <a:off x="0" y="0"/>
              <a:ext cx="5800804" cy="5372100"/>
            </a:xfrm>
            <a:prstGeom prst="rect">
              <a:avLst/>
            </a:prstGeom>
            <a:grpFill/>
          </p:spPr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0" y="272238"/>
            <a:ext cx="3972414" cy="2805113"/>
          </a:xfrm>
          <a:prstGeom prst="rect">
            <a:avLst/>
          </a:prstGeom>
        </p:spPr>
      </p:pic>
      <p:sp>
        <p:nvSpPr>
          <p:cNvPr id="16" name="TextBox 11"/>
          <p:cNvSpPr txBox="1"/>
          <p:nvPr/>
        </p:nvSpPr>
        <p:spPr>
          <a:xfrm>
            <a:off x="2048275" y="419100"/>
            <a:ext cx="6703449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Missions Obligatoires</a:t>
            </a:r>
          </a:p>
          <a:p>
            <a:pPr algn="ctr"/>
            <a:r>
              <a:rPr lang="en-US" sz="3200" b="1" u="none" dirty="0">
                <a:solidFill>
                  <a:srgbClr val="046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&amp; Mutualisation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9518275" y="8883015"/>
            <a:ext cx="6703449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F149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Missions Facultatives</a:t>
            </a:r>
          </a:p>
          <a:p>
            <a:pPr algn="ctr"/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&amp; Accompagnement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55"/>
          <a:stretch/>
        </p:blipFill>
        <p:spPr>
          <a:xfrm>
            <a:off x="1" y="1963865"/>
            <a:ext cx="4454682" cy="295103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20558" y="4914900"/>
            <a:ext cx="4475241" cy="4191000"/>
          </a:xfrm>
          <a:prstGeom prst="rect">
            <a:avLst/>
          </a:prstGeom>
          <a:solidFill>
            <a:srgbClr val="046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Unité Emploi et Prospection des Talents</a:t>
            </a:r>
          </a:p>
        </p:txBody>
      </p:sp>
      <p:sp>
        <p:nvSpPr>
          <p:cNvPr id="20" name="TextBox 6"/>
          <p:cNvSpPr txBox="1"/>
          <p:nvPr/>
        </p:nvSpPr>
        <p:spPr>
          <a:xfrm>
            <a:off x="3276600" y="4020918"/>
            <a:ext cx="16020157" cy="1654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16"/>
              </a:lnSpc>
            </a:pPr>
            <a:r>
              <a:rPr lang="en-US" sz="3800" b="1" dirty="0">
                <a:solidFill>
                  <a:srgbClr val="046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 : METHODOLOGIE D’APPUI ET EXPERIENCE </a:t>
            </a:r>
          </a:p>
          <a:p>
            <a:pPr algn="ctr">
              <a:lnSpc>
                <a:spcPts val="6816"/>
              </a:lnSpc>
            </a:pPr>
            <a:r>
              <a:rPr lang="en-US" sz="3800" b="1" dirty="0">
                <a:solidFill>
                  <a:srgbClr val="046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CENTRE DE GESTION DE MEURTHE-ET-MOSELLE</a:t>
            </a:r>
          </a:p>
        </p:txBody>
      </p:sp>
      <p:sp>
        <p:nvSpPr>
          <p:cNvPr id="21" name="TextBox 12"/>
          <p:cNvSpPr txBox="1"/>
          <p:nvPr/>
        </p:nvSpPr>
        <p:spPr>
          <a:xfrm>
            <a:off x="3519055" y="7272660"/>
            <a:ext cx="106680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6737"/>
              </a:lnSpc>
            </a:pPr>
            <a:r>
              <a:rPr lang="en-US" sz="3600" b="1" spc="183" dirty="0">
                <a:solidFill>
                  <a:srgbClr val="F149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NOVEMBRE 2023</a:t>
            </a:r>
          </a:p>
        </p:txBody>
      </p:sp>
      <p:sp>
        <p:nvSpPr>
          <p:cNvPr id="22" name="TextBox 12"/>
          <p:cNvSpPr txBox="1"/>
          <p:nvPr/>
        </p:nvSpPr>
        <p:spPr>
          <a:xfrm>
            <a:off x="5257105" y="6600172"/>
            <a:ext cx="10668000" cy="73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6737"/>
              </a:lnSpc>
            </a:pPr>
            <a:r>
              <a:rPr lang="en-US" sz="3200" b="1" spc="183" dirty="0">
                <a:solidFill>
                  <a:srgbClr val="046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 REGIONALE DE L’EMPLOI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flipV="1">
            <a:off x="9906000" y="1121808"/>
            <a:ext cx="0" cy="9203292"/>
          </a:xfrm>
          <a:prstGeom prst="line">
            <a:avLst/>
          </a:prstGeom>
          <a:ln w="27622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7" name="Freeform 7"/>
          <p:cNvSpPr/>
          <p:nvPr/>
        </p:nvSpPr>
        <p:spPr>
          <a:xfrm>
            <a:off x="9254937" y="5899487"/>
            <a:ext cx="1214678" cy="607339"/>
          </a:xfrm>
          <a:custGeom>
            <a:avLst/>
            <a:gdLst/>
            <a:ahLst/>
            <a:cxnLst/>
            <a:rect l="l" t="t" r="r" b="b"/>
            <a:pathLst>
              <a:path w="812800" h="406400">
                <a:moveTo>
                  <a:pt x="609600" y="0"/>
                </a:moveTo>
                <a:lnTo>
                  <a:pt x="203200" y="0"/>
                </a:lnTo>
                <a:lnTo>
                  <a:pt x="0" y="203200"/>
                </a:lnTo>
                <a:lnTo>
                  <a:pt x="203200" y="406400"/>
                </a:lnTo>
                <a:lnTo>
                  <a:pt x="609600" y="406400"/>
                </a:lnTo>
                <a:lnTo>
                  <a:pt x="812800" y="203200"/>
                </a:lnTo>
                <a:lnTo>
                  <a:pt x="609600" y="0"/>
                </a:lnTo>
                <a:close/>
              </a:path>
            </a:pathLst>
          </a:custGeom>
          <a:solidFill>
            <a:srgbClr val="0463A6"/>
          </a:solidFill>
        </p:spPr>
      </p:sp>
      <p:sp>
        <p:nvSpPr>
          <p:cNvPr id="8" name="TextBox 8"/>
          <p:cNvSpPr txBox="1"/>
          <p:nvPr/>
        </p:nvSpPr>
        <p:spPr>
          <a:xfrm>
            <a:off x="9482689" y="5842549"/>
            <a:ext cx="759174" cy="6642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0" name="Freeform 10"/>
          <p:cNvSpPr/>
          <p:nvPr/>
        </p:nvSpPr>
        <p:spPr>
          <a:xfrm>
            <a:off x="9298661" y="4253795"/>
            <a:ext cx="1214678" cy="607339"/>
          </a:xfrm>
          <a:custGeom>
            <a:avLst/>
            <a:gdLst/>
            <a:ahLst/>
            <a:cxnLst/>
            <a:rect l="l" t="t" r="r" b="b"/>
            <a:pathLst>
              <a:path w="812800" h="406400">
                <a:moveTo>
                  <a:pt x="609600" y="0"/>
                </a:moveTo>
                <a:lnTo>
                  <a:pt x="203200" y="0"/>
                </a:lnTo>
                <a:lnTo>
                  <a:pt x="0" y="203200"/>
                </a:lnTo>
                <a:lnTo>
                  <a:pt x="203200" y="406400"/>
                </a:lnTo>
                <a:lnTo>
                  <a:pt x="609600" y="406400"/>
                </a:lnTo>
                <a:lnTo>
                  <a:pt x="812800" y="203200"/>
                </a:lnTo>
                <a:lnTo>
                  <a:pt x="609600" y="0"/>
                </a:lnTo>
                <a:close/>
              </a:path>
            </a:pathLst>
          </a:custGeom>
          <a:solidFill>
            <a:srgbClr val="F1490E"/>
          </a:solidFill>
        </p:spPr>
      </p:sp>
      <p:sp>
        <p:nvSpPr>
          <p:cNvPr id="11" name="TextBox 11"/>
          <p:cNvSpPr txBox="1"/>
          <p:nvPr/>
        </p:nvSpPr>
        <p:spPr>
          <a:xfrm>
            <a:off x="9526413" y="4196857"/>
            <a:ext cx="759174" cy="6642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Freeform 13"/>
          <p:cNvSpPr/>
          <p:nvPr/>
        </p:nvSpPr>
        <p:spPr>
          <a:xfrm>
            <a:off x="9298660" y="2493930"/>
            <a:ext cx="1214678" cy="607339"/>
          </a:xfrm>
          <a:custGeom>
            <a:avLst/>
            <a:gdLst/>
            <a:ahLst/>
            <a:cxnLst/>
            <a:rect l="l" t="t" r="r" b="b"/>
            <a:pathLst>
              <a:path w="812800" h="406400">
                <a:moveTo>
                  <a:pt x="609600" y="0"/>
                </a:moveTo>
                <a:lnTo>
                  <a:pt x="203200" y="0"/>
                </a:lnTo>
                <a:lnTo>
                  <a:pt x="0" y="203200"/>
                </a:lnTo>
                <a:lnTo>
                  <a:pt x="203200" y="406400"/>
                </a:lnTo>
                <a:lnTo>
                  <a:pt x="609600" y="406400"/>
                </a:lnTo>
                <a:lnTo>
                  <a:pt x="812800" y="203200"/>
                </a:lnTo>
                <a:lnTo>
                  <a:pt x="609600" y="0"/>
                </a:lnTo>
                <a:close/>
              </a:path>
            </a:pathLst>
          </a:custGeom>
          <a:solidFill>
            <a:srgbClr val="0463A6"/>
          </a:solidFill>
        </p:spPr>
      </p:sp>
      <p:sp>
        <p:nvSpPr>
          <p:cNvPr id="14" name="TextBox 14"/>
          <p:cNvSpPr txBox="1"/>
          <p:nvPr/>
        </p:nvSpPr>
        <p:spPr>
          <a:xfrm>
            <a:off x="9526412" y="2436992"/>
            <a:ext cx="759174" cy="6642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6" name="Freeform 16"/>
          <p:cNvSpPr/>
          <p:nvPr/>
        </p:nvSpPr>
        <p:spPr>
          <a:xfrm>
            <a:off x="9298661" y="7753097"/>
            <a:ext cx="1214678" cy="607339"/>
          </a:xfrm>
          <a:custGeom>
            <a:avLst/>
            <a:gdLst/>
            <a:ahLst/>
            <a:cxnLst/>
            <a:rect l="l" t="t" r="r" b="b"/>
            <a:pathLst>
              <a:path w="812800" h="406400">
                <a:moveTo>
                  <a:pt x="609600" y="0"/>
                </a:moveTo>
                <a:lnTo>
                  <a:pt x="203200" y="0"/>
                </a:lnTo>
                <a:lnTo>
                  <a:pt x="0" y="203200"/>
                </a:lnTo>
                <a:lnTo>
                  <a:pt x="203200" y="406400"/>
                </a:lnTo>
                <a:lnTo>
                  <a:pt x="609600" y="406400"/>
                </a:lnTo>
                <a:lnTo>
                  <a:pt x="812800" y="203200"/>
                </a:lnTo>
                <a:lnTo>
                  <a:pt x="609600" y="0"/>
                </a:lnTo>
                <a:close/>
              </a:path>
            </a:pathLst>
          </a:custGeom>
          <a:solidFill>
            <a:srgbClr val="F1490E"/>
          </a:solidFill>
          <a:ln>
            <a:solidFill>
              <a:srgbClr val="F1490E"/>
            </a:solidFill>
          </a:ln>
        </p:spPr>
      </p:sp>
      <p:sp>
        <p:nvSpPr>
          <p:cNvPr id="17" name="TextBox 17"/>
          <p:cNvSpPr txBox="1"/>
          <p:nvPr/>
        </p:nvSpPr>
        <p:spPr>
          <a:xfrm>
            <a:off x="9526413" y="7696159"/>
            <a:ext cx="759174" cy="6642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8" name="Freeform 18"/>
          <p:cNvSpPr/>
          <p:nvPr/>
        </p:nvSpPr>
        <p:spPr>
          <a:xfrm>
            <a:off x="2934779" y="6983977"/>
            <a:ext cx="3905357" cy="3905357"/>
          </a:xfrm>
          <a:custGeom>
            <a:avLst/>
            <a:gdLst/>
            <a:ahLst/>
            <a:cxnLst/>
            <a:rect l="l" t="t" r="r" b="b"/>
            <a:pathLst>
              <a:path w="3905357" h="3905357">
                <a:moveTo>
                  <a:pt x="0" y="0"/>
                </a:moveTo>
                <a:lnTo>
                  <a:pt x="3905356" y="0"/>
                </a:lnTo>
                <a:lnTo>
                  <a:pt x="3905356" y="3905356"/>
                </a:lnTo>
                <a:lnTo>
                  <a:pt x="0" y="390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1647015" y="2319102"/>
            <a:ext cx="4814571" cy="9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Initiation bureautique, RAN expression écrite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827866" y="4078966"/>
            <a:ext cx="6452871" cy="9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professionnel d’Employé Administratif et d’Accueil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697367" y="5736413"/>
            <a:ext cx="6977330" cy="9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Immersions sur des postes d’assistant administratif et d’accueil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411846" y="7549800"/>
            <a:ext cx="7284913" cy="9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Accompagnement Techniques de Recherches d’Emploi (TRE)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92327" y="4203425"/>
            <a:ext cx="5737745" cy="1789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u="sng" dirty="0">
                <a:solidFill>
                  <a:srgbClr val="046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PROJET PROFESSIONNEL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759063" y="7714302"/>
            <a:ext cx="282625" cy="76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Arial Bold"/>
              </a:rPr>
              <a:t>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759063" y="5854442"/>
            <a:ext cx="282625" cy="76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Arial Bold"/>
              </a:rPr>
              <a:t>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59063" y="4213153"/>
            <a:ext cx="282625" cy="76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Arial Bold"/>
              </a:rPr>
              <a:t>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764687" y="2434603"/>
            <a:ext cx="282625" cy="76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Arial Bold"/>
              </a:rPr>
              <a:t>4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795879"/>
            <a:ext cx="1828800" cy="1291404"/>
          </a:xfrm>
          <a:prstGeom prst="rect">
            <a:avLst/>
          </a:prstGeom>
        </p:spPr>
      </p:pic>
      <p:grpSp>
        <p:nvGrpSpPr>
          <p:cNvPr id="30" name="Group 4"/>
          <p:cNvGrpSpPr/>
          <p:nvPr/>
        </p:nvGrpSpPr>
        <p:grpSpPr>
          <a:xfrm>
            <a:off x="0" y="-1"/>
            <a:ext cx="10800000" cy="910392"/>
            <a:chOff x="0" y="0"/>
            <a:chExt cx="5800804" cy="5372100"/>
          </a:xfrm>
          <a:solidFill>
            <a:srgbClr val="0463A6"/>
          </a:solidFill>
        </p:grpSpPr>
        <p:sp>
          <p:nvSpPr>
            <p:cNvPr id="31" name="Freeform 5"/>
            <p:cNvSpPr/>
            <p:nvPr/>
          </p:nvSpPr>
          <p:spPr>
            <a:xfrm>
              <a:off x="0" y="0"/>
              <a:ext cx="5800804" cy="5372100"/>
            </a:xfrm>
            <a:prstGeom prst="rect">
              <a:avLst/>
            </a:prstGeom>
            <a:grpFill/>
          </p:spPr>
        </p:sp>
      </p:grpSp>
      <p:grpSp>
        <p:nvGrpSpPr>
          <p:cNvPr id="32" name="Group 6"/>
          <p:cNvGrpSpPr/>
          <p:nvPr/>
        </p:nvGrpSpPr>
        <p:grpSpPr>
          <a:xfrm rot="-10800000">
            <a:off x="7452000" y="9425100"/>
            <a:ext cx="10836000" cy="900000"/>
            <a:chOff x="0" y="0"/>
            <a:chExt cx="8809804" cy="5372100"/>
          </a:xfrm>
          <a:solidFill>
            <a:srgbClr val="F1490E"/>
          </a:solidFill>
        </p:grpSpPr>
        <p:sp>
          <p:nvSpPr>
            <p:cNvPr id="33" name="Freeform 7"/>
            <p:cNvSpPr/>
            <p:nvPr/>
          </p:nvSpPr>
          <p:spPr>
            <a:xfrm>
              <a:off x="0" y="0"/>
              <a:ext cx="8809803" cy="5372100"/>
            </a:xfrm>
            <a:prstGeom prst="rect">
              <a:avLst/>
            </a:prstGeom>
            <a:grpFill/>
          </p:spPr>
        </p:sp>
      </p:grpSp>
      <p:sp>
        <p:nvSpPr>
          <p:cNvPr id="34" name="TextBox 16"/>
          <p:cNvSpPr txBox="1"/>
          <p:nvPr/>
        </p:nvSpPr>
        <p:spPr>
          <a:xfrm>
            <a:off x="904771" y="1104899"/>
            <a:ext cx="7008193" cy="724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4"/>
              </a:lnSpc>
            </a:pPr>
            <a:r>
              <a:rPr lang="en-US" sz="4200" b="1" dirty="0">
                <a:solidFill>
                  <a:srgbClr val="F149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 DE PARCOURS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381000" y="1127907"/>
            <a:ext cx="16026996" cy="693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4"/>
              </a:lnSpc>
            </a:pPr>
            <a:r>
              <a:rPr lang="en-US" sz="4000" b="1" dirty="0">
                <a:solidFill>
                  <a:srgbClr val="F149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GPEEC AU TRAVERS DES PARCOURS PROFESSIONNELS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966607" y="2552700"/>
            <a:ext cx="16229419" cy="6708026"/>
            <a:chOff x="1601381" y="2278364"/>
            <a:chExt cx="16072078" cy="7893258"/>
          </a:xfrm>
        </p:grpSpPr>
        <p:grpSp>
          <p:nvGrpSpPr>
            <p:cNvPr id="5" name="Group 5"/>
            <p:cNvGrpSpPr/>
            <p:nvPr/>
          </p:nvGrpSpPr>
          <p:grpSpPr>
            <a:xfrm>
              <a:off x="1601381" y="2278364"/>
              <a:ext cx="16072078" cy="1847139"/>
              <a:chOff x="0" y="0"/>
              <a:chExt cx="4232975" cy="48648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232975" cy="486489"/>
              </a:xfrm>
              <a:custGeom>
                <a:avLst/>
                <a:gdLst/>
                <a:ahLst/>
                <a:cxnLst/>
                <a:rect l="l" t="t" r="r" b="b"/>
                <a:pathLst>
                  <a:path w="4232975" h="486489">
                    <a:moveTo>
                      <a:pt x="4029775" y="0"/>
                    </a:moveTo>
                    <a:lnTo>
                      <a:pt x="203200" y="0"/>
                    </a:lnTo>
                    <a:lnTo>
                      <a:pt x="0" y="243245"/>
                    </a:lnTo>
                    <a:lnTo>
                      <a:pt x="203200" y="486489"/>
                    </a:lnTo>
                    <a:lnTo>
                      <a:pt x="4029775" y="486489"/>
                    </a:lnTo>
                    <a:lnTo>
                      <a:pt x="4232975" y="243245"/>
                    </a:lnTo>
                    <a:lnTo>
                      <a:pt x="4029775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152400" y="-38100"/>
                <a:ext cx="3928175" cy="5245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024115" y="6217103"/>
              <a:ext cx="11226609" cy="1603603"/>
              <a:chOff x="0" y="0"/>
              <a:chExt cx="2956802" cy="42234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956802" cy="422348"/>
              </a:xfrm>
              <a:custGeom>
                <a:avLst/>
                <a:gdLst/>
                <a:ahLst/>
                <a:cxnLst/>
                <a:rect l="l" t="t" r="r" b="b"/>
                <a:pathLst>
                  <a:path w="2956802" h="422348">
                    <a:moveTo>
                      <a:pt x="2753602" y="0"/>
                    </a:moveTo>
                    <a:lnTo>
                      <a:pt x="203200" y="0"/>
                    </a:lnTo>
                    <a:lnTo>
                      <a:pt x="0" y="211174"/>
                    </a:lnTo>
                    <a:lnTo>
                      <a:pt x="203200" y="422348"/>
                    </a:lnTo>
                    <a:lnTo>
                      <a:pt x="2753602" y="422348"/>
                    </a:lnTo>
                    <a:lnTo>
                      <a:pt x="2956802" y="211174"/>
                    </a:lnTo>
                    <a:lnTo>
                      <a:pt x="275360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152400" y="-38100"/>
                <a:ext cx="2652002" cy="4604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2806916" y="4419211"/>
              <a:ext cx="13661008" cy="1502618"/>
              <a:chOff x="0" y="0"/>
              <a:chExt cx="3597961" cy="39575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97961" cy="395751"/>
              </a:xfrm>
              <a:custGeom>
                <a:avLst/>
                <a:gdLst/>
                <a:ahLst/>
                <a:cxnLst/>
                <a:rect l="l" t="t" r="r" b="b"/>
                <a:pathLst>
                  <a:path w="3597961" h="395751">
                    <a:moveTo>
                      <a:pt x="3394761" y="0"/>
                    </a:moveTo>
                    <a:lnTo>
                      <a:pt x="203200" y="0"/>
                    </a:lnTo>
                    <a:lnTo>
                      <a:pt x="0" y="197876"/>
                    </a:lnTo>
                    <a:lnTo>
                      <a:pt x="203200" y="395751"/>
                    </a:lnTo>
                    <a:lnTo>
                      <a:pt x="3394761" y="395751"/>
                    </a:lnTo>
                    <a:lnTo>
                      <a:pt x="3597961" y="197876"/>
                    </a:lnTo>
                    <a:lnTo>
                      <a:pt x="3394761" y="0"/>
                    </a:lnTo>
                    <a:close/>
                  </a:path>
                </a:pathLst>
              </a:custGeom>
              <a:solidFill>
                <a:srgbClr val="0463A6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152400" y="-38100"/>
                <a:ext cx="3293161" cy="4338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559830" y="8078881"/>
              <a:ext cx="8743337" cy="1051431"/>
              <a:chOff x="0" y="0"/>
              <a:chExt cx="2302772" cy="27692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302772" cy="276920"/>
              </a:xfrm>
              <a:custGeom>
                <a:avLst/>
                <a:gdLst/>
                <a:ahLst/>
                <a:cxnLst/>
                <a:rect l="l" t="t" r="r" b="b"/>
                <a:pathLst>
                  <a:path w="2302772" h="276920">
                    <a:moveTo>
                      <a:pt x="2099572" y="0"/>
                    </a:moveTo>
                    <a:lnTo>
                      <a:pt x="203200" y="0"/>
                    </a:lnTo>
                    <a:lnTo>
                      <a:pt x="0" y="138460"/>
                    </a:lnTo>
                    <a:lnTo>
                      <a:pt x="203200" y="276920"/>
                    </a:lnTo>
                    <a:lnTo>
                      <a:pt x="2099572" y="276920"/>
                    </a:lnTo>
                    <a:lnTo>
                      <a:pt x="2302772" y="138460"/>
                    </a:lnTo>
                    <a:lnTo>
                      <a:pt x="2099572" y="0"/>
                    </a:lnTo>
                    <a:close/>
                  </a:path>
                </a:pathLst>
              </a:custGeom>
              <a:solidFill>
                <a:srgbClr val="0463A6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152400" y="-38100"/>
                <a:ext cx="1997972" cy="3150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5685455" y="2834322"/>
              <a:ext cx="7902578" cy="560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0"/>
                </a:lnSpc>
              </a:pPr>
              <a:r>
                <a:rPr lang="en-US" sz="3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Identifier les métiers à forte usure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970321" y="4868288"/>
              <a:ext cx="9332846" cy="491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Faire du recrutement le 1er acte de GPEEC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456672" y="6491326"/>
              <a:ext cx="10361496" cy="883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Définir un plan d’actions avec l’agent dans les deux ans du recrutement : formations, stages d’immersion...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059323" y="8380073"/>
              <a:ext cx="7744350" cy="39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Favoriser les mobilités </a:t>
              </a:r>
              <a:r>
                <a:rPr lang="en-US" sz="24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externes</a:t>
              </a:r>
              <a:r>
                <a: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/internes</a:t>
              </a: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4828381" y="8316030"/>
              <a:ext cx="1947267" cy="1855592"/>
              <a:chOff x="-477553" y="3806"/>
              <a:chExt cx="2596357" cy="2474124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-477553" y="3806"/>
                <a:ext cx="2596357" cy="2474124"/>
              </a:xfrm>
              <a:custGeom>
                <a:avLst/>
                <a:gdLst/>
                <a:ahLst/>
                <a:cxnLst/>
                <a:rect l="l" t="t" r="r" b="b"/>
                <a:pathLst>
                  <a:path w="2327406" h="2179034">
                    <a:moveTo>
                      <a:pt x="0" y="0"/>
                    </a:moveTo>
                    <a:lnTo>
                      <a:pt x="2327406" y="0"/>
                    </a:lnTo>
                    <a:lnTo>
                      <a:pt x="2327406" y="2179034"/>
                    </a:lnTo>
                    <a:lnTo>
                      <a:pt x="0" y="217903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  <p:sp>
            <p:nvSpPr>
              <p:cNvPr id="24" name="TextBox 24"/>
              <p:cNvSpPr txBox="1"/>
              <p:nvPr/>
            </p:nvSpPr>
            <p:spPr>
              <a:xfrm rot="711362">
                <a:off x="-153661" y="793407"/>
                <a:ext cx="2074276" cy="9657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415"/>
                  </a:lnSpc>
                </a:pPr>
                <a:r>
                  <a:rPr lang="en-US" sz="1725" b="1" i="1" u="sng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Outil</a:t>
                </a:r>
                <a:r>
                  <a:rPr lang="en-US" sz="1725" b="1" i="1" u="sng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Aires </a:t>
                </a:r>
              </a:p>
              <a:p>
                <a:pPr algn="ctr">
                  <a:lnSpc>
                    <a:spcPts val="2415"/>
                  </a:lnSpc>
                </a:pPr>
                <a:r>
                  <a:rPr lang="en-US" sz="1725" b="1" i="1" u="sng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en-US" sz="1725" b="1" i="1" u="sng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Mobilité</a:t>
                </a:r>
                <a:endParaRPr lang="en-US" sz="1725" b="1" i="1" u="sng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795879"/>
            <a:ext cx="1828800" cy="1291404"/>
          </a:xfrm>
          <a:prstGeom prst="rect">
            <a:avLst/>
          </a:prstGeom>
        </p:spPr>
      </p:pic>
      <p:grpSp>
        <p:nvGrpSpPr>
          <p:cNvPr id="27" name="Group 6"/>
          <p:cNvGrpSpPr/>
          <p:nvPr/>
        </p:nvGrpSpPr>
        <p:grpSpPr>
          <a:xfrm rot="-10800000">
            <a:off x="7452000" y="9425100"/>
            <a:ext cx="10836000" cy="900000"/>
            <a:chOff x="0" y="0"/>
            <a:chExt cx="8809804" cy="5372100"/>
          </a:xfrm>
          <a:solidFill>
            <a:srgbClr val="F1490E"/>
          </a:solidFill>
        </p:grpSpPr>
        <p:sp>
          <p:nvSpPr>
            <p:cNvPr id="28" name="Freeform 7"/>
            <p:cNvSpPr/>
            <p:nvPr/>
          </p:nvSpPr>
          <p:spPr>
            <a:xfrm>
              <a:off x="0" y="0"/>
              <a:ext cx="8809803" cy="5372100"/>
            </a:xfrm>
            <a:prstGeom prst="rect">
              <a:avLst/>
            </a:prstGeom>
            <a:grpFill/>
          </p:spPr>
        </p:sp>
      </p:grpSp>
      <p:grpSp>
        <p:nvGrpSpPr>
          <p:cNvPr id="29" name="Group 4"/>
          <p:cNvGrpSpPr/>
          <p:nvPr/>
        </p:nvGrpSpPr>
        <p:grpSpPr>
          <a:xfrm>
            <a:off x="0" y="-1"/>
            <a:ext cx="10800000" cy="910392"/>
            <a:chOff x="0" y="0"/>
            <a:chExt cx="5800804" cy="5372100"/>
          </a:xfrm>
          <a:solidFill>
            <a:srgbClr val="0463A6"/>
          </a:solidFill>
        </p:grpSpPr>
        <p:sp>
          <p:nvSpPr>
            <p:cNvPr id="30" name="Freeform 5"/>
            <p:cNvSpPr/>
            <p:nvPr/>
          </p:nvSpPr>
          <p:spPr>
            <a:xfrm>
              <a:off x="0" y="0"/>
              <a:ext cx="5800804" cy="5372100"/>
            </a:xfrm>
            <a:prstGeom prst="rect">
              <a:avLst/>
            </a:prstGeom>
            <a:grpFill/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3014556" y="2821714"/>
            <a:ext cx="2456096" cy="227688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1490E"/>
          </a:solid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3244815" y="2928443"/>
            <a:ext cx="1995578" cy="195669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832245" y="3753666"/>
            <a:ext cx="790606" cy="403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0"/>
              </a:lnSpc>
            </a:pPr>
            <a:r>
              <a:rPr lang="en-US" sz="2736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</a:t>
            </a:r>
          </a:p>
        </p:txBody>
      </p:sp>
      <p:sp>
        <p:nvSpPr>
          <p:cNvPr id="11" name="Freeform 11"/>
          <p:cNvSpPr/>
          <p:nvPr/>
        </p:nvSpPr>
        <p:spPr>
          <a:xfrm>
            <a:off x="6713756" y="3608286"/>
            <a:ext cx="2456096" cy="227688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12" name="TextBox 12"/>
          <p:cNvSpPr txBox="1"/>
          <p:nvPr/>
        </p:nvSpPr>
        <p:spPr>
          <a:xfrm>
            <a:off x="6944015" y="3715015"/>
            <a:ext cx="1995578" cy="195669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7321080" y="4521445"/>
            <a:ext cx="1211337" cy="468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1"/>
              </a:lnSpc>
            </a:pPr>
            <a:r>
              <a:rPr lang="en-US" sz="2858" b="1" dirty="0">
                <a:latin typeface="Arial" panose="020B0604020202020204" pitchFamily="34" charset="0"/>
                <a:cs typeface="Arial" panose="020B0604020202020204" pitchFamily="34" charset="0"/>
              </a:rPr>
              <a:t>CNFPT</a:t>
            </a:r>
          </a:p>
        </p:txBody>
      </p:sp>
      <p:sp>
        <p:nvSpPr>
          <p:cNvPr id="15" name="Freeform 15"/>
          <p:cNvSpPr/>
          <p:nvPr/>
        </p:nvSpPr>
        <p:spPr>
          <a:xfrm>
            <a:off x="9359905" y="1205345"/>
            <a:ext cx="2456096" cy="227688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1490E"/>
          </a:solid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9590164" y="1312074"/>
            <a:ext cx="1995578" cy="195669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9327641" y="1429022"/>
            <a:ext cx="2520623" cy="2013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2"/>
              </a:lnSpc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Retravailler Lorraine</a:t>
            </a:r>
          </a:p>
          <a:p>
            <a:pPr algn="ctr">
              <a:lnSpc>
                <a:spcPts val="3192"/>
              </a:lnSpc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Industrie</a:t>
            </a:r>
          </a:p>
          <a:p>
            <a:pPr algn="ctr">
              <a:lnSpc>
                <a:spcPts val="3192"/>
              </a:lnSpc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algn="ctr">
              <a:lnSpc>
                <a:spcPts val="3192"/>
              </a:lnSpc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(PAS)</a:t>
            </a:r>
          </a:p>
        </p:txBody>
      </p:sp>
      <p:sp>
        <p:nvSpPr>
          <p:cNvPr id="19" name="Freeform 19"/>
          <p:cNvSpPr/>
          <p:nvPr/>
        </p:nvSpPr>
        <p:spPr>
          <a:xfrm>
            <a:off x="14233830" y="1205345"/>
            <a:ext cx="2456096" cy="227688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20" name="TextBox 20"/>
          <p:cNvSpPr txBox="1"/>
          <p:nvPr/>
        </p:nvSpPr>
        <p:spPr>
          <a:xfrm>
            <a:off x="14464089" y="1312074"/>
            <a:ext cx="1995578" cy="195669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14394425" y="1671059"/>
            <a:ext cx="2134906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0"/>
              </a:lnSpc>
            </a:pPr>
            <a:r>
              <a:rPr lang="en-US" sz="2736" b="1" dirty="0">
                <a:latin typeface="Arial" panose="020B0604020202020204" pitchFamily="34" charset="0"/>
                <a:cs typeface="Arial" panose="020B0604020202020204" pitchFamily="34" charset="0"/>
              </a:rPr>
              <a:t>Université de</a:t>
            </a:r>
          </a:p>
          <a:p>
            <a:pPr algn="ctr">
              <a:lnSpc>
                <a:spcPts val="3830"/>
              </a:lnSpc>
            </a:pPr>
            <a:r>
              <a:rPr lang="en-US" sz="2736" b="1" dirty="0">
                <a:latin typeface="Arial" panose="020B0604020202020204" pitchFamily="34" charset="0"/>
                <a:cs typeface="Arial" panose="020B0604020202020204" pitchFamily="34" charset="0"/>
              </a:rPr>
              <a:t>Lorraine</a:t>
            </a:r>
          </a:p>
        </p:txBody>
      </p:sp>
      <p:sp>
        <p:nvSpPr>
          <p:cNvPr id="23" name="Freeform 23"/>
          <p:cNvSpPr/>
          <p:nvPr/>
        </p:nvSpPr>
        <p:spPr>
          <a:xfrm>
            <a:off x="11938329" y="3797412"/>
            <a:ext cx="2456096" cy="227688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1490E"/>
          </a:solid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24" name="TextBox 24"/>
          <p:cNvSpPr txBox="1"/>
          <p:nvPr/>
        </p:nvSpPr>
        <p:spPr>
          <a:xfrm>
            <a:off x="12168588" y="3904141"/>
            <a:ext cx="1995578" cy="195669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12242780" y="4150198"/>
            <a:ext cx="1872443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0"/>
              </a:lnSpc>
            </a:pPr>
            <a:r>
              <a:rPr lang="en-US" sz="2736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</a:t>
            </a:r>
          </a:p>
          <a:p>
            <a:pPr algn="ctr">
              <a:lnSpc>
                <a:spcPts val="3830"/>
              </a:lnSpc>
            </a:pPr>
            <a:r>
              <a:rPr lang="en-US" sz="2736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(Parcours</a:t>
            </a:r>
          </a:p>
          <a:p>
            <a:pPr algn="ctr">
              <a:lnSpc>
                <a:spcPts val="3830"/>
              </a:lnSpc>
            </a:pPr>
            <a:r>
              <a:rPr lang="en-US" sz="2736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Inclus’Pro)</a:t>
            </a:r>
          </a:p>
        </p:txBody>
      </p:sp>
      <p:sp>
        <p:nvSpPr>
          <p:cNvPr id="27" name="Freeform 27"/>
          <p:cNvSpPr/>
          <p:nvPr/>
        </p:nvSpPr>
        <p:spPr>
          <a:xfrm>
            <a:off x="14394426" y="6740338"/>
            <a:ext cx="2456096" cy="227688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28" name="TextBox 28"/>
          <p:cNvSpPr txBox="1"/>
          <p:nvPr/>
        </p:nvSpPr>
        <p:spPr>
          <a:xfrm>
            <a:off x="14624685" y="6847067"/>
            <a:ext cx="1995578" cy="195669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15253242" y="7674735"/>
            <a:ext cx="738461" cy="445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0"/>
              </a:lnSpc>
            </a:pPr>
            <a:r>
              <a:rPr lang="en-US" sz="2736" b="1" dirty="0">
                <a:latin typeface="Arial" panose="020B0604020202020204" pitchFamily="34" charset="0"/>
                <a:cs typeface="Arial" panose="020B0604020202020204" pitchFamily="34" charset="0"/>
              </a:rPr>
              <a:t>CRP</a:t>
            </a:r>
          </a:p>
        </p:txBody>
      </p:sp>
      <p:sp>
        <p:nvSpPr>
          <p:cNvPr id="31" name="Freeform 31"/>
          <p:cNvSpPr/>
          <p:nvPr/>
        </p:nvSpPr>
        <p:spPr>
          <a:xfrm>
            <a:off x="10010411" y="6517444"/>
            <a:ext cx="2456096" cy="227688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1490E"/>
          </a:solid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2" name="TextBox 32"/>
          <p:cNvSpPr txBox="1"/>
          <p:nvPr/>
        </p:nvSpPr>
        <p:spPr>
          <a:xfrm>
            <a:off x="10240670" y="6624173"/>
            <a:ext cx="1995578" cy="195669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10069279" y="7160512"/>
            <a:ext cx="2333257" cy="84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0"/>
              </a:lnSpc>
            </a:pPr>
            <a:r>
              <a:rPr lang="en-US" sz="2736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</a:p>
          <a:p>
            <a:pPr algn="ctr">
              <a:lnSpc>
                <a:spcPts val="3830"/>
              </a:lnSpc>
            </a:pPr>
            <a:r>
              <a:rPr lang="en-US" sz="2736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d’employeurs</a:t>
            </a:r>
          </a:p>
        </p:txBody>
      </p:sp>
      <p:sp>
        <p:nvSpPr>
          <p:cNvPr id="35" name="Freeform 35"/>
          <p:cNvSpPr/>
          <p:nvPr/>
        </p:nvSpPr>
        <p:spPr>
          <a:xfrm>
            <a:off x="6335450" y="6929464"/>
            <a:ext cx="2456096" cy="227688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6" name="TextBox 36"/>
          <p:cNvSpPr txBox="1"/>
          <p:nvPr/>
        </p:nvSpPr>
        <p:spPr>
          <a:xfrm>
            <a:off x="6565709" y="7036193"/>
            <a:ext cx="1995578" cy="195669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6489250" y="7399454"/>
            <a:ext cx="2236776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0"/>
              </a:lnSpc>
            </a:pPr>
            <a:r>
              <a:rPr lang="en-US" sz="2736" b="1" dirty="0">
                <a:latin typeface="Arial" panose="020B0604020202020204" pitchFamily="34" charset="0"/>
                <a:cs typeface="Arial" panose="020B0604020202020204" pitchFamily="34" charset="0"/>
              </a:rPr>
              <a:t>AFPA</a:t>
            </a:r>
          </a:p>
          <a:p>
            <a:pPr algn="ctr">
              <a:lnSpc>
                <a:spcPts val="3830"/>
              </a:lnSpc>
            </a:pPr>
            <a:r>
              <a:rPr lang="en-US" sz="2736" b="1" dirty="0">
                <a:latin typeface="Arial" panose="020B0604020202020204" pitchFamily="34" charset="0"/>
                <a:cs typeface="Arial" panose="020B0604020202020204" pitchFamily="34" charset="0"/>
              </a:rPr>
              <a:t>ELAN </a:t>
            </a:r>
          </a:p>
          <a:p>
            <a:pPr algn="ctr">
              <a:lnSpc>
                <a:spcPts val="3830"/>
              </a:lnSpc>
            </a:pPr>
            <a:r>
              <a:rPr lang="en-US" sz="2736" b="1" dirty="0">
                <a:latin typeface="Arial" panose="020B0604020202020204" pitchFamily="34" charset="0"/>
                <a:cs typeface="Arial" panose="020B0604020202020204" pitchFamily="34" charset="0"/>
              </a:rPr>
              <a:t>CRF...</a:t>
            </a:r>
          </a:p>
        </p:txBody>
      </p:sp>
      <p:sp>
        <p:nvSpPr>
          <p:cNvPr id="39" name="Freeform 39"/>
          <p:cNvSpPr/>
          <p:nvPr/>
        </p:nvSpPr>
        <p:spPr>
          <a:xfrm>
            <a:off x="2514600" y="5885167"/>
            <a:ext cx="2456096" cy="227688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1490E"/>
          </a:solid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40" name="TextBox 40"/>
          <p:cNvSpPr txBox="1"/>
          <p:nvPr/>
        </p:nvSpPr>
        <p:spPr>
          <a:xfrm>
            <a:off x="2744859" y="5991896"/>
            <a:ext cx="1995578" cy="195669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41" name="TextBox 41"/>
          <p:cNvSpPr txBox="1"/>
          <p:nvPr/>
        </p:nvSpPr>
        <p:spPr>
          <a:xfrm>
            <a:off x="3107940" y="6821621"/>
            <a:ext cx="1269413" cy="403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0"/>
              </a:lnSpc>
            </a:pPr>
            <a:r>
              <a:rPr lang="en-US" sz="2736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FIPHFP</a:t>
            </a:r>
          </a:p>
        </p:txBody>
      </p:sp>
      <p:sp>
        <p:nvSpPr>
          <p:cNvPr id="42" name="AutoShape 42"/>
          <p:cNvSpPr/>
          <p:nvPr/>
        </p:nvSpPr>
        <p:spPr>
          <a:xfrm>
            <a:off x="5470652" y="3960155"/>
            <a:ext cx="1243104" cy="78657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AutoShape 43"/>
          <p:cNvSpPr/>
          <p:nvPr/>
        </p:nvSpPr>
        <p:spPr>
          <a:xfrm flipV="1">
            <a:off x="7941803" y="2343786"/>
            <a:ext cx="1385838" cy="126450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AutoShape 44"/>
          <p:cNvSpPr/>
          <p:nvPr/>
        </p:nvSpPr>
        <p:spPr>
          <a:xfrm flipV="1">
            <a:off x="11848265" y="2343786"/>
            <a:ext cx="238556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" name="AutoShape 45"/>
          <p:cNvSpPr/>
          <p:nvPr/>
        </p:nvSpPr>
        <p:spPr>
          <a:xfrm flipV="1">
            <a:off x="14394426" y="3482226"/>
            <a:ext cx="1067453" cy="145362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AutoShape 46"/>
          <p:cNvSpPr/>
          <p:nvPr/>
        </p:nvSpPr>
        <p:spPr>
          <a:xfrm flipH="1" flipV="1">
            <a:off x="13166377" y="6074294"/>
            <a:ext cx="1228048" cy="180448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7" name="AutoShape 47"/>
          <p:cNvSpPr/>
          <p:nvPr/>
        </p:nvSpPr>
        <p:spPr>
          <a:xfrm flipH="1" flipV="1">
            <a:off x="12466507" y="7655885"/>
            <a:ext cx="1927918" cy="22289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8" name="AutoShape 48"/>
          <p:cNvSpPr/>
          <p:nvPr/>
        </p:nvSpPr>
        <p:spPr>
          <a:xfrm flipH="1">
            <a:off x="8791546" y="7655885"/>
            <a:ext cx="1218865" cy="41201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9" name="AutoShape 49"/>
          <p:cNvSpPr/>
          <p:nvPr/>
        </p:nvSpPr>
        <p:spPr>
          <a:xfrm flipH="1" flipV="1">
            <a:off x="4970695" y="7023608"/>
            <a:ext cx="1364754" cy="104429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0" name="AutoShape 50"/>
          <p:cNvSpPr/>
          <p:nvPr/>
        </p:nvSpPr>
        <p:spPr>
          <a:xfrm flipV="1">
            <a:off x="3742647" y="5098596"/>
            <a:ext cx="499957" cy="78657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4" name="Group 4"/>
          <p:cNvGrpSpPr/>
          <p:nvPr/>
        </p:nvGrpSpPr>
        <p:grpSpPr>
          <a:xfrm>
            <a:off x="0" y="-1"/>
            <a:ext cx="10800000" cy="910392"/>
            <a:chOff x="0" y="0"/>
            <a:chExt cx="5800804" cy="5372100"/>
          </a:xfrm>
          <a:solidFill>
            <a:srgbClr val="0463A6"/>
          </a:solidFill>
        </p:grpSpPr>
        <p:sp>
          <p:nvSpPr>
            <p:cNvPr id="55" name="Freeform 5"/>
            <p:cNvSpPr/>
            <p:nvPr/>
          </p:nvSpPr>
          <p:spPr>
            <a:xfrm>
              <a:off x="0" y="0"/>
              <a:ext cx="5800804" cy="5372100"/>
            </a:xfrm>
            <a:prstGeom prst="rect">
              <a:avLst/>
            </a:prstGeom>
            <a:grpFill/>
          </p:spPr>
        </p:sp>
      </p:grpSp>
      <p:grpSp>
        <p:nvGrpSpPr>
          <p:cNvPr id="56" name="Group 6"/>
          <p:cNvGrpSpPr/>
          <p:nvPr/>
        </p:nvGrpSpPr>
        <p:grpSpPr>
          <a:xfrm rot="-10800000">
            <a:off x="7452000" y="9425100"/>
            <a:ext cx="10836000" cy="900000"/>
            <a:chOff x="0" y="0"/>
            <a:chExt cx="8809804" cy="5372100"/>
          </a:xfrm>
          <a:solidFill>
            <a:srgbClr val="F1490E"/>
          </a:solidFill>
        </p:grpSpPr>
        <p:sp>
          <p:nvSpPr>
            <p:cNvPr id="57" name="Freeform 7"/>
            <p:cNvSpPr/>
            <p:nvPr/>
          </p:nvSpPr>
          <p:spPr>
            <a:xfrm>
              <a:off x="0" y="0"/>
              <a:ext cx="8809803" cy="5372100"/>
            </a:xfrm>
            <a:prstGeom prst="rect">
              <a:avLst/>
            </a:prstGeom>
            <a:grpFill/>
          </p:spPr>
        </p:sp>
      </p:grpSp>
      <p:sp>
        <p:nvSpPr>
          <p:cNvPr id="58" name="TextBox 51"/>
          <p:cNvSpPr txBox="1"/>
          <p:nvPr/>
        </p:nvSpPr>
        <p:spPr>
          <a:xfrm>
            <a:off x="802372" y="1159528"/>
            <a:ext cx="5052585" cy="699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4"/>
              </a:lnSpc>
            </a:pPr>
            <a:r>
              <a:rPr lang="en-US" sz="4000" b="1" dirty="0">
                <a:solidFill>
                  <a:srgbClr val="F149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PARTENAIRES</a:t>
            </a:r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795879"/>
            <a:ext cx="1828800" cy="12914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2546621" y="2520460"/>
            <a:ext cx="14654684" cy="2180880"/>
          </a:xfrm>
          <a:custGeom>
            <a:avLst/>
            <a:gdLst/>
            <a:ahLst/>
            <a:cxnLst/>
            <a:rect l="l" t="t" r="r" b="b"/>
            <a:pathLst>
              <a:path w="3859670" h="574388">
                <a:moveTo>
                  <a:pt x="3859670" y="0"/>
                </a:moveTo>
                <a:lnTo>
                  <a:pt x="0" y="0"/>
                </a:lnTo>
                <a:lnTo>
                  <a:pt x="101600" y="287194"/>
                </a:lnTo>
                <a:lnTo>
                  <a:pt x="0" y="574388"/>
                </a:lnTo>
                <a:lnTo>
                  <a:pt x="3859670" y="574388"/>
                </a:lnTo>
                <a:lnTo>
                  <a:pt x="3758070" y="287194"/>
                </a:lnTo>
                <a:lnTo>
                  <a:pt x="385967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2546621" y="6053359"/>
            <a:ext cx="14654684" cy="2180880"/>
          </a:xfrm>
          <a:custGeom>
            <a:avLst/>
            <a:gdLst/>
            <a:ahLst/>
            <a:cxnLst/>
            <a:rect l="l" t="t" r="r" b="b"/>
            <a:pathLst>
              <a:path w="3859670" h="574388">
                <a:moveTo>
                  <a:pt x="3859670" y="0"/>
                </a:moveTo>
                <a:lnTo>
                  <a:pt x="0" y="0"/>
                </a:lnTo>
                <a:lnTo>
                  <a:pt x="101600" y="287194"/>
                </a:lnTo>
                <a:lnTo>
                  <a:pt x="0" y="574388"/>
                </a:lnTo>
                <a:lnTo>
                  <a:pt x="3859670" y="574388"/>
                </a:lnTo>
                <a:lnTo>
                  <a:pt x="3758070" y="287194"/>
                </a:lnTo>
                <a:lnTo>
                  <a:pt x="3859670" y="0"/>
                </a:lnTo>
                <a:close/>
              </a:path>
            </a:pathLst>
          </a:custGeom>
          <a:solidFill>
            <a:srgbClr val="0463A6"/>
          </a:solidFill>
        </p:spPr>
      </p:sp>
      <p:sp>
        <p:nvSpPr>
          <p:cNvPr id="12" name="Freeform 12"/>
          <p:cNvSpPr/>
          <p:nvPr/>
        </p:nvSpPr>
        <p:spPr>
          <a:xfrm>
            <a:off x="990600" y="2679918"/>
            <a:ext cx="1645860" cy="1861965"/>
          </a:xfrm>
          <a:custGeom>
            <a:avLst/>
            <a:gdLst/>
            <a:ahLst/>
            <a:cxnLst/>
            <a:rect l="l" t="t" r="r" b="b"/>
            <a:pathLst>
              <a:path w="359232" h="406400">
                <a:moveTo>
                  <a:pt x="156032" y="0"/>
                </a:moveTo>
                <a:lnTo>
                  <a:pt x="0" y="0"/>
                </a:lnTo>
                <a:lnTo>
                  <a:pt x="0" y="406400"/>
                </a:lnTo>
                <a:lnTo>
                  <a:pt x="156032" y="406400"/>
                </a:lnTo>
                <a:lnTo>
                  <a:pt x="359232" y="203200"/>
                </a:lnTo>
                <a:lnTo>
                  <a:pt x="156032" y="0"/>
                </a:lnTo>
                <a:close/>
              </a:path>
            </a:pathLst>
          </a:custGeom>
          <a:solidFill>
            <a:srgbClr val="0463A6"/>
          </a:solidFill>
        </p:spPr>
      </p:sp>
      <p:sp>
        <p:nvSpPr>
          <p:cNvPr id="13" name="TextBox 13"/>
          <p:cNvSpPr txBox="1"/>
          <p:nvPr/>
        </p:nvSpPr>
        <p:spPr>
          <a:xfrm>
            <a:off x="990600" y="2505359"/>
            <a:ext cx="1122182" cy="20365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5" name="Freeform 15"/>
          <p:cNvSpPr/>
          <p:nvPr/>
        </p:nvSpPr>
        <p:spPr>
          <a:xfrm>
            <a:off x="990600" y="6212816"/>
            <a:ext cx="1645860" cy="1861965"/>
          </a:xfrm>
          <a:custGeom>
            <a:avLst/>
            <a:gdLst/>
            <a:ahLst/>
            <a:cxnLst/>
            <a:rect l="l" t="t" r="r" b="b"/>
            <a:pathLst>
              <a:path w="359232" h="406400">
                <a:moveTo>
                  <a:pt x="156032" y="0"/>
                </a:moveTo>
                <a:lnTo>
                  <a:pt x="0" y="0"/>
                </a:lnTo>
                <a:lnTo>
                  <a:pt x="0" y="406400"/>
                </a:lnTo>
                <a:lnTo>
                  <a:pt x="156032" y="406400"/>
                </a:lnTo>
                <a:lnTo>
                  <a:pt x="359232" y="203200"/>
                </a:lnTo>
                <a:lnTo>
                  <a:pt x="15603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990600" y="6038257"/>
            <a:ext cx="1122182" cy="20365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7" name="Freeform 17"/>
          <p:cNvSpPr/>
          <p:nvPr/>
        </p:nvSpPr>
        <p:spPr>
          <a:xfrm>
            <a:off x="16156496" y="3792785"/>
            <a:ext cx="627410" cy="750020"/>
          </a:xfrm>
          <a:custGeom>
            <a:avLst/>
            <a:gdLst/>
            <a:ahLst/>
            <a:cxnLst/>
            <a:rect l="l" t="t" r="r" b="b"/>
            <a:pathLst>
              <a:path w="627410" h="750020">
                <a:moveTo>
                  <a:pt x="0" y="0"/>
                </a:moveTo>
                <a:lnTo>
                  <a:pt x="627411" y="0"/>
                </a:lnTo>
                <a:lnTo>
                  <a:pt x="627411" y="750020"/>
                </a:lnTo>
                <a:lnTo>
                  <a:pt x="0" y="7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990600" y="1167840"/>
            <a:ext cx="5052585" cy="699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4"/>
              </a:lnSpc>
            </a:pPr>
            <a:r>
              <a:rPr lang="en-US" sz="4200" b="1" dirty="0">
                <a:solidFill>
                  <a:srgbClr val="F149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FINANCEMENT 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323801" y="3022662"/>
            <a:ext cx="13100317" cy="1176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traitement, les frais pédagogiques et les frais annexes sont à la charge de la collectivité </a:t>
            </a:r>
            <a:r>
              <a:rPr lang="en-US" sz="3399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d’origine</a:t>
            </a:r>
            <a:endParaRPr lang="en-US" sz="3399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153714" y="6212816"/>
            <a:ext cx="13440493" cy="1792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aides allouées par le FIPHFP :</a:t>
            </a:r>
          </a:p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Jusqu’à 10 000 €/an pour la prise en charge des frais pédagogiques</a:t>
            </a:r>
          </a:p>
        </p:txBody>
      </p:sp>
      <p:sp>
        <p:nvSpPr>
          <p:cNvPr id="21" name="Freeform 21"/>
          <p:cNvSpPr/>
          <p:nvPr/>
        </p:nvSpPr>
        <p:spPr>
          <a:xfrm>
            <a:off x="16156496" y="7324762"/>
            <a:ext cx="627410" cy="750020"/>
          </a:xfrm>
          <a:custGeom>
            <a:avLst/>
            <a:gdLst/>
            <a:ahLst/>
            <a:cxnLst/>
            <a:rect l="l" t="t" r="r" b="b"/>
            <a:pathLst>
              <a:path w="627410" h="750020">
                <a:moveTo>
                  <a:pt x="0" y="0"/>
                </a:moveTo>
                <a:lnTo>
                  <a:pt x="627411" y="0"/>
                </a:lnTo>
                <a:lnTo>
                  <a:pt x="627411" y="750019"/>
                </a:lnTo>
                <a:lnTo>
                  <a:pt x="0" y="750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218019" y="2887229"/>
            <a:ext cx="593229" cy="159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 dirty="0">
                <a:solidFill>
                  <a:srgbClr val="000000"/>
                </a:solidFill>
                <a:latin typeface="Arial Bold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94219" y="6345603"/>
            <a:ext cx="593229" cy="159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 dirty="0">
                <a:solidFill>
                  <a:srgbClr val="000000"/>
                </a:solidFill>
                <a:latin typeface="Arial Bold"/>
              </a:rPr>
              <a:t>2</a:t>
            </a:r>
          </a:p>
        </p:txBody>
      </p:sp>
      <p:grpSp>
        <p:nvGrpSpPr>
          <p:cNvPr id="24" name="Group 6"/>
          <p:cNvGrpSpPr/>
          <p:nvPr/>
        </p:nvGrpSpPr>
        <p:grpSpPr>
          <a:xfrm rot="-10800000">
            <a:off x="7452000" y="9425100"/>
            <a:ext cx="10836000" cy="900000"/>
            <a:chOff x="0" y="0"/>
            <a:chExt cx="8809804" cy="5372100"/>
          </a:xfrm>
          <a:solidFill>
            <a:srgbClr val="F1490E"/>
          </a:solidFill>
        </p:grpSpPr>
        <p:sp>
          <p:nvSpPr>
            <p:cNvPr id="25" name="Freeform 7"/>
            <p:cNvSpPr/>
            <p:nvPr/>
          </p:nvSpPr>
          <p:spPr>
            <a:xfrm>
              <a:off x="0" y="0"/>
              <a:ext cx="8809803" cy="5372100"/>
            </a:xfrm>
            <a:prstGeom prst="rect">
              <a:avLst/>
            </a:prstGeom>
            <a:grpFill/>
          </p:spPr>
        </p:sp>
      </p:grpSp>
      <p:grpSp>
        <p:nvGrpSpPr>
          <p:cNvPr id="26" name="Group 4"/>
          <p:cNvGrpSpPr/>
          <p:nvPr/>
        </p:nvGrpSpPr>
        <p:grpSpPr>
          <a:xfrm>
            <a:off x="0" y="-1"/>
            <a:ext cx="10800000" cy="910392"/>
            <a:chOff x="0" y="0"/>
            <a:chExt cx="5800804" cy="5372100"/>
          </a:xfrm>
          <a:solidFill>
            <a:srgbClr val="0463A6"/>
          </a:solidFill>
        </p:grpSpPr>
        <p:sp>
          <p:nvSpPr>
            <p:cNvPr id="27" name="Freeform 5"/>
            <p:cNvSpPr/>
            <p:nvPr/>
          </p:nvSpPr>
          <p:spPr>
            <a:xfrm>
              <a:off x="0" y="0"/>
              <a:ext cx="5800804" cy="5372100"/>
            </a:xfrm>
            <a:prstGeom prst="rect">
              <a:avLst/>
            </a:prstGeom>
            <a:grpFill/>
          </p:spPr>
        </p:sp>
      </p:grpSp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795879"/>
            <a:ext cx="1828800" cy="12914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09230"/>
            <a:ext cx="14325600" cy="805814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572500"/>
            <a:ext cx="2145134" cy="1514783"/>
          </a:xfrm>
          <a:prstGeom prst="rect">
            <a:avLst/>
          </a:prstGeom>
        </p:spPr>
      </p:pic>
      <p:grpSp>
        <p:nvGrpSpPr>
          <p:cNvPr id="8" name="Group 4"/>
          <p:cNvGrpSpPr/>
          <p:nvPr/>
        </p:nvGrpSpPr>
        <p:grpSpPr>
          <a:xfrm>
            <a:off x="0" y="-1"/>
            <a:ext cx="10800000" cy="910392"/>
            <a:chOff x="0" y="0"/>
            <a:chExt cx="5800804" cy="5372100"/>
          </a:xfrm>
          <a:solidFill>
            <a:srgbClr val="0463A6"/>
          </a:solidFill>
        </p:grpSpPr>
        <p:sp>
          <p:nvSpPr>
            <p:cNvPr id="9" name="Freeform 5"/>
            <p:cNvSpPr/>
            <p:nvPr/>
          </p:nvSpPr>
          <p:spPr>
            <a:xfrm>
              <a:off x="0" y="0"/>
              <a:ext cx="5800804" cy="5372100"/>
            </a:xfrm>
            <a:prstGeom prst="rect">
              <a:avLst/>
            </a:prstGeom>
            <a:grpFill/>
          </p:spPr>
        </p:sp>
      </p:grpSp>
      <p:grpSp>
        <p:nvGrpSpPr>
          <p:cNvPr id="10" name="Group 6"/>
          <p:cNvGrpSpPr/>
          <p:nvPr/>
        </p:nvGrpSpPr>
        <p:grpSpPr>
          <a:xfrm rot="-10800000">
            <a:off x="7452000" y="9425100"/>
            <a:ext cx="10836000" cy="900000"/>
            <a:chOff x="0" y="0"/>
            <a:chExt cx="8809804" cy="5372100"/>
          </a:xfrm>
          <a:solidFill>
            <a:srgbClr val="F1490E"/>
          </a:solidFill>
        </p:grpSpPr>
        <p:sp>
          <p:nvSpPr>
            <p:cNvPr id="11" name="Freeform 7"/>
            <p:cNvSpPr/>
            <p:nvPr/>
          </p:nvSpPr>
          <p:spPr>
            <a:xfrm>
              <a:off x="0" y="0"/>
              <a:ext cx="8809803" cy="5372100"/>
            </a:xfrm>
            <a:prstGeom prst="rect">
              <a:avLst/>
            </a:prstGeom>
            <a:grpFill/>
          </p:spPr>
        </p:sp>
      </p:grpSp>
    </p:spTree>
    <p:extLst>
      <p:ext uri="{BB962C8B-B14F-4D97-AF65-F5344CB8AC3E}">
        <p14:creationId xmlns:p14="http://schemas.microsoft.com/office/powerpoint/2010/main" val="348001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e 53"/>
          <p:cNvGrpSpPr/>
          <p:nvPr/>
        </p:nvGrpSpPr>
        <p:grpSpPr>
          <a:xfrm>
            <a:off x="12725400" y="1882687"/>
            <a:ext cx="3297840" cy="3283113"/>
            <a:chOff x="13192018" y="1692933"/>
            <a:chExt cx="3297840" cy="3283113"/>
          </a:xfrm>
        </p:grpSpPr>
        <p:sp>
          <p:nvSpPr>
            <p:cNvPr id="5" name="Freeform 5"/>
            <p:cNvSpPr/>
            <p:nvPr/>
          </p:nvSpPr>
          <p:spPr>
            <a:xfrm rot="4174750">
              <a:off x="15466708" y="2242431"/>
              <a:ext cx="887222" cy="1159079"/>
            </a:xfrm>
            <a:custGeom>
              <a:avLst/>
              <a:gdLst/>
              <a:ahLst/>
              <a:cxnLst/>
              <a:rect l="l" t="t" r="r" b="b"/>
              <a:pathLst>
                <a:path w="887222" h="1159079">
                  <a:moveTo>
                    <a:pt x="0" y="0"/>
                  </a:moveTo>
                  <a:lnTo>
                    <a:pt x="887223" y="0"/>
                  </a:lnTo>
                  <a:lnTo>
                    <a:pt x="887223" y="1159079"/>
                  </a:lnTo>
                  <a:lnTo>
                    <a:pt x="0" y="1159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10490666">
              <a:off x="14104269" y="3937661"/>
              <a:ext cx="1063647" cy="1038385"/>
            </a:xfrm>
            <a:custGeom>
              <a:avLst/>
              <a:gdLst/>
              <a:ahLst/>
              <a:cxnLst/>
              <a:rect l="l" t="t" r="r" b="b"/>
              <a:pathLst>
                <a:path w="1063647" h="1038385">
                  <a:moveTo>
                    <a:pt x="0" y="0"/>
                  </a:moveTo>
                  <a:lnTo>
                    <a:pt x="1063647" y="0"/>
                  </a:lnTo>
                  <a:lnTo>
                    <a:pt x="1063647" y="1038386"/>
                  </a:lnTo>
                  <a:lnTo>
                    <a:pt x="0" y="1038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3238874">
              <a:off x="13173259" y="1903807"/>
              <a:ext cx="1071935" cy="1034417"/>
            </a:xfrm>
            <a:custGeom>
              <a:avLst/>
              <a:gdLst/>
              <a:ahLst/>
              <a:cxnLst/>
              <a:rect l="l" t="t" r="r" b="b"/>
              <a:pathLst>
                <a:path w="1071935" h="1034417">
                  <a:moveTo>
                    <a:pt x="0" y="0"/>
                  </a:moveTo>
                  <a:lnTo>
                    <a:pt x="1071935" y="0"/>
                  </a:lnTo>
                  <a:lnTo>
                    <a:pt x="1071935" y="1034417"/>
                  </a:lnTo>
                  <a:lnTo>
                    <a:pt x="0" y="10344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1" name="Group 41"/>
            <p:cNvGrpSpPr/>
            <p:nvPr/>
          </p:nvGrpSpPr>
          <p:grpSpPr>
            <a:xfrm rot="358013">
              <a:off x="13434734" y="1692933"/>
              <a:ext cx="2610491" cy="2284180"/>
              <a:chOff x="0" y="0"/>
              <a:chExt cx="812800" cy="7112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58" name="Groupe 57"/>
          <p:cNvGrpSpPr/>
          <p:nvPr/>
        </p:nvGrpSpPr>
        <p:grpSpPr>
          <a:xfrm>
            <a:off x="988687" y="2250886"/>
            <a:ext cx="5965169" cy="1439060"/>
            <a:chOff x="815031" y="2423037"/>
            <a:chExt cx="5965169" cy="1439060"/>
          </a:xfrm>
        </p:grpSpPr>
        <p:sp>
          <p:nvSpPr>
            <p:cNvPr id="9" name="AutoShape 9"/>
            <p:cNvSpPr/>
            <p:nvPr/>
          </p:nvSpPr>
          <p:spPr>
            <a:xfrm>
              <a:off x="815031" y="2749973"/>
              <a:ext cx="897775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815031" y="3618825"/>
              <a:ext cx="897775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843466" y="2423037"/>
              <a:ext cx="4936734" cy="5550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 rencontre tripartite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919459" y="3307009"/>
              <a:ext cx="2788577" cy="5550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 objectifs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15031" y="1249108"/>
            <a:ext cx="7014990" cy="693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4"/>
              </a:lnSpc>
            </a:pPr>
            <a:r>
              <a:rPr lang="en-US" sz="4000" b="1" dirty="0">
                <a:solidFill>
                  <a:srgbClr val="F149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L’ENTRETIEN DIAGNOSTIC</a:t>
            </a:r>
          </a:p>
        </p:txBody>
      </p:sp>
      <p:grpSp>
        <p:nvGrpSpPr>
          <p:cNvPr id="59" name="Groupe 58"/>
          <p:cNvGrpSpPr/>
          <p:nvPr/>
        </p:nvGrpSpPr>
        <p:grpSpPr>
          <a:xfrm>
            <a:off x="815031" y="4061585"/>
            <a:ext cx="10884018" cy="4474449"/>
            <a:chOff x="815031" y="4034586"/>
            <a:chExt cx="10884018" cy="4474449"/>
          </a:xfrm>
        </p:grpSpPr>
        <p:sp>
          <p:nvSpPr>
            <p:cNvPr id="15" name="Freeform 15"/>
            <p:cNvSpPr/>
            <p:nvPr/>
          </p:nvSpPr>
          <p:spPr>
            <a:xfrm>
              <a:off x="815031" y="4117892"/>
              <a:ext cx="1218343" cy="544059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0463A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43470" y="4066886"/>
              <a:ext cx="761464" cy="595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  <p:sp>
          <p:nvSpPr>
            <p:cNvPr id="18" name="Freeform 18"/>
            <p:cNvSpPr/>
            <p:nvPr/>
          </p:nvSpPr>
          <p:spPr>
            <a:xfrm>
              <a:off x="815031" y="4887758"/>
              <a:ext cx="1218343" cy="544059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F1490E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43470" y="4836752"/>
              <a:ext cx="761464" cy="595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  <p:sp>
          <p:nvSpPr>
            <p:cNvPr id="21" name="Freeform 21"/>
            <p:cNvSpPr/>
            <p:nvPr/>
          </p:nvSpPr>
          <p:spPr>
            <a:xfrm>
              <a:off x="815031" y="5653665"/>
              <a:ext cx="1218343" cy="544059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0463A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43470" y="5602659"/>
              <a:ext cx="761464" cy="595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  <p:sp>
          <p:nvSpPr>
            <p:cNvPr id="24" name="Freeform 24"/>
            <p:cNvSpPr/>
            <p:nvPr/>
          </p:nvSpPr>
          <p:spPr>
            <a:xfrm>
              <a:off x="815031" y="6419571"/>
              <a:ext cx="1218343" cy="544059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F1490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43470" y="6368565"/>
              <a:ext cx="761464" cy="595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  <p:sp>
          <p:nvSpPr>
            <p:cNvPr id="27" name="Freeform 27"/>
            <p:cNvSpPr/>
            <p:nvPr/>
          </p:nvSpPr>
          <p:spPr>
            <a:xfrm>
              <a:off x="815031" y="7185477"/>
              <a:ext cx="1218343" cy="544059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0463A6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043470" y="7134471"/>
              <a:ext cx="761464" cy="595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  <p:sp>
          <p:nvSpPr>
            <p:cNvPr id="30" name="Freeform 30"/>
            <p:cNvSpPr/>
            <p:nvPr/>
          </p:nvSpPr>
          <p:spPr>
            <a:xfrm>
              <a:off x="815031" y="7951384"/>
              <a:ext cx="1218343" cy="544059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F1490E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043470" y="7900378"/>
              <a:ext cx="761464" cy="595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268635" y="4138279"/>
              <a:ext cx="4878803" cy="5001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/>
                </a:rPr>
                <a:t>Présenter le dispositif PPR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2268635" y="4887758"/>
              <a:ext cx="7012633" cy="5001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/>
                </a:rPr>
                <a:t>Rappeler les engagements des parties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208873" y="5675625"/>
              <a:ext cx="4609728" cy="5001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/>
                </a:rPr>
                <a:t>Acter le début de la PPR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2222226" y="6441531"/>
              <a:ext cx="5311578" cy="5001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/>
                </a:rPr>
                <a:t>Acter la durée d’engagement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208664" y="7207437"/>
              <a:ext cx="9490385" cy="5001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3200" dirty="0" err="1">
                  <a:solidFill>
                    <a:srgbClr val="000000"/>
                  </a:solidFill>
                  <a:latin typeface="Arial"/>
                </a:rPr>
                <a:t>Recenser</a:t>
              </a:r>
              <a:r>
                <a:rPr lang="en-US" sz="3200" dirty="0">
                  <a:solidFill>
                    <a:srgbClr val="000000"/>
                  </a:solidFill>
                  <a:latin typeface="Arial"/>
                </a:rPr>
                <a:t> les </a:t>
              </a:r>
              <a:r>
                <a:rPr lang="en-US" sz="3200" dirty="0" err="1">
                  <a:solidFill>
                    <a:srgbClr val="000000"/>
                  </a:solidFill>
                  <a:latin typeface="Arial"/>
                </a:rPr>
                <a:t>possibilités</a:t>
              </a:r>
              <a:r>
                <a:rPr lang="en-US" sz="3200" dirty="0">
                  <a:solidFill>
                    <a:srgbClr val="000000"/>
                  </a:solidFill>
                  <a:latin typeface="Arial"/>
                </a:rPr>
                <a:t> de </a:t>
              </a:r>
              <a:r>
                <a:rPr lang="en-US" sz="3200" dirty="0" err="1">
                  <a:solidFill>
                    <a:srgbClr val="000000"/>
                  </a:solidFill>
                  <a:latin typeface="Arial"/>
                </a:rPr>
                <a:t>reclassement</a:t>
              </a:r>
              <a:r>
                <a:rPr lang="en-US" sz="32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/>
                </a:rPr>
                <a:t>en</a:t>
              </a:r>
              <a:r>
                <a:rPr lang="en-US" sz="3200" dirty="0">
                  <a:solidFill>
                    <a:srgbClr val="000000"/>
                  </a:solidFill>
                  <a:latin typeface="Arial"/>
                </a:rPr>
                <a:t> interne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208664" y="8008898"/>
              <a:ext cx="8146577" cy="5001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/>
                </a:rPr>
                <a:t>Identifier l’existence d’un projet professionnel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263918" y="4034586"/>
              <a:ext cx="290941" cy="608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Open Sans Bold"/>
                </a:rPr>
                <a:t>1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278732" y="4793506"/>
              <a:ext cx="290941" cy="608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Open Sans Bold"/>
                </a:rPr>
                <a:t>2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278732" y="5582080"/>
              <a:ext cx="290941" cy="608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Open Sans Bold"/>
                </a:rPr>
                <a:t>3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263917" y="6337088"/>
              <a:ext cx="290941" cy="608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Open Sans Bold"/>
                </a:rPr>
                <a:t>4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278732" y="7120879"/>
              <a:ext cx="290941" cy="608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Open Sans Bold"/>
                </a:rPr>
                <a:t>5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263916" y="7886785"/>
              <a:ext cx="290941" cy="608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Open Sans Bold"/>
                </a:rPr>
                <a:t>6</a:t>
              </a:r>
            </a:p>
          </p:txBody>
        </p:sp>
      </p:grpSp>
      <p:grpSp>
        <p:nvGrpSpPr>
          <p:cNvPr id="50" name="Group 6"/>
          <p:cNvGrpSpPr/>
          <p:nvPr/>
        </p:nvGrpSpPr>
        <p:grpSpPr>
          <a:xfrm rot="-10800000">
            <a:off x="7452000" y="9425100"/>
            <a:ext cx="10836000" cy="900000"/>
            <a:chOff x="0" y="0"/>
            <a:chExt cx="8809804" cy="5372100"/>
          </a:xfrm>
          <a:solidFill>
            <a:srgbClr val="F1490E"/>
          </a:solidFill>
        </p:grpSpPr>
        <p:sp>
          <p:nvSpPr>
            <p:cNvPr id="51" name="Freeform 7"/>
            <p:cNvSpPr/>
            <p:nvPr/>
          </p:nvSpPr>
          <p:spPr>
            <a:xfrm>
              <a:off x="0" y="0"/>
              <a:ext cx="8809803" cy="5372100"/>
            </a:xfrm>
            <a:prstGeom prst="rect">
              <a:avLst/>
            </a:prstGeom>
            <a:grpFill/>
          </p:spPr>
        </p:sp>
      </p:grpSp>
      <p:grpSp>
        <p:nvGrpSpPr>
          <p:cNvPr id="52" name="Group 4"/>
          <p:cNvGrpSpPr/>
          <p:nvPr/>
        </p:nvGrpSpPr>
        <p:grpSpPr>
          <a:xfrm>
            <a:off x="0" y="-1"/>
            <a:ext cx="10800000" cy="910392"/>
            <a:chOff x="0" y="0"/>
            <a:chExt cx="5800804" cy="5372100"/>
          </a:xfrm>
          <a:solidFill>
            <a:srgbClr val="0463A6"/>
          </a:solidFill>
        </p:grpSpPr>
        <p:sp>
          <p:nvSpPr>
            <p:cNvPr id="53" name="Freeform 5"/>
            <p:cNvSpPr/>
            <p:nvPr/>
          </p:nvSpPr>
          <p:spPr>
            <a:xfrm>
              <a:off x="0" y="0"/>
              <a:ext cx="5800804" cy="5372100"/>
            </a:xfrm>
            <a:prstGeom prst="rect">
              <a:avLst/>
            </a:prstGeom>
            <a:grpFill/>
          </p:spPr>
        </p:sp>
      </p:grpSp>
      <p:pic>
        <p:nvPicPr>
          <p:cNvPr id="57" name="Imag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801100"/>
            <a:ext cx="1828800" cy="12914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62000" y="1185464"/>
            <a:ext cx="19290741" cy="688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80"/>
              </a:lnSpc>
            </a:pPr>
            <a:r>
              <a:rPr lang="en-US" sz="4000" b="1" dirty="0">
                <a:solidFill>
                  <a:srgbClr val="F149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PRINCIPAUX ELEMENTS DE CONTENU DE LA CONVENTION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66800" y="2781300"/>
            <a:ext cx="16078200" cy="5731281"/>
            <a:chOff x="0" y="0"/>
            <a:chExt cx="21429437" cy="871084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429437" cy="1732681"/>
              <a:chOff x="0" y="0"/>
              <a:chExt cx="4232975" cy="34225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232975" cy="342258"/>
              </a:xfrm>
              <a:custGeom>
                <a:avLst/>
                <a:gdLst/>
                <a:ahLst/>
                <a:cxnLst/>
                <a:rect l="l" t="t" r="r" b="b"/>
                <a:pathLst>
                  <a:path w="4232975" h="342258">
                    <a:moveTo>
                      <a:pt x="4029775" y="0"/>
                    </a:moveTo>
                    <a:lnTo>
                      <a:pt x="203200" y="0"/>
                    </a:lnTo>
                    <a:lnTo>
                      <a:pt x="0" y="171129"/>
                    </a:lnTo>
                    <a:lnTo>
                      <a:pt x="203200" y="342258"/>
                    </a:lnTo>
                    <a:lnTo>
                      <a:pt x="4029775" y="342258"/>
                    </a:lnTo>
                    <a:lnTo>
                      <a:pt x="4232975" y="171129"/>
                    </a:lnTo>
                    <a:lnTo>
                      <a:pt x="4029775" y="0"/>
                    </a:lnTo>
                    <a:close/>
                  </a:path>
                </a:pathLst>
              </a:custGeom>
              <a:solidFill>
                <a:srgbClr val="F1490E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152400" y="-38100"/>
                <a:ext cx="3928175" cy="3803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230313" y="3617762"/>
              <a:ext cx="14968812" cy="1401908"/>
              <a:chOff x="0" y="0"/>
              <a:chExt cx="2956802" cy="27692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956802" cy="276920"/>
              </a:xfrm>
              <a:custGeom>
                <a:avLst/>
                <a:gdLst/>
                <a:ahLst/>
                <a:cxnLst/>
                <a:rect l="l" t="t" r="r" b="b"/>
                <a:pathLst>
                  <a:path w="2956802" h="276920">
                    <a:moveTo>
                      <a:pt x="2753602" y="0"/>
                    </a:moveTo>
                    <a:lnTo>
                      <a:pt x="203200" y="0"/>
                    </a:lnTo>
                    <a:lnTo>
                      <a:pt x="0" y="138460"/>
                    </a:lnTo>
                    <a:lnTo>
                      <a:pt x="203200" y="276920"/>
                    </a:lnTo>
                    <a:lnTo>
                      <a:pt x="2753602" y="276920"/>
                    </a:lnTo>
                    <a:lnTo>
                      <a:pt x="2956802" y="138460"/>
                    </a:lnTo>
                    <a:lnTo>
                      <a:pt x="2753602" y="0"/>
                    </a:lnTo>
                    <a:close/>
                  </a:path>
                </a:pathLst>
              </a:custGeom>
              <a:solidFill>
                <a:srgbClr val="F1490E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52400" y="-38100"/>
                <a:ext cx="2652002" cy="3150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6149010" y="6573978"/>
              <a:ext cx="9131417" cy="1030334"/>
              <a:chOff x="0" y="0"/>
              <a:chExt cx="1803737" cy="20352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803737" cy="203523"/>
              </a:xfrm>
              <a:custGeom>
                <a:avLst/>
                <a:gdLst/>
                <a:ahLst/>
                <a:cxnLst/>
                <a:rect l="l" t="t" r="r" b="b"/>
                <a:pathLst>
                  <a:path w="1803737" h="203523">
                    <a:moveTo>
                      <a:pt x="1600537" y="0"/>
                    </a:moveTo>
                    <a:lnTo>
                      <a:pt x="203200" y="0"/>
                    </a:lnTo>
                    <a:lnTo>
                      <a:pt x="0" y="101761"/>
                    </a:lnTo>
                    <a:lnTo>
                      <a:pt x="203200" y="203523"/>
                    </a:lnTo>
                    <a:lnTo>
                      <a:pt x="1600537" y="203523"/>
                    </a:lnTo>
                    <a:lnTo>
                      <a:pt x="1803737" y="101761"/>
                    </a:lnTo>
                    <a:lnTo>
                      <a:pt x="1600537" y="0"/>
                    </a:lnTo>
                    <a:close/>
                  </a:path>
                </a:pathLst>
              </a:custGeom>
              <a:solidFill>
                <a:srgbClr val="F1490E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152400" y="-38100"/>
                <a:ext cx="1498937" cy="2416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607380" y="1808881"/>
              <a:ext cx="18214678" cy="1732681"/>
              <a:chOff x="0" y="0"/>
              <a:chExt cx="3597961" cy="34225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597961" cy="342258"/>
              </a:xfrm>
              <a:custGeom>
                <a:avLst/>
                <a:gdLst/>
                <a:ahLst/>
                <a:cxnLst/>
                <a:rect l="l" t="t" r="r" b="b"/>
                <a:pathLst>
                  <a:path w="3597961" h="342258">
                    <a:moveTo>
                      <a:pt x="3394761" y="0"/>
                    </a:moveTo>
                    <a:lnTo>
                      <a:pt x="203200" y="0"/>
                    </a:lnTo>
                    <a:lnTo>
                      <a:pt x="0" y="171129"/>
                    </a:lnTo>
                    <a:lnTo>
                      <a:pt x="203200" y="342258"/>
                    </a:lnTo>
                    <a:lnTo>
                      <a:pt x="3394761" y="342258"/>
                    </a:lnTo>
                    <a:lnTo>
                      <a:pt x="3597961" y="171129"/>
                    </a:lnTo>
                    <a:lnTo>
                      <a:pt x="339476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152400" y="-38100"/>
                <a:ext cx="3293161" cy="3803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4885828" y="5095870"/>
              <a:ext cx="11657782" cy="1401908"/>
              <a:chOff x="0" y="0"/>
              <a:chExt cx="2302772" cy="27692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302772" cy="276920"/>
              </a:xfrm>
              <a:custGeom>
                <a:avLst/>
                <a:gdLst/>
                <a:ahLst/>
                <a:cxnLst/>
                <a:rect l="l" t="t" r="r" b="b"/>
                <a:pathLst>
                  <a:path w="2302772" h="276920">
                    <a:moveTo>
                      <a:pt x="2099572" y="0"/>
                    </a:moveTo>
                    <a:lnTo>
                      <a:pt x="203200" y="0"/>
                    </a:lnTo>
                    <a:lnTo>
                      <a:pt x="0" y="138460"/>
                    </a:lnTo>
                    <a:lnTo>
                      <a:pt x="203200" y="276920"/>
                    </a:lnTo>
                    <a:lnTo>
                      <a:pt x="2099572" y="276920"/>
                    </a:lnTo>
                    <a:lnTo>
                      <a:pt x="2302772" y="138460"/>
                    </a:lnTo>
                    <a:lnTo>
                      <a:pt x="209957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152400" y="-38100"/>
                <a:ext cx="1997972" cy="3150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7232774" y="7680512"/>
              <a:ext cx="6963890" cy="1030334"/>
              <a:chOff x="0" y="0"/>
              <a:chExt cx="1375583" cy="20352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375583" cy="203523"/>
              </a:xfrm>
              <a:custGeom>
                <a:avLst/>
                <a:gdLst/>
                <a:ahLst/>
                <a:cxnLst/>
                <a:rect l="l" t="t" r="r" b="b"/>
                <a:pathLst>
                  <a:path w="1375583" h="203523">
                    <a:moveTo>
                      <a:pt x="1172383" y="0"/>
                    </a:moveTo>
                    <a:lnTo>
                      <a:pt x="203200" y="0"/>
                    </a:lnTo>
                    <a:lnTo>
                      <a:pt x="0" y="101761"/>
                    </a:lnTo>
                    <a:lnTo>
                      <a:pt x="203200" y="203523"/>
                    </a:lnTo>
                    <a:lnTo>
                      <a:pt x="1172383" y="203523"/>
                    </a:lnTo>
                    <a:lnTo>
                      <a:pt x="1375583" y="101761"/>
                    </a:lnTo>
                    <a:lnTo>
                      <a:pt x="117238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152400" y="-38100"/>
                <a:ext cx="1070783" cy="2416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7643224" y="429397"/>
              <a:ext cx="5651499" cy="8275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L’objet et la durée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8791937" y="2254008"/>
              <a:ext cx="3354071" cy="781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 actions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372272" y="3900588"/>
              <a:ext cx="6288933" cy="7478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 modalités de suivi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426496" y="5377936"/>
              <a:ext cx="4576445" cy="701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 engagements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372272" y="6665581"/>
              <a:ext cx="6699387" cy="6553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situation administrative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816155" y="7823993"/>
              <a:ext cx="5797127" cy="621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 dispositions diverses</a:t>
              </a:r>
            </a:p>
          </p:txBody>
        </p:sp>
      </p:grpSp>
      <p:grpSp>
        <p:nvGrpSpPr>
          <p:cNvPr id="31" name="Group 4"/>
          <p:cNvGrpSpPr/>
          <p:nvPr/>
        </p:nvGrpSpPr>
        <p:grpSpPr>
          <a:xfrm>
            <a:off x="0" y="-1"/>
            <a:ext cx="10800000" cy="910392"/>
            <a:chOff x="0" y="0"/>
            <a:chExt cx="5800804" cy="5372100"/>
          </a:xfrm>
          <a:solidFill>
            <a:srgbClr val="0463A6"/>
          </a:solidFill>
        </p:grpSpPr>
        <p:sp>
          <p:nvSpPr>
            <p:cNvPr id="32" name="Freeform 5"/>
            <p:cNvSpPr/>
            <p:nvPr/>
          </p:nvSpPr>
          <p:spPr>
            <a:xfrm>
              <a:off x="0" y="0"/>
              <a:ext cx="5800804" cy="5372100"/>
            </a:xfrm>
            <a:prstGeom prst="rect">
              <a:avLst/>
            </a:prstGeom>
            <a:grpFill/>
          </p:spPr>
        </p:sp>
      </p:grpSp>
      <p:grpSp>
        <p:nvGrpSpPr>
          <p:cNvPr id="33" name="Group 6"/>
          <p:cNvGrpSpPr/>
          <p:nvPr/>
        </p:nvGrpSpPr>
        <p:grpSpPr>
          <a:xfrm rot="-10800000">
            <a:off x="7452000" y="9425100"/>
            <a:ext cx="10836000" cy="900000"/>
            <a:chOff x="0" y="0"/>
            <a:chExt cx="8809804" cy="5372100"/>
          </a:xfrm>
          <a:solidFill>
            <a:srgbClr val="F1490E"/>
          </a:solidFill>
        </p:grpSpPr>
        <p:sp>
          <p:nvSpPr>
            <p:cNvPr id="34" name="Freeform 7"/>
            <p:cNvSpPr/>
            <p:nvPr/>
          </p:nvSpPr>
          <p:spPr>
            <a:xfrm>
              <a:off x="0" y="0"/>
              <a:ext cx="8809803" cy="5372100"/>
            </a:xfrm>
            <a:prstGeom prst="rect">
              <a:avLst/>
            </a:prstGeom>
            <a:grpFill/>
          </p:spPr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795879"/>
            <a:ext cx="1828800" cy="12914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894360" y="3261995"/>
            <a:ext cx="895075" cy="0"/>
          </a:xfrm>
          <a:prstGeom prst="line">
            <a:avLst/>
          </a:prstGeom>
          <a:ln w="762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7" name="AutoShape 7"/>
          <p:cNvSpPr/>
          <p:nvPr/>
        </p:nvSpPr>
        <p:spPr>
          <a:xfrm>
            <a:off x="894360" y="4505007"/>
            <a:ext cx="895075" cy="0"/>
          </a:xfrm>
          <a:prstGeom prst="line">
            <a:avLst/>
          </a:prstGeom>
          <a:ln w="762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8" name="TextBox 8"/>
          <p:cNvSpPr txBox="1"/>
          <p:nvPr/>
        </p:nvSpPr>
        <p:spPr>
          <a:xfrm>
            <a:off x="1992116" y="2953803"/>
            <a:ext cx="555168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profil des agents en PPR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92116" y="4190029"/>
            <a:ext cx="3721775" cy="560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parcours PPR</a:t>
            </a:r>
          </a:p>
        </p:txBody>
      </p:sp>
      <p:sp>
        <p:nvSpPr>
          <p:cNvPr id="10" name="AutoShape 10"/>
          <p:cNvSpPr/>
          <p:nvPr/>
        </p:nvSpPr>
        <p:spPr>
          <a:xfrm>
            <a:off x="894360" y="5784489"/>
            <a:ext cx="895075" cy="0"/>
          </a:xfrm>
          <a:prstGeom prst="line">
            <a:avLst/>
          </a:prstGeom>
          <a:ln w="762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1" name="TextBox 11"/>
          <p:cNvSpPr txBox="1"/>
          <p:nvPr/>
        </p:nvSpPr>
        <p:spPr>
          <a:xfrm>
            <a:off x="1992116" y="5468014"/>
            <a:ext cx="3207636" cy="560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partenaires</a:t>
            </a:r>
          </a:p>
        </p:txBody>
      </p:sp>
      <p:sp>
        <p:nvSpPr>
          <p:cNvPr id="12" name="Freeform 12"/>
          <p:cNvSpPr/>
          <p:nvPr/>
        </p:nvSpPr>
        <p:spPr>
          <a:xfrm>
            <a:off x="10415049" y="2166209"/>
            <a:ext cx="4909901" cy="5142852"/>
          </a:xfrm>
          <a:custGeom>
            <a:avLst/>
            <a:gdLst/>
            <a:ahLst/>
            <a:cxnLst/>
            <a:rect l="l" t="t" r="r" b="b"/>
            <a:pathLst>
              <a:path w="4909901" h="5142852">
                <a:moveTo>
                  <a:pt x="0" y="0"/>
                </a:moveTo>
                <a:lnTo>
                  <a:pt x="4909901" y="0"/>
                </a:lnTo>
                <a:lnTo>
                  <a:pt x="4909901" y="5142852"/>
                </a:lnTo>
                <a:lnTo>
                  <a:pt x="0" y="51428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94360" y="1184265"/>
            <a:ext cx="3675539" cy="693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4"/>
              </a:lnSpc>
            </a:pPr>
            <a:r>
              <a:rPr lang="en-US" sz="4000" b="1" dirty="0">
                <a:solidFill>
                  <a:srgbClr val="F149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PROJETS</a:t>
            </a:r>
          </a:p>
        </p:txBody>
      </p:sp>
      <p:grpSp>
        <p:nvGrpSpPr>
          <p:cNvPr id="14" name="Group 4"/>
          <p:cNvGrpSpPr/>
          <p:nvPr/>
        </p:nvGrpSpPr>
        <p:grpSpPr>
          <a:xfrm>
            <a:off x="0" y="-1"/>
            <a:ext cx="10800000" cy="910392"/>
            <a:chOff x="0" y="0"/>
            <a:chExt cx="5800804" cy="5372100"/>
          </a:xfrm>
          <a:solidFill>
            <a:srgbClr val="0463A6"/>
          </a:solidFill>
        </p:grpSpPr>
        <p:sp>
          <p:nvSpPr>
            <p:cNvPr id="15" name="Freeform 5"/>
            <p:cNvSpPr/>
            <p:nvPr/>
          </p:nvSpPr>
          <p:spPr>
            <a:xfrm>
              <a:off x="0" y="0"/>
              <a:ext cx="5800804" cy="5372100"/>
            </a:xfrm>
            <a:prstGeom prst="rect">
              <a:avLst/>
            </a:prstGeom>
            <a:grpFill/>
          </p:spPr>
        </p:sp>
      </p:grpSp>
      <p:grpSp>
        <p:nvGrpSpPr>
          <p:cNvPr id="16" name="Group 6"/>
          <p:cNvGrpSpPr/>
          <p:nvPr/>
        </p:nvGrpSpPr>
        <p:grpSpPr>
          <a:xfrm rot="-10800000">
            <a:off x="7452000" y="9425100"/>
            <a:ext cx="10836000" cy="900000"/>
            <a:chOff x="0" y="0"/>
            <a:chExt cx="8809804" cy="5372100"/>
          </a:xfrm>
          <a:solidFill>
            <a:srgbClr val="F1490E"/>
          </a:solidFill>
        </p:grpSpPr>
        <p:sp>
          <p:nvSpPr>
            <p:cNvPr id="17" name="Freeform 7"/>
            <p:cNvSpPr/>
            <p:nvPr/>
          </p:nvSpPr>
          <p:spPr>
            <a:xfrm>
              <a:off x="0" y="0"/>
              <a:ext cx="8809803" cy="5372100"/>
            </a:xfrm>
            <a:prstGeom prst="rect">
              <a:avLst/>
            </a:prstGeom>
            <a:grpFill/>
          </p:spPr>
        </p: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795879"/>
            <a:ext cx="1828800" cy="12914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62060" y="1161163"/>
            <a:ext cx="9276943" cy="693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4"/>
              </a:lnSpc>
            </a:pPr>
            <a:r>
              <a:rPr lang="en-US" sz="4000" b="1" dirty="0">
                <a:solidFill>
                  <a:srgbClr val="F149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PROFIL DES AGENTS EN PPR 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581436" y="2620693"/>
            <a:ext cx="5180419" cy="560923"/>
            <a:chOff x="0" y="-114626"/>
            <a:chExt cx="6907224" cy="747897"/>
          </a:xfrm>
        </p:grpSpPr>
        <p:sp>
          <p:nvSpPr>
            <p:cNvPr id="7" name="AutoShape 7"/>
            <p:cNvSpPr/>
            <p:nvPr/>
          </p:nvSpPr>
          <p:spPr>
            <a:xfrm>
              <a:off x="0" y="304377"/>
              <a:ext cx="1193433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555705" y="-114626"/>
              <a:ext cx="5351519" cy="747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Quelques chiffres :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804684" y="4887095"/>
            <a:ext cx="6655238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44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agents accompagnés depuis 2019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473350" y="4251937"/>
            <a:ext cx="4287348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44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conventions en cours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569698" y="5943911"/>
            <a:ext cx="632460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44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 issus de la filière technique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69697" y="7602915"/>
            <a:ext cx="491726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44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relèvent de la catégorie C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90800" y="6771324"/>
            <a:ext cx="5737032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44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agents reclassés en 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4268" y="4072369"/>
            <a:ext cx="1420416" cy="1509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i="1" dirty="0">
                <a:solidFill>
                  <a:srgbClr val="F149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0666" y="6016627"/>
            <a:ext cx="2410134" cy="1509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i="1" dirty="0">
                <a:solidFill>
                  <a:srgbClr val="046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64%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3812" y="3497240"/>
            <a:ext cx="1419537" cy="1509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i="1" dirty="0">
                <a:solidFill>
                  <a:srgbClr val="046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67259" y="5164006"/>
            <a:ext cx="2402438" cy="1509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i="1" dirty="0">
                <a:solidFill>
                  <a:srgbClr val="F149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167259" y="6796272"/>
            <a:ext cx="2402438" cy="1509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i="1" dirty="0">
                <a:solidFill>
                  <a:srgbClr val="046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4028327" y="744369"/>
            <a:ext cx="2674725" cy="2504211"/>
            <a:chOff x="0" y="0"/>
            <a:chExt cx="3566300" cy="333894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566300" cy="3338948"/>
            </a:xfrm>
            <a:custGeom>
              <a:avLst/>
              <a:gdLst/>
              <a:ahLst/>
              <a:cxnLst/>
              <a:rect l="l" t="t" r="r" b="b"/>
              <a:pathLst>
                <a:path w="3566300" h="3338948">
                  <a:moveTo>
                    <a:pt x="0" y="0"/>
                  </a:moveTo>
                  <a:lnTo>
                    <a:pt x="3566300" y="0"/>
                  </a:lnTo>
                  <a:lnTo>
                    <a:pt x="3566300" y="3338948"/>
                  </a:lnTo>
                  <a:lnTo>
                    <a:pt x="0" y="3338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 rot="711362">
              <a:off x="600139" y="1204921"/>
              <a:ext cx="2386015" cy="1210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01"/>
                </a:lnSpc>
              </a:pPr>
              <a:r>
                <a:rPr lang="en-US" sz="2644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Outil</a:t>
              </a:r>
              <a:r>
                <a:rPr lang="en-US" sz="2644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SCEEP</a:t>
              </a:r>
            </a:p>
          </p:txBody>
        </p:sp>
      </p:grpSp>
      <p:grpSp>
        <p:nvGrpSpPr>
          <p:cNvPr id="22" name="Group 6"/>
          <p:cNvGrpSpPr/>
          <p:nvPr/>
        </p:nvGrpSpPr>
        <p:grpSpPr>
          <a:xfrm rot="-10800000">
            <a:off x="7452000" y="9425100"/>
            <a:ext cx="10836000" cy="900000"/>
            <a:chOff x="0" y="0"/>
            <a:chExt cx="8809804" cy="5372100"/>
          </a:xfrm>
          <a:solidFill>
            <a:srgbClr val="F1490E"/>
          </a:solidFill>
        </p:grpSpPr>
        <p:sp>
          <p:nvSpPr>
            <p:cNvPr id="23" name="Freeform 7"/>
            <p:cNvSpPr/>
            <p:nvPr/>
          </p:nvSpPr>
          <p:spPr>
            <a:xfrm>
              <a:off x="0" y="0"/>
              <a:ext cx="8809803" cy="5372100"/>
            </a:xfrm>
            <a:prstGeom prst="rect">
              <a:avLst/>
            </a:prstGeom>
            <a:grpFill/>
          </p:spPr>
        </p:sp>
      </p:grp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795879"/>
            <a:ext cx="1828800" cy="1291404"/>
          </a:xfrm>
          <a:prstGeom prst="rect">
            <a:avLst/>
          </a:prstGeom>
        </p:spPr>
      </p:pic>
      <p:grpSp>
        <p:nvGrpSpPr>
          <p:cNvPr id="25" name="Group 4"/>
          <p:cNvGrpSpPr/>
          <p:nvPr/>
        </p:nvGrpSpPr>
        <p:grpSpPr>
          <a:xfrm>
            <a:off x="0" y="-1"/>
            <a:ext cx="10800000" cy="910392"/>
            <a:chOff x="0" y="0"/>
            <a:chExt cx="5800804" cy="5372100"/>
          </a:xfrm>
          <a:solidFill>
            <a:srgbClr val="0463A6"/>
          </a:solidFill>
        </p:grpSpPr>
        <p:sp>
          <p:nvSpPr>
            <p:cNvPr id="26" name="Freeform 5"/>
            <p:cNvSpPr/>
            <p:nvPr/>
          </p:nvSpPr>
          <p:spPr>
            <a:xfrm>
              <a:off x="0" y="0"/>
              <a:ext cx="5800804" cy="5372100"/>
            </a:xfrm>
            <a:prstGeom prst="rect">
              <a:avLst/>
            </a:prstGeom>
            <a:grpFill/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4"/>
          <p:cNvSpPr/>
          <p:nvPr/>
        </p:nvSpPr>
        <p:spPr>
          <a:xfrm>
            <a:off x="11701569" y="2167982"/>
            <a:ext cx="4815046" cy="2419561"/>
          </a:xfrm>
          <a:custGeom>
            <a:avLst/>
            <a:gdLst/>
            <a:ahLst/>
            <a:cxnLst/>
            <a:rect l="l" t="t" r="r" b="b"/>
            <a:pathLst>
              <a:path w="4815046" h="2419561">
                <a:moveTo>
                  <a:pt x="0" y="0"/>
                </a:moveTo>
                <a:lnTo>
                  <a:pt x="4815046" y="0"/>
                </a:lnTo>
                <a:lnTo>
                  <a:pt x="4815046" y="2419560"/>
                </a:lnTo>
                <a:lnTo>
                  <a:pt x="0" y="2419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61" name="Groupe 160"/>
          <p:cNvGrpSpPr/>
          <p:nvPr/>
        </p:nvGrpSpPr>
        <p:grpSpPr>
          <a:xfrm>
            <a:off x="753789" y="2065840"/>
            <a:ext cx="8394069" cy="574132"/>
            <a:chOff x="1601381" y="1412449"/>
            <a:chExt cx="8394069" cy="574132"/>
          </a:xfrm>
        </p:grpSpPr>
        <p:sp>
          <p:nvSpPr>
            <p:cNvPr id="5" name="AutoShape 5"/>
            <p:cNvSpPr/>
            <p:nvPr/>
          </p:nvSpPr>
          <p:spPr>
            <a:xfrm>
              <a:off x="1601381" y="1774081"/>
              <a:ext cx="895075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126" name="TextBox 126"/>
            <p:cNvSpPr txBox="1"/>
            <p:nvPr/>
          </p:nvSpPr>
          <p:spPr>
            <a:xfrm>
              <a:off x="2807377" y="1412449"/>
              <a:ext cx="7188073" cy="574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 Bold"/>
                </a:rPr>
                <a:t>Les métiers </a:t>
              </a:r>
              <a:r>
                <a:rPr lang="en-US" sz="3200" dirty="0" err="1">
                  <a:solidFill>
                    <a:srgbClr val="000000"/>
                  </a:solidFill>
                  <a:latin typeface="Arial Bold"/>
                </a:rPr>
                <a:t>exercés</a:t>
              </a:r>
              <a:r>
                <a:rPr lang="en-US" sz="3200" dirty="0">
                  <a:solidFill>
                    <a:srgbClr val="000000"/>
                  </a:solidFill>
                  <a:latin typeface="Arial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 Bold"/>
                </a:rPr>
                <a:t>avant</a:t>
              </a:r>
              <a:r>
                <a:rPr lang="en-US" sz="3200" dirty="0">
                  <a:solidFill>
                    <a:srgbClr val="000000"/>
                  </a:solidFill>
                  <a:latin typeface="Arial Bold"/>
                </a:rPr>
                <a:t> la PPR :</a:t>
              </a:r>
            </a:p>
          </p:txBody>
        </p:sp>
      </p:grpSp>
      <p:grpSp>
        <p:nvGrpSpPr>
          <p:cNvPr id="157" name="Groupe 156"/>
          <p:cNvGrpSpPr/>
          <p:nvPr/>
        </p:nvGrpSpPr>
        <p:grpSpPr>
          <a:xfrm>
            <a:off x="2652018" y="3015507"/>
            <a:ext cx="10192974" cy="5977072"/>
            <a:chOff x="2147736" y="2524314"/>
            <a:chExt cx="10126138" cy="7358219"/>
          </a:xfrm>
        </p:grpSpPr>
        <p:grpSp>
          <p:nvGrpSpPr>
            <p:cNvPr id="6" name="Group 6"/>
            <p:cNvGrpSpPr/>
            <p:nvPr/>
          </p:nvGrpSpPr>
          <p:grpSpPr>
            <a:xfrm>
              <a:off x="6685934" y="2763200"/>
              <a:ext cx="1038673" cy="334363"/>
              <a:chOff x="0" y="0"/>
              <a:chExt cx="273560" cy="8806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0463A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685934" y="3283565"/>
              <a:ext cx="1038673" cy="334363"/>
              <a:chOff x="0" y="0"/>
              <a:chExt cx="273560" cy="8806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0463A6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6685934" y="3808428"/>
              <a:ext cx="1038673" cy="334363"/>
              <a:chOff x="0" y="0"/>
              <a:chExt cx="273560" cy="8806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0463A6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6685934" y="4333292"/>
              <a:ext cx="1038673" cy="334363"/>
              <a:chOff x="0" y="0"/>
              <a:chExt cx="273560" cy="8806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0463A6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6685934" y="4843001"/>
              <a:ext cx="1038673" cy="334363"/>
              <a:chOff x="0" y="0"/>
              <a:chExt cx="273560" cy="8806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0463A6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6692695" y="6958343"/>
              <a:ext cx="1038673" cy="334363"/>
              <a:chOff x="0" y="0"/>
              <a:chExt cx="273560" cy="88063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0463A6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6685934" y="5390247"/>
              <a:ext cx="1038673" cy="334363"/>
              <a:chOff x="0" y="0"/>
              <a:chExt cx="273560" cy="88063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0463A6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6685934" y="5915110"/>
              <a:ext cx="1038673" cy="334363"/>
              <a:chOff x="0" y="0"/>
              <a:chExt cx="273560" cy="8806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0463A6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6692695" y="7439768"/>
              <a:ext cx="1038673" cy="334363"/>
              <a:chOff x="0" y="0"/>
              <a:chExt cx="273560" cy="88063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7731368" y="7439768"/>
              <a:ext cx="1038673" cy="334363"/>
              <a:chOff x="0" y="0"/>
              <a:chExt cx="273560" cy="88063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6692695" y="7945582"/>
              <a:ext cx="1038673" cy="334363"/>
              <a:chOff x="0" y="0"/>
              <a:chExt cx="273560" cy="8806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7731368" y="7945582"/>
              <a:ext cx="1038673" cy="334363"/>
              <a:chOff x="0" y="0"/>
              <a:chExt cx="273560" cy="88063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7212031" y="7439768"/>
              <a:ext cx="1038673" cy="334363"/>
              <a:chOff x="0" y="0"/>
              <a:chExt cx="273560" cy="88063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7212031" y="7945582"/>
              <a:ext cx="1038673" cy="334363"/>
              <a:chOff x="0" y="0"/>
              <a:chExt cx="273560" cy="88063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6692695" y="8451395"/>
              <a:ext cx="1038673" cy="334363"/>
              <a:chOff x="0" y="0"/>
              <a:chExt cx="273560" cy="8806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7731368" y="8451395"/>
              <a:ext cx="1038673" cy="334363"/>
              <a:chOff x="0" y="0"/>
              <a:chExt cx="273560" cy="88063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7212031" y="8451395"/>
              <a:ext cx="1038673" cy="334363"/>
              <a:chOff x="0" y="0"/>
              <a:chExt cx="273560" cy="88063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6692695" y="8957208"/>
              <a:ext cx="1038673" cy="334363"/>
              <a:chOff x="0" y="0"/>
              <a:chExt cx="273560" cy="8806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>
              <a:off x="7731368" y="8957208"/>
              <a:ext cx="1038673" cy="334363"/>
              <a:chOff x="0" y="0"/>
              <a:chExt cx="273560" cy="88063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7212031" y="8957208"/>
              <a:ext cx="1038673" cy="334363"/>
              <a:chOff x="0" y="0"/>
              <a:chExt cx="273560" cy="88063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>
              <a:off x="8770040" y="8957208"/>
              <a:ext cx="1038673" cy="334363"/>
              <a:chOff x="0" y="0"/>
              <a:chExt cx="273560" cy="88063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>
              <a:off x="9808713" y="8957208"/>
              <a:ext cx="1038673" cy="334363"/>
              <a:chOff x="0" y="0"/>
              <a:chExt cx="273560" cy="88063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>
              <a:off x="9289377" y="8957208"/>
              <a:ext cx="1038673" cy="334363"/>
              <a:chOff x="0" y="0"/>
              <a:chExt cx="273560" cy="88063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74" name="TextBox 74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5" name="Group 75"/>
            <p:cNvGrpSpPr/>
            <p:nvPr/>
          </p:nvGrpSpPr>
          <p:grpSpPr>
            <a:xfrm>
              <a:off x="6692695" y="9463022"/>
              <a:ext cx="1038673" cy="334363"/>
              <a:chOff x="0" y="0"/>
              <a:chExt cx="273560" cy="88063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77" name="TextBox 77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8" name="Group 78"/>
            <p:cNvGrpSpPr/>
            <p:nvPr/>
          </p:nvGrpSpPr>
          <p:grpSpPr>
            <a:xfrm>
              <a:off x="7731368" y="9463022"/>
              <a:ext cx="1038673" cy="334363"/>
              <a:chOff x="0" y="0"/>
              <a:chExt cx="273560" cy="88063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80" name="TextBox 80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>
              <a:off x="7212031" y="9463022"/>
              <a:ext cx="1038673" cy="334363"/>
              <a:chOff x="0" y="0"/>
              <a:chExt cx="273560" cy="88063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83" name="TextBox 83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4" name="Group 84"/>
            <p:cNvGrpSpPr/>
            <p:nvPr/>
          </p:nvGrpSpPr>
          <p:grpSpPr>
            <a:xfrm>
              <a:off x="8770040" y="9463022"/>
              <a:ext cx="1038673" cy="334363"/>
              <a:chOff x="0" y="0"/>
              <a:chExt cx="273560" cy="88063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86" name="TextBox 86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7" name="Group 87"/>
            <p:cNvGrpSpPr/>
            <p:nvPr/>
          </p:nvGrpSpPr>
          <p:grpSpPr>
            <a:xfrm>
              <a:off x="9808713" y="9463022"/>
              <a:ext cx="1038673" cy="334363"/>
              <a:chOff x="0" y="0"/>
              <a:chExt cx="273560" cy="88063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89" name="TextBox 89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0" name="Group 90"/>
            <p:cNvGrpSpPr/>
            <p:nvPr/>
          </p:nvGrpSpPr>
          <p:grpSpPr>
            <a:xfrm>
              <a:off x="9289377" y="9463022"/>
              <a:ext cx="1038673" cy="334363"/>
              <a:chOff x="0" y="0"/>
              <a:chExt cx="273560" cy="88063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92" name="TextBox 92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3" name="Group 93"/>
            <p:cNvGrpSpPr/>
            <p:nvPr/>
          </p:nvGrpSpPr>
          <p:grpSpPr>
            <a:xfrm>
              <a:off x="7731368" y="8957208"/>
              <a:ext cx="1038673" cy="334363"/>
              <a:chOff x="0" y="0"/>
              <a:chExt cx="273560" cy="88063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95" name="TextBox 95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6" name="Group 96"/>
            <p:cNvGrpSpPr/>
            <p:nvPr/>
          </p:nvGrpSpPr>
          <p:grpSpPr>
            <a:xfrm>
              <a:off x="8770040" y="8957208"/>
              <a:ext cx="1038673" cy="334363"/>
              <a:chOff x="0" y="0"/>
              <a:chExt cx="273560" cy="88063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98" name="TextBox 98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9" name="Group 99"/>
            <p:cNvGrpSpPr/>
            <p:nvPr/>
          </p:nvGrpSpPr>
          <p:grpSpPr>
            <a:xfrm>
              <a:off x="8250704" y="8957208"/>
              <a:ext cx="1038673" cy="334363"/>
              <a:chOff x="0" y="0"/>
              <a:chExt cx="273560" cy="88063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101" name="TextBox 101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2" name="Group 102"/>
            <p:cNvGrpSpPr/>
            <p:nvPr/>
          </p:nvGrpSpPr>
          <p:grpSpPr>
            <a:xfrm>
              <a:off x="7731368" y="9463022"/>
              <a:ext cx="1038673" cy="334363"/>
              <a:chOff x="0" y="0"/>
              <a:chExt cx="273560" cy="88063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104" name="TextBox 104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5" name="Group 105"/>
            <p:cNvGrpSpPr/>
            <p:nvPr/>
          </p:nvGrpSpPr>
          <p:grpSpPr>
            <a:xfrm>
              <a:off x="8770040" y="9463022"/>
              <a:ext cx="1038673" cy="334363"/>
              <a:chOff x="0" y="0"/>
              <a:chExt cx="273560" cy="88063"/>
            </a:xfrm>
          </p:grpSpPr>
          <p:sp>
            <p:nvSpPr>
              <p:cNvPr id="106" name="Freeform 106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107" name="TextBox 107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8" name="Group 108"/>
            <p:cNvGrpSpPr/>
            <p:nvPr/>
          </p:nvGrpSpPr>
          <p:grpSpPr>
            <a:xfrm>
              <a:off x="8250704" y="9463022"/>
              <a:ext cx="1038673" cy="334363"/>
              <a:chOff x="0" y="0"/>
              <a:chExt cx="273560" cy="88063"/>
            </a:xfrm>
          </p:grpSpPr>
          <p:sp>
            <p:nvSpPr>
              <p:cNvPr id="109" name="Freeform 109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110" name="TextBox 110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1" name="TextBox 111"/>
            <p:cNvSpPr txBox="1"/>
            <p:nvPr/>
          </p:nvSpPr>
          <p:spPr>
            <a:xfrm>
              <a:off x="2712962" y="2692500"/>
              <a:ext cx="3724297" cy="442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Agent technique d’exploitation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>
              <a:off x="3170419" y="3231415"/>
              <a:ext cx="3260080" cy="3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Responsable des festivités</a:t>
              </a:r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2394578" y="3788523"/>
              <a:ext cx="4035921" cy="3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Gestionnaire du parc automobille</a:t>
              </a:r>
            </a:p>
          </p:txBody>
        </p:sp>
        <p:sp>
          <p:nvSpPr>
            <p:cNvPr id="114" name="TextBox 114"/>
            <p:cNvSpPr txBox="1"/>
            <p:nvPr/>
          </p:nvSpPr>
          <p:spPr>
            <a:xfrm>
              <a:off x="4559083" y="4295748"/>
              <a:ext cx="1903348" cy="3277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Aide soignante</a:t>
              </a:r>
            </a:p>
          </p:txBody>
        </p:sp>
        <p:sp>
          <p:nvSpPr>
            <p:cNvPr id="115" name="TextBox 115"/>
            <p:cNvSpPr txBox="1"/>
            <p:nvPr/>
          </p:nvSpPr>
          <p:spPr>
            <a:xfrm>
              <a:off x="4223502" y="4791308"/>
              <a:ext cx="2215902" cy="3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Assistante sociale</a:t>
              </a:r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3064751" y="6928126"/>
              <a:ext cx="3471416" cy="3277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Agent technique polyvalent</a:t>
              </a:r>
            </a:p>
          </p:txBody>
        </p:sp>
        <p:sp>
          <p:nvSpPr>
            <p:cNvPr id="117" name="TextBox 117"/>
            <p:cNvSpPr txBox="1"/>
            <p:nvPr/>
          </p:nvSpPr>
          <p:spPr>
            <a:xfrm>
              <a:off x="4204438" y="5351948"/>
              <a:ext cx="2215455" cy="3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Agent de salubrité</a:t>
              </a:r>
            </a:p>
          </p:txBody>
        </p:sp>
        <p:sp>
          <p:nvSpPr>
            <p:cNvPr id="118" name="TextBox 118"/>
            <p:cNvSpPr txBox="1"/>
            <p:nvPr/>
          </p:nvSpPr>
          <p:spPr>
            <a:xfrm>
              <a:off x="2313996" y="5856582"/>
              <a:ext cx="4148435" cy="3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Adjoint d’animation petite enfance</a:t>
              </a:r>
            </a:p>
          </p:txBody>
        </p:sp>
        <p:sp>
          <p:nvSpPr>
            <p:cNvPr id="119" name="TextBox 119"/>
            <p:cNvSpPr txBox="1"/>
            <p:nvPr/>
          </p:nvSpPr>
          <p:spPr>
            <a:xfrm>
              <a:off x="2160371" y="7370760"/>
              <a:ext cx="4304258" cy="3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Assistante éducative petite enfance</a:t>
              </a:r>
            </a:p>
          </p:txBody>
        </p:sp>
        <p:sp>
          <p:nvSpPr>
            <p:cNvPr id="120" name="TextBox 120"/>
            <p:cNvSpPr txBox="1"/>
            <p:nvPr/>
          </p:nvSpPr>
          <p:spPr>
            <a:xfrm>
              <a:off x="5535927" y="7918927"/>
              <a:ext cx="926504" cy="3277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ATSEM</a:t>
              </a:r>
            </a:p>
          </p:txBody>
        </p:sp>
        <p:sp>
          <p:nvSpPr>
            <p:cNvPr id="121" name="TextBox 121"/>
            <p:cNvSpPr txBox="1"/>
            <p:nvPr/>
          </p:nvSpPr>
          <p:spPr>
            <a:xfrm>
              <a:off x="3812825" y="8406070"/>
              <a:ext cx="2624435" cy="3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Agent de restauration</a:t>
              </a:r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2147736" y="8908385"/>
              <a:ext cx="4289524" cy="3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Agent d’entretien et de restauration</a:t>
              </a:r>
            </a:p>
          </p:txBody>
        </p:sp>
        <p:sp>
          <p:nvSpPr>
            <p:cNvPr id="123" name="TextBox 123"/>
            <p:cNvSpPr txBox="1"/>
            <p:nvPr/>
          </p:nvSpPr>
          <p:spPr>
            <a:xfrm>
              <a:off x="2997042" y="9410700"/>
              <a:ext cx="3471416" cy="3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Agent d’entretien des locaux</a:t>
              </a:r>
            </a:p>
          </p:txBody>
        </p:sp>
        <p:sp>
          <p:nvSpPr>
            <p:cNvPr id="127" name="TextBox 127"/>
            <p:cNvSpPr txBox="1"/>
            <p:nvPr/>
          </p:nvSpPr>
          <p:spPr>
            <a:xfrm>
              <a:off x="7851684" y="2524314"/>
              <a:ext cx="275481" cy="646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Open Sans Bold"/>
                </a:rPr>
                <a:t>1</a:t>
              </a:r>
            </a:p>
          </p:txBody>
        </p:sp>
        <p:sp>
          <p:nvSpPr>
            <p:cNvPr id="128" name="TextBox 128"/>
            <p:cNvSpPr txBox="1"/>
            <p:nvPr/>
          </p:nvSpPr>
          <p:spPr>
            <a:xfrm>
              <a:off x="7851684" y="3039521"/>
              <a:ext cx="275481" cy="646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Open Sans Bold"/>
                </a:rPr>
                <a:t>1</a:t>
              </a:r>
            </a:p>
          </p:txBody>
        </p:sp>
        <p:sp>
          <p:nvSpPr>
            <p:cNvPr id="129" name="TextBox 129"/>
            <p:cNvSpPr txBox="1"/>
            <p:nvPr/>
          </p:nvSpPr>
          <p:spPr>
            <a:xfrm>
              <a:off x="7851684" y="3596578"/>
              <a:ext cx="275481" cy="646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Open Sans Bold"/>
                </a:rPr>
                <a:t>1</a:t>
              </a:r>
            </a:p>
          </p:txBody>
        </p:sp>
        <p:sp>
          <p:nvSpPr>
            <p:cNvPr id="130" name="TextBox 130"/>
            <p:cNvSpPr txBox="1"/>
            <p:nvPr/>
          </p:nvSpPr>
          <p:spPr>
            <a:xfrm>
              <a:off x="7851684" y="4110130"/>
              <a:ext cx="275481" cy="646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Open Sans Bold"/>
                </a:rPr>
                <a:t>1</a:t>
              </a:r>
            </a:p>
          </p:txBody>
        </p:sp>
        <p:sp>
          <p:nvSpPr>
            <p:cNvPr id="131" name="TextBox 131"/>
            <p:cNvSpPr txBox="1"/>
            <p:nvPr/>
          </p:nvSpPr>
          <p:spPr>
            <a:xfrm>
              <a:off x="7851684" y="4633704"/>
              <a:ext cx="275481" cy="646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Open Sans Bold"/>
                </a:rPr>
                <a:t>1</a:t>
              </a:r>
            </a:p>
          </p:txBody>
        </p:sp>
        <p:sp>
          <p:nvSpPr>
            <p:cNvPr id="132" name="TextBox 132"/>
            <p:cNvSpPr txBox="1"/>
            <p:nvPr/>
          </p:nvSpPr>
          <p:spPr>
            <a:xfrm>
              <a:off x="7851684" y="5145160"/>
              <a:ext cx="275481" cy="646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Open Sans Bold"/>
                </a:rPr>
                <a:t>1</a:t>
              </a:r>
            </a:p>
          </p:txBody>
        </p:sp>
        <p:sp>
          <p:nvSpPr>
            <p:cNvPr id="133" name="TextBox 133"/>
            <p:cNvSpPr txBox="1"/>
            <p:nvPr/>
          </p:nvSpPr>
          <p:spPr>
            <a:xfrm>
              <a:off x="7851684" y="5668735"/>
              <a:ext cx="275481" cy="646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Open Sans Bold"/>
                </a:rPr>
                <a:t>1</a:t>
              </a:r>
            </a:p>
          </p:txBody>
        </p:sp>
        <p:sp>
          <p:nvSpPr>
            <p:cNvPr id="134" name="TextBox 134"/>
            <p:cNvSpPr txBox="1"/>
            <p:nvPr/>
          </p:nvSpPr>
          <p:spPr>
            <a:xfrm>
              <a:off x="8863332" y="7196974"/>
              <a:ext cx="275481" cy="646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Open Sans Bold"/>
                </a:rPr>
                <a:t>2</a:t>
              </a:r>
            </a:p>
          </p:txBody>
        </p:sp>
        <p:sp>
          <p:nvSpPr>
            <p:cNvPr id="135" name="TextBox 135"/>
            <p:cNvSpPr txBox="1"/>
            <p:nvPr/>
          </p:nvSpPr>
          <p:spPr>
            <a:xfrm>
              <a:off x="8863332" y="7713245"/>
              <a:ext cx="275481" cy="646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Open Sans Bold"/>
                </a:rPr>
                <a:t>2</a:t>
              </a:r>
            </a:p>
          </p:txBody>
        </p:sp>
        <p:sp>
          <p:nvSpPr>
            <p:cNvPr id="136" name="TextBox 136"/>
            <p:cNvSpPr txBox="1"/>
            <p:nvPr/>
          </p:nvSpPr>
          <p:spPr>
            <a:xfrm>
              <a:off x="8863332" y="8237516"/>
              <a:ext cx="275481" cy="646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Open Sans Bold"/>
                </a:rPr>
                <a:t>2</a:t>
              </a:r>
            </a:p>
          </p:txBody>
        </p:sp>
        <p:sp>
          <p:nvSpPr>
            <p:cNvPr id="137" name="TextBox 137"/>
            <p:cNvSpPr txBox="1"/>
            <p:nvPr/>
          </p:nvSpPr>
          <p:spPr>
            <a:xfrm>
              <a:off x="10972319" y="8718662"/>
              <a:ext cx="275481" cy="646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Open Sans Bold"/>
                </a:rPr>
                <a:t>4</a:t>
              </a:r>
            </a:p>
          </p:txBody>
        </p:sp>
        <p:sp>
          <p:nvSpPr>
            <p:cNvPr id="138" name="TextBox 138"/>
            <p:cNvSpPr txBox="1"/>
            <p:nvPr/>
          </p:nvSpPr>
          <p:spPr>
            <a:xfrm>
              <a:off x="11998393" y="9236103"/>
              <a:ext cx="275481" cy="646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Open Sans Bold"/>
                </a:rPr>
                <a:t>5</a:t>
              </a:r>
            </a:p>
          </p:txBody>
        </p:sp>
        <p:grpSp>
          <p:nvGrpSpPr>
            <p:cNvPr id="139" name="Group 139"/>
            <p:cNvGrpSpPr/>
            <p:nvPr/>
          </p:nvGrpSpPr>
          <p:grpSpPr>
            <a:xfrm>
              <a:off x="10839561" y="9463022"/>
              <a:ext cx="1038673" cy="334363"/>
              <a:chOff x="0" y="0"/>
              <a:chExt cx="273560" cy="88063"/>
            </a:xfrm>
          </p:grpSpPr>
          <p:sp>
            <p:nvSpPr>
              <p:cNvPr id="140" name="Freeform 140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141" name="TextBox 141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2" name="Group 142"/>
            <p:cNvGrpSpPr/>
            <p:nvPr/>
          </p:nvGrpSpPr>
          <p:grpSpPr>
            <a:xfrm>
              <a:off x="7731368" y="6958351"/>
              <a:ext cx="1038673" cy="334363"/>
              <a:chOff x="0" y="0"/>
              <a:chExt cx="273560" cy="88063"/>
            </a:xfrm>
          </p:grpSpPr>
          <p:sp>
            <p:nvSpPr>
              <p:cNvPr id="143" name="Freeform 143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144" name="TextBox 144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45" name="Group 145"/>
            <p:cNvGrpSpPr/>
            <p:nvPr/>
          </p:nvGrpSpPr>
          <p:grpSpPr>
            <a:xfrm>
              <a:off x="7212031" y="6958351"/>
              <a:ext cx="1038673" cy="334363"/>
              <a:chOff x="0" y="0"/>
              <a:chExt cx="273560" cy="88063"/>
            </a:xfrm>
          </p:grpSpPr>
          <p:sp>
            <p:nvSpPr>
              <p:cNvPr id="146" name="Freeform 146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147" name="TextBox 147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8" name="TextBox 148"/>
            <p:cNvSpPr txBox="1"/>
            <p:nvPr/>
          </p:nvSpPr>
          <p:spPr>
            <a:xfrm>
              <a:off x="8863332" y="6702292"/>
              <a:ext cx="275481" cy="646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Open Sans Bold"/>
                </a:rPr>
                <a:t>2</a:t>
              </a:r>
            </a:p>
          </p:txBody>
        </p:sp>
        <p:grpSp>
          <p:nvGrpSpPr>
            <p:cNvPr id="149" name="Group 149"/>
            <p:cNvGrpSpPr/>
            <p:nvPr/>
          </p:nvGrpSpPr>
          <p:grpSpPr>
            <a:xfrm>
              <a:off x="6685934" y="6426176"/>
              <a:ext cx="1038673" cy="334363"/>
              <a:chOff x="0" y="0"/>
              <a:chExt cx="273560" cy="88063"/>
            </a:xfrm>
          </p:grpSpPr>
          <p:sp>
            <p:nvSpPr>
              <p:cNvPr id="150" name="Freeform 150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0463A6"/>
              </a:solidFill>
            </p:spPr>
          </p:sp>
          <p:sp>
            <p:nvSpPr>
              <p:cNvPr id="151" name="TextBox 151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52" name="TextBox 152"/>
            <p:cNvSpPr txBox="1"/>
            <p:nvPr/>
          </p:nvSpPr>
          <p:spPr>
            <a:xfrm>
              <a:off x="3331060" y="6374574"/>
              <a:ext cx="3217526" cy="3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Auxiliaire de puériculture</a:t>
              </a:r>
            </a:p>
          </p:txBody>
        </p:sp>
        <p:sp>
          <p:nvSpPr>
            <p:cNvPr id="153" name="TextBox 153"/>
            <p:cNvSpPr txBox="1"/>
            <p:nvPr/>
          </p:nvSpPr>
          <p:spPr>
            <a:xfrm>
              <a:off x="7851684" y="6166506"/>
              <a:ext cx="275481" cy="646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Open Sans Bold"/>
                </a:rPr>
                <a:t>1</a:t>
              </a:r>
            </a:p>
          </p:txBody>
        </p:sp>
        <p:grpSp>
          <p:nvGrpSpPr>
            <p:cNvPr id="154" name="Group 154"/>
            <p:cNvGrpSpPr/>
            <p:nvPr/>
          </p:nvGrpSpPr>
          <p:grpSpPr>
            <a:xfrm>
              <a:off x="10386049" y="9463022"/>
              <a:ext cx="1038673" cy="334363"/>
              <a:chOff x="0" y="0"/>
              <a:chExt cx="273560" cy="88063"/>
            </a:xfrm>
          </p:grpSpPr>
          <p:sp>
            <p:nvSpPr>
              <p:cNvPr id="155" name="Freeform 155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156" name="TextBox 156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58" name="Group 6"/>
          <p:cNvGrpSpPr/>
          <p:nvPr/>
        </p:nvGrpSpPr>
        <p:grpSpPr>
          <a:xfrm rot="-10800000">
            <a:off x="7452000" y="9425100"/>
            <a:ext cx="10836000" cy="900000"/>
            <a:chOff x="0" y="0"/>
            <a:chExt cx="8809804" cy="5372100"/>
          </a:xfrm>
          <a:solidFill>
            <a:srgbClr val="F1490E"/>
          </a:solidFill>
        </p:grpSpPr>
        <p:sp>
          <p:nvSpPr>
            <p:cNvPr id="159" name="Freeform 7"/>
            <p:cNvSpPr/>
            <p:nvPr/>
          </p:nvSpPr>
          <p:spPr>
            <a:xfrm>
              <a:off x="0" y="0"/>
              <a:ext cx="8809803" cy="5372100"/>
            </a:xfrm>
            <a:prstGeom prst="rect">
              <a:avLst/>
            </a:prstGeom>
            <a:grpFill/>
          </p:spPr>
        </p:sp>
      </p:grpSp>
      <p:pic>
        <p:nvPicPr>
          <p:cNvPr id="160" name="Image 1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795879"/>
            <a:ext cx="1828800" cy="1291404"/>
          </a:xfrm>
          <a:prstGeom prst="rect">
            <a:avLst/>
          </a:prstGeom>
        </p:spPr>
      </p:pic>
      <p:grpSp>
        <p:nvGrpSpPr>
          <p:cNvPr id="162" name="Group 4"/>
          <p:cNvGrpSpPr/>
          <p:nvPr/>
        </p:nvGrpSpPr>
        <p:grpSpPr>
          <a:xfrm>
            <a:off x="0" y="-1"/>
            <a:ext cx="10800000" cy="910392"/>
            <a:chOff x="0" y="0"/>
            <a:chExt cx="5800804" cy="5372100"/>
          </a:xfrm>
          <a:solidFill>
            <a:srgbClr val="0463A6"/>
          </a:solidFill>
        </p:grpSpPr>
        <p:sp>
          <p:nvSpPr>
            <p:cNvPr id="163" name="Freeform 5"/>
            <p:cNvSpPr/>
            <p:nvPr/>
          </p:nvSpPr>
          <p:spPr>
            <a:xfrm>
              <a:off x="0" y="0"/>
              <a:ext cx="5800804" cy="5372100"/>
            </a:xfrm>
            <a:prstGeom prst="rect">
              <a:avLst/>
            </a:prstGeom>
            <a:grpFill/>
          </p:spPr>
        </p:sp>
      </p:grpSp>
      <p:sp>
        <p:nvSpPr>
          <p:cNvPr id="164" name="TextBox 5"/>
          <p:cNvSpPr txBox="1"/>
          <p:nvPr/>
        </p:nvSpPr>
        <p:spPr>
          <a:xfrm>
            <a:off x="462060" y="1161163"/>
            <a:ext cx="9276943" cy="693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4"/>
              </a:lnSpc>
            </a:pPr>
            <a:r>
              <a:rPr lang="en-US" sz="4000" b="1" dirty="0">
                <a:solidFill>
                  <a:srgbClr val="F149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PROFIL DES AGENTS EN PPR 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8"/>
          <p:cNvGrpSpPr/>
          <p:nvPr/>
        </p:nvGrpSpPr>
        <p:grpSpPr>
          <a:xfrm>
            <a:off x="12530497" y="894902"/>
            <a:ext cx="4426119" cy="4373307"/>
            <a:chOff x="0" y="0"/>
            <a:chExt cx="7060538" cy="6537194"/>
          </a:xfrm>
        </p:grpSpPr>
        <p:sp>
          <p:nvSpPr>
            <p:cNvPr id="69" name="Freeform 69"/>
            <p:cNvSpPr/>
            <p:nvPr/>
          </p:nvSpPr>
          <p:spPr>
            <a:xfrm>
              <a:off x="0" y="3192155"/>
              <a:ext cx="1843953" cy="3345040"/>
            </a:xfrm>
            <a:custGeom>
              <a:avLst/>
              <a:gdLst/>
              <a:ahLst/>
              <a:cxnLst/>
              <a:rect l="l" t="t" r="r" b="b"/>
              <a:pathLst>
                <a:path w="1843953" h="3345040">
                  <a:moveTo>
                    <a:pt x="0" y="0"/>
                  </a:moveTo>
                  <a:lnTo>
                    <a:pt x="1843953" y="0"/>
                  </a:lnTo>
                  <a:lnTo>
                    <a:pt x="1843953" y="3345039"/>
                  </a:lnTo>
                  <a:lnTo>
                    <a:pt x="0" y="33450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70" name="TextBox 70"/>
            <p:cNvSpPr txBox="1"/>
            <p:nvPr/>
          </p:nvSpPr>
          <p:spPr>
            <a:xfrm rot="188388">
              <a:off x="4010590" y="631333"/>
              <a:ext cx="1337922" cy="299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3"/>
                </a:lnSpc>
              </a:pPr>
              <a:r>
                <a:rPr lang="en-US" sz="1266" dirty="0">
                  <a:solidFill>
                    <a:srgbClr val="000000"/>
                  </a:solidFill>
                  <a:latin typeface="Arial Bold"/>
                  <a:ea typeface="Arial Bold"/>
                </a:rPr>
                <a:t>Projet n°1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 rot="188388">
              <a:off x="4138463" y="1246281"/>
              <a:ext cx="1337922" cy="299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3"/>
                </a:lnSpc>
              </a:pPr>
              <a:r>
                <a:rPr lang="en-US" sz="1266" dirty="0">
                  <a:solidFill>
                    <a:srgbClr val="000000"/>
                  </a:solidFill>
                  <a:latin typeface="Arial Bold"/>
                  <a:ea typeface="Arial Bold"/>
                </a:rPr>
                <a:t>Projet n°2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 rot="236001">
              <a:off x="3882640" y="1836855"/>
              <a:ext cx="1337922" cy="299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3"/>
                </a:lnSpc>
              </a:pPr>
              <a:r>
                <a:rPr lang="en-US" sz="1266" dirty="0">
                  <a:solidFill>
                    <a:srgbClr val="000000"/>
                  </a:solidFill>
                  <a:latin typeface="Arial Bold"/>
                  <a:ea typeface="Arial Bold"/>
                </a:rPr>
                <a:t>Projet n°3</a:t>
              </a:r>
            </a:p>
          </p:txBody>
        </p:sp>
        <p:sp>
          <p:nvSpPr>
            <p:cNvPr id="73" name="Freeform 73"/>
            <p:cNvSpPr/>
            <p:nvPr/>
          </p:nvSpPr>
          <p:spPr>
            <a:xfrm>
              <a:off x="1440907" y="0"/>
              <a:ext cx="5619631" cy="3758128"/>
            </a:xfrm>
            <a:custGeom>
              <a:avLst/>
              <a:gdLst/>
              <a:ahLst/>
              <a:cxnLst/>
              <a:rect l="l" t="t" r="r" b="b"/>
              <a:pathLst>
                <a:path w="5619631" h="3758128">
                  <a:moveTo>
                    <a:pt x="0" y="0"/>
                  </a:moveTo>
                  <a:lnTo>
                    <a:pt x="5619631" y="0"/>
                  </a:lnTo>
                  <a:lnTo>
                    <a:pt x="5619631" y="3758128"/>
                  </a:lnTo>
                  <a:lnTo>
                    <a:pt x="0" y="3758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74"/>
            <p:cNvSpPr/>
            <p:nvPr/>
          </p:nvSpPr>
          <p:spPr>
            <a:xfrm>
              <a:off x="3208017" y="273428"/>
              <a:ext cx="2273019" cy="2895566"/>
            </a:xfrm>
            <a:custGeom>
              <a:avLst/>
              <a:gdLst/>
              <a:ahLst/>
              <a:cxnLst/>
              <a:rect l="l" t="t" r="r" b="b"/>
              <a:pathLst>
                <a:path w="2273019" h="2895566">
                  <a:moveTo>
                    <a:pt x="0" y="0"/>
                  </a:moveTo>
                  <a:lnTo>
                    <a:pt x="2273019" y="0"/>
                  </a:lnTo>
                  <a:lnTo>
                    <a:pt x="2273019" y="2895566"/>
                  </a:lnTo>
                  <a:lnTo>
                    <a:pt x="0" y="2895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TextBox 75"/>
            <p:cNvSpPr txBox="1"/>
            <p:nvPr/>
          </p:nvSpPr>
          <p:spPr>
            <a:xfrm rot="188388">
              <a:off x="3644571" y="631333"/>
              <a:ext cx="1337922" cy="299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3"/>
                </a:lnSpc>
              </a:pPr>
              <a:r>
                <a:rPr lang="en-US" sz="1266" dirty="0">
                  <a:solidFill>
                    <a:srgbClr val="000000"/>
                  </a:solidFill>
                  <a:latin typeface="Arial Bold"/>
                  <a:ea typeface="Arial Bold"/>
                </a:rPr>
                <a:t>Projet n°1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 rot="188388">
              <a:off x="3772443" y="1246281"/>
              <a:ext cx="1337922" cy="299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3"/>
                </a:lnSpc>
              </a:pPr>
              <a:r>
                <a:rPr lang="en-US" sz="1266" dirty="0">
                  <a:solidFill>
                    <a:srgbClr val="000000"/>
                  </a:solidFill>
                  <a:latin typeface="Arial Bold"/>
                  <a:ea typeface="Arial Bold"/>
                </a:rPr>
                <a:t>Projet n°2</a:t>
              </a:r>
            </a:p>
          </p:txBody>
        </p:sp>
        <p:sp>
          <p:nvSpPr>
            <p:cNvPr id="77" name="TextBox 77"/>
            <p:cNvSpPr txBox="1"/>
            <p:nvPr/>
          </p:nvSpPr>
          <p:spPr>
            <a:xfrm rot="236001">
              <a:off x="3516621" y="1836855"/>
              <a:ext cx="1337922" cy="299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3"/>
                </a:lnSpc>
              </a:pPr>
              <a:r>
                <a:rPr lang="en-US" sz="1266" dirty="0">
                  <a:solidFill>
                    <a:srgbClr val="000000"/>
                  </a:solidFill>
                  <a:latin typeface="Arial Bold"/>
                  <a:ea typeface="Arial Bold"/>
                </a:rPr>
                <a:t>Projet n°3</a:t>
              </a:r>
            </a:p>
          </p:txBody>
        </p:sp>
        <p:sp>
          <p:nvSpPr>
            <p:cNvPr id="78" name="Freeform 78"/>
            <p:cNvSpPr/>
            <p:nvPr/>
          </p:nvSpPr>
          <p:spPr>
            <a:xfrm>
              <a:off x="2427708" y="642473"/>
              <a:ext cx="217388" cy="384757"/>
            </a:xfrm>
            <a:custGeom>
              <a:avLst/>
              <a:gdLst/>
              <a:ahLst/>
              <a:cxnLst/>
              <a:rect l="l" t="t" r="r" b="b"/>
              <a:pathLst>
                <a:path w="217388" h="384757">
                  <a:moveTo>
                    <a:pt x="0" y="0"/>
                  </a:moveTo>
                  <a:lnTo>
                    <a:pt x="217387" y="0"/>
                  </a:lnTo>
                  <a:lnTo>
                    <a:pt x="217387" y="384757"/>
                  </a:lnTo>
                  <a:lnTo>
                    <a:pt x="0" y="384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Freeform 79"/>
            <p:cNvSpPr/>
            <p:nvPr/>
          </p:nvSpPr>
          <p:spPr>
            <a:xfrm>
              <a:off x="2556424" y="2101889"/>
              <a:ext cx="217388" cy="384757"/>
            </a:xfrm>
            <a:custGeom>
              <a:avLst/>
              <a:gdLst/>
              <a:ahLst/>
              <a:cxnLst/>
              <a:rect l="l" t="t" r="r" b="b"/>
              <a:pathLst>
                <a:path w="217388" h="384757">
                  <a:moveTo>
                    <a:pt x="0" y="0"/>
                  </a:moveTo>
                  <a:lnTo>
                    <a:pt x="217388" y="0"/>
                  </a:lnTo>
                  <a:lnTo>
                    <a:pt x="217388" y="384757"/>
                  </a:lnTo>
                  <a:lnTo>
                    <a:pt x="0" y="384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80"/>
            <p:cNvSpPr/>
            <p:nvPr/>
          </p:nvSpPr>
          <p:spPr>
            <a:xfrm>
              <a:off x="5754830" y="450094"/>
              <a:ext cx="217388" cy="384757"/>
            </a:xfrm>
            <a:custGeom>
              <a:avLst/>
              <a:gdLst/>
              <a:ahLst/>
              <a:cxnLst/>
              <a:rect l="l" t="t" r="r" b="b"/>
              <a:pathLst>
                <a:path w="217388" h="384757">
                  <a:moveTo>
                    <a:pt x="0" y="0"/>
                  </a:moveTo>
                  <a:lnTo>
                    <a:pt x="217388" y="0"/>
                  </a:lnTo>
                  <a:lnTo>
                    <a:pt x="217388" y="384758"/>
                  </a:lnTo>
                  <a:lnTo>
                    <a:pt x="0" y="384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1" name="Freeform 81"/>
            <p:cNvSpPr/>
            <p:nvPr/>
          </p:nvSpPr>
          <p:spPr>
            <a:xfrm>
              <a:off x="5646136" y="2294268"/>
              <a:ext cx="217388" cy="384757"/>
            </a:xfrm>
            <a:custGeom>
              <a:avLst/>
              <a:gdLst/>
              <a:ahLst/>
              <a:cxnLst/>
              <a:rect l="l" t="t" r="r" b="b"/>
              <a:pathLst>
                <a:path w="217388" h="384757">
                  <a:moveTo>
                    <a:pt x="0" y="0"/>
                  </a:moveTo>
                  <a:lnTo>
                    <a:pt x="217388" y="0"/>
                  </a:lnTo>
                  <a:lnTo>
                    <a:pt x="217388" y="384757"/>
                  </a:lnTo>
                  <a:lnTo>
                    <a:pt x="0" y="384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Freeform 82"/>
            <p:cNvSpPr/>
            <p:nvPr/>
          </p:nvSpPr>
          <p:spPr>
            <a:xfrm>
              <a:off x="1843953" y="1336454"/>
              <a:ext cx="217388" cy="384757"/>
            </a:xfrm>
            <a:custGeom>
              <a:avLst/>
              <a:gdLst/>
              <a:ahLst/>
              <a:cxnLst/>
              <a:rect l="l" t="t" r="r" b="b"/>
              <a:pathLst>
                <a:path w="217388" h="384757">
                  <a:moveTo>
                    <a:pt x="0" y="0"/>
                  </a:moveTo>
                  <a:lnTo>
                    <a:pt x="217388" y="0"/>
                  </a:lnTo>
                  <a:lnTo>
                    <a:pt x="217388" y="384757"/>
                  </a:lnTo>
                  <a:lnTo>
                    <a:pt x="0" y="384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83"/>
            <p:cNvSpPr/>
            <p:nvPr/>
          </p:nvSpPr>
          <p:spPr>
            <a:xfrm>
              <a:off x="6332106" y="1412266"/>
              <a:ext cx="217388" cy="384757"/>
            </a:xfrm>
            <a:custGeom>
              <a:avLst/>
              <a:gdLst/>
              <a:ahLst/>
              <a:cxnLst/>
              <a:rect l="l" t="t" r="r" b="b"/>
              <a:pathLst>
                <a:path w="217388" h="384757">
                  <a:moveTo>
                    <a:pt x="0" y="0"/>
                  </a:moveTo>
                  <a:lnTo>
                    <a:pt x="217388" y="0"/>
                  </a:lnTo>
                  <a:lnTo>
                    <a:pt x="217388" y="384758"/>
                  </a:lnTo>
                  <a:lnTo>
                    <a:pt x="0" y="384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13" name="Groupe 112"/>
          <p:cNvGrpSpPr/>
          <p:nvPr/>
        </p:nvGrpSpPr>
        <p:grpSpPr>
          <a:xfrm>
            <a:off x="567072" y="3510400"/>
            <a:ext cx="14522488" cy="4380230"/>
            <a:chOff x="1267815" y="3735070"/>
            <a:chExt cx="14522488" cy="4380230"/>
          </a:xfrm>
        </p:grpSpPr>
        <p:grpSp>
          <p:nvGrpSpPr>
            <p:cNvPr id="5" name="Group 5"/>
            <p:cNvGrpSpPr/>
            <p:nvPr/>
          </p:nvGrpSpPr>
          <p:grpSpPr>
            <a:xfrm>
              <a:off x="6910116" y="3896595"/>
              <a:ext cx="1038673" cy="334363"/>
              <a:chOff x="0" y="0"/>
              <a:chExt cx="273560" cy="8806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6910116" y="4416959"/>
              <a:ext cx="1038673" cy="334363"/>
              <a:chOff x="0" y="0"/>
              <a:chExt cx="273560" cy="8806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6910116" y="4941823"/>
              <a:ext cx="1038673" cy="334363"/>
              <a:chOff x="0" y="0"/>
              <a:chExt cx="273560" cy="8806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901089" y="5492879"/>
              <a:ext cx="1038673" cy="334363"/>
              <a:chOff x="0" y="0"/>
              <a:chExt cx="273560" cy="880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6901089" y="5998692"/>
              <a:ext cx="1038673" cy="334363"/>
              <a:chOff x="0" y="0"/>
              <a:chExt cx="273560" cy="8806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6901089" y="6523556"/>
              <a:ext cx="1038673" cy="334363"/>
              <a:chOff x="0" y="0"/>
              <a:chExt cx="273560" cy="880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6901089" y="7029369"/>
              <a:ext cx="1038673" cy="334363"/>
              <a:chOff x="0" y="0"/>
              <a:chExt cx="273560" cy="8806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6901089" y="7535182"/>
              <a:ext cx="1038673" cy="334363"/>
              <a:chOff x="0" y="0"/>
              <a:chExt cx="273560" cy="88063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7939761" y="7029369"/>
              <a:ext cx="1038673" cy="334363"/>
              <a:chOff x="0" y="0"/>
              <a:chExt cx="273560" cy="88063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8978434" y="7029369"/>
              <a:ext cx="1038673" cy="334363"/>
              <a:chOff x="0" y="0"/>
              <a:chExt cx="273560" cy="8806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10017107" y="7029369"/>
              <a:ext cx="1038673" cy="334363"/>
              <a:chOff x="0" y="0"/>
              <a:chExt cx="273560" cy="88063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11055779" y="7030567"/>
              <a:ext cx="1038673" cy="335179"/>
              <a:chOff x="0" y="0"/>
              <a:chExt cx="273560" cy="88278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273560" cy="88278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278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278"/>
                    </a:lnTo>
                    <a:lnTo>
                      <a:pt x="0" y="88278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38100"/>
                <a:ext cx="273560" cy="1263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6910116" y="7031450"/>
              <a:ext cx="5158892" cy="330200"/>
              <a:chOff x="0" y="0"/>
              <a:chExt cx="1358721" cy="86966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1358721" cy="86966"/>
              </a:xfrm>
              <a:custGeom>
                <a:avLst/>
                <a:gdLst/>
                <a:ahLst/>
                <a:cxnLst/>
                <a:rect l="l" t="t" r="r" b="b"/>
                <a:pathLst>
                  <a:path w="1358721" h="86966">
                    <a:moveTo>
                      <a:pt x="0" y="0"/>
                    </a:moveTo>
                    <a:lnTo>
                      <a:pt x="1358721" y="0"/>
                    </a:lnTo>
                    <a:lnTo>
                      <a:pt x="1358721" y="86966"/>
                    </a:lnTo>
                    <a:lnTo>
                      <a:pt x="0" y="86966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38100"/>
                <a:ext cx="1358721" cy="1250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7939761" y="7535182"/>
              <a:ext cx="1038673" cy="334363"/>
              <a:chOff x="0" y="0"/>
              <a:chExt cx="273560" cy="88063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8978434" y="7535182"/>
              <a:ext cx="1038673" cy="334363"/>
              <a:chOff x="0" y="0"/>
              <a:chExt cx="273560" cy="88063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10017107" y="7535182"/>
              <a:ext cx="1038673" cy="334363"/>
              <a:chOff x="0" y="0"/>
              <a:chExt cx="273560" cy="88063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1055779" y="7535182"/>
              <a:ext cx="1038673" cy="334363"/>
              <a:chOff x="0" y="0"/>
              <a:chExt cx="273560" cy="88063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12094452" y="7535182"/>
              <a:ext cx="1038673" cy="334363"/>
              <a:chOff x="0" y="0"/>
              <a:chExt cx="273560" cy="88063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13132677" y="7535182"/>
              <a:ext cx="1038673" cy="334363"/>
              <a:chOff x="0" y="0"/>
              <a:chExt cx="273560" cy="88063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14171350" y="7535182"/>
              <a:ext cx="1038673" cy="334363"/>
              <a:chOff x="0" y="0"/>
              <a:chExt cx="273560" cy="88063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64" name="TextBox 64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5" name="Group 65"/>
            <p:cNvGrpSpPr/>
            <p:nvPr/>
          </p:nvGrpSpPr>
          <p:grpSpPr>
            <a:xfrm>
              <a:off x="7300194" y="7535182"/>
              <a:ext cx="7380967" cy="334363"/>
              <a:chOff x="0" y="0"/>
              <a:chExt cx="1943958" cy="88063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1943958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1943958" h="88063">
                    <a:moveTo>
                      <a:pt x="0" y="0"/>
                    </a:moveTo>
                    <a:lnTo>
                      <a:pt x="1943958" y="0"/>
                    </a:lnTo>
                    <a:lnTo>
                      <a:pt x="1943958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67" name="TextBox 67"/>
              <p:cNvSpPr txBox="1"/>
              <p:nvPr/>
            </p:nvSpPr>
            <p:spPr>
              <a:xfrm>
                <a:off x="0" y="-38100"/>
                <a:ext cx="1943958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84" name="TextBox 84"/>
            <p:cNvSpPr txBox="1"/>
            <p:nvPr/>
          </p:nvSpPr>
          <p:spPr>
            <a:xfrm>
              <a:off x="4028815" y="3843324"/>
              <a:ext cx="2602929" cy="3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Contrôleur d’ouvrage</a:t>
              </a:r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3464950" y="4391598"/>
              <a:ext cx="3260080" cy="3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Coordinatrice des ATSEM</a:t>
              </a:r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5212662" y="4890239"/>
              <a:ext cx="1432992" cy="3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Formatrice</a:t>
              </a:r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1267815" y="5446737"/>
              <a:ext cx="5377839" cy="3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Agent d’accueil et de surveillance de musée</a:t>
              </a:r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4608973" y="5945378"/>
              <a:ext cx="2036681" cy="3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Gestionnaire RH</a:t>
              </a:r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5922163" y="6501876"/>
              <a:ext cx="709581" cy="3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ASVP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2978666" y="6991893"/>
              <a:ext cx="3666988" cy="3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Projets en cours d’élaboration</a:t>
              </a:r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3887120" y="7490534"/>
              <a:ext cx="2744624" cy="3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Assistant administratif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8075866" y="3735070"/>
              <a:ext cx="275481" cy="722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Arial Bold"/>
                </a:rPr>
                <a:t>1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8075866" y="4268470"/>
              <a:ext cx="275481" cy="722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Arial Bold"/>
                </a:rPr>
                <a:t>1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8075866" y="4801870"/>
              <a:ext cx="275481" cy="722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Arial Bold"/>
                </a:rPr>
                <a:t>1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8066838" y="5335270"/>
              <a:ext cx="275481" cy="722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Arial Bold"/>
                </a:rPr>
                <a:t>1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8066838" y="5829300"/>
              <a:ext cx="275481" cy="722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Arial Bold"/>
                </a:rPr>
                <a:t>1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>
              <a:off x="8066838" y="6362700"/>
              <a:ext cx="275481" cy="722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Arial Bold"/>
                </a:rPr>
                <a:t>1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15306560" y="7392670"/>
              <a:ext cx="275481" cy="722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Arial Bold"/>
                </a:rPr>
                <a:t>1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15514822" y="7392670"/>
              <a:ext cx="275481" cy="722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Arial Bold"/>
                </a:rPr>
                <a:t>1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>
              <a:off x="13279146" y="6859270"/>
              <a:ext cx="275481" cy="722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Arial Bold"/>
                </a:rPr>
                <a:t>8</a:t>
              </a:r>
            </a:p>
          </p:txBody>
        </p:sp>
        <p:grpSp>
          <p:nvGrpSpPr>
            <p:cNvPr id="102" name="Group 102"/>
            <p:cNvGrpSpPr/>
            <p:nvPr/>
          </p:nvGrpSpPr>
          <p:grpSpPr>
            <a:xfrm>
              <a:off x="12094004" y="7031383"/>
              <a:ext cx="1038673" cy="334363"/>
              <a:chOff x="0" y="0"/>
              <a:chExt cx="273560" cy="88063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104" name="TextBox 104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5" name="Group 105"/>
            <p:cNvGrpSpPr/>
            <p:nvPr/>
          </p:nvGrpSpPr>
          <p:grpSpPr>
            <a:xfrm>
              <a:off x="11620816" y="7031383"/>
              <a:ext cx="1038673" cy="334363"/>
              <a:chOff x="0" y="0"/>
              <a:chExt cx="273560" cy="88063"/>
            </a:xfrm>
          </p:grpSpPr>
          <p:sp>
            <p:nvSpPr>
              <p:cNvPr id="106" name="Freeform 106"/>
              <p:cNvSpPr/>
              <p:nvPr/>
            </p:nvSpPr>
            <p:spPr>
              <a:xfrm>
                <a:off x="0" y="0"/>
                <a:ext cx="273560" cy="88063"/>
              </a:xfrm>
              <a:custGeom>
                <a:avLst/>
                <a:gdLst/>
                <a:ahLst/>
                <a:cxnLst/>
                <a:rect l="l" t="t" r="r" b="b"/>
                <a:pathLst>
                  <a:path w="273560" h="88063">
                    <a:moveTo>
                      <a:pt x="0" y="0"/>
                    </a:moveTo>
                    <a:lnTo>
                      <a:pt x="273560" y="0"/>
                    </a:lnTo>
                    <a:lnTo>
                      <a:pt x="273560" y="88063"/>
                    </a:lnTo>
                    <a:lnTo>
                      <a:pt x="0" y="88063"/>
                    </a:lnTo>
                    <a:close/>
                  </a:path>
                </a:pathLst>
              </a:custGeom>
              <a:solidFill>
                <a:srgbClr val="2163A9"/>
              </a:solidFill>
            </p:spPr>
          </p:sp>
          <p:sp>
            <p:nvSpPr>
              <p:cNvPr id="107" name="TextBox 107"/>
              <p:cNvSpPr txBox="1"/>
              <p:nvPr/>
            </p:nvSpPr>
            <p:spPr>
              <a:xfrm>
                <a:off x="0" y="-38100"/>
                <a:ext cx="273560" cy="126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pic>
        <p:nvPicPr>
          <p:cNvPr id="108" name="Image 10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795879"/>
            <a:ext cx="1828800" cy="1291404"/>
          </a:xfrm>
          <a:prstGeom prst="rect">
            <a:avLst/>
          </a:prstGeom>
        </p:spPr>
      </p:pic>
      <p:grpSp>
        <p:nvGrpSpPr>
          <p:cNvPr id="109" name="Group 6"/>
          <p:cNvGrpSpPr/>
          <p:nvPr/>
        </p:nvGrpSpPr>
        <p:grpSpPr>
          <a:xfrm rot="-10800000">
            <a:off x="7452000" y="9425100"/>
            <a:ext cx="10836000" cy="900000"/>
            <a:chOff x="0" y="0"/>
            <a:chExt cx="8809804" cy="5372100"/>
          </a:xfrm>
          <a:solidFill>
            <a:srgbClr val="F1490E"/>
          </a:solidFill>
        </p:grpSpPr>
        <p:sp>
          <p:nvSpPr>
            <p:cNvPr id="110" name="Freeform 7"/>
            <p:cNvSpPr/>
            <p:nvPr/>
          </p:nvSpPr>
          <p:spPr>
            <a:xfrm>
              <a:off x="0" y="0"/>
              <a:ext cx="8809803" cy="5372100"/>
            </a:xfrm>
            <a:prstGeom prst="rect">
              <a:avLst/>
            </a:prstGeom>
            <a:grpFill/>
          </p:spPr>
        </p:sp>
      </p:grpSp>
      <p:grpSp>
        <p:nvGrpSpPr>
          <p:cNvPr id="111" name="Group 4"/>
          <p:cNvGrpSpPr/>
          <p:nvPr/>
        </p:nvGrpSpPr>
        <p:grpSpPr>
          <a:xfrm>
            <a:off x="0" y="-1"/>
            <a:ext cx="10800000" cy="910392"/>
            <a:chOff x="0" y="0"/>
            <a:chExt cx="5800804" cy="5372100"/>
          </a:xfrm>
          <a:solidFill>
            <a:srgbClr val="0463A6"/>
          </a:solidFill>
        </p:grpSpPr>
        <p:sp>
          <p:nvSpPr>
            <p:cNvPr id="112" name="Freeform 5"/>
            <p:cNvSpPr/>
            <p:nvPr/>
          </p:nvSpPr>
          <p:spPr>
            <a:xfrm>
              <a:off x="0" y="0"/>
              <a:ext cx="5800804" cy="5372100"/>
            </a:xfrm>
            <a:prstGeom prst="rect">
              <a:avLst/>
            </a:prstGeom>
            <a:grpFill/>
          </p:spPr>
        </p:sp>
      </p:grpSp>
      <p:sp>
        <p:nvSpPr>
          <p:cNvPr id="114" name="TextBox 5"/>
          <p:cNvSpPr txBox="1"/>
          <p:nvPr/>
        </p:nvSpPr>
        <p:spPr>
          <a:xfrm>
            <a:off x="701840" y="1159599"/>
            <a:ext cx="974874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64"/>
              </a:lnSpc>
            </a:pPr>
            <a:r>
              <a:rPr lang="en-US" sz="4000" b="1" dirty="0">
                <a:solidFill>
                  <a:srgbClr val="F149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PROJETS PPR DES AGENTS DU 54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 rot="-655243">
            <a:off x="15214375" y="2972600"/>
            <a:ext cx="1020985" cy="2057400"/>
          </a:xfrm>
          <a:custGeom>
            <a:avLst/>
            <a:gdLst/>
            <a:ahLst/>
            <a:cxnLst/>
            <a:rect l="l" t="t" r="r" b="b"/>
            <a:pathLst>
              <a:path w="1020985" h="2057400">
                <a:moveTo>
                  <a:pt x="0" y="0"/>
                </a:moveTo>
                <a:lnTo>
                  <a:pt x="1020985" y="0"/>
                </a:lnTo>
                <a:lnTo>
                  <a:pt x="102098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06538" y="1161236"/>
            <a:ext cx="5623853" cy="699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4"/>
              </a:lnSpc>
            </a:pPr>
            <a:r>
              <a:rPr lang="en-US" sz="4000" b="1" dirty="0">
                <a:solidFill>
                  <a:srgbClr val="F149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PARCOURS PPR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1050112" y="2092127"/>
            <a:ext cx="10861898" cy="560923"/>
            <a:chOff x="1050112" y="2301742"/>
            <a:chExt cx="10861898" cy="560923"/>
          </a:xfrm>
        </p:grpSpPr>
        <p:sp>
          <p:nvSpPr>
            <p:cNvPr id="6" name="AutoShape 6"/>
            <p:cNvSpPr/>
            <p:nvPr/>
          </p:nvSpPr>
          <p:spPr>
            <a:xfrm>
              <a:off x="1050112" y="2628900"/>
              <a:ext cx="895075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945187" y="2301742"/>
              <a:ext cx="9966823" cy="560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nécessité de travailler le projet professionnel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1050112" y="6818566"/>
            <a:ext cx="12445769" cy="1651308"/>
            <a:chOff x="1041630" y="7788232"/>
            <a:chExt cx="12445769" cy="1651308"/>
          </a:xfrm>
        </p:grpSpPr>
        <p:sp>
          <p:nvSpPr>
            <p:cNvPr id="8" name="AutoShape 8"/>
            <p:cNvSpPr/>
            <p:nvPr/>
          </p:nvSpPr>
          <p:spPr>
            <a:xfrm>
              <a:off x="1050111" y="9159079"/>
              <a:ext cx="895075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grpSp>
          <p:nvGrpSpPr>
            <p:cNvPr id="27" name="Groupe 26"/>
            <p:cNvGrpSpPr/>
            <p:nvPr/>
          </p:nvGrpSpPr>
          <p:grpSpPr>
            <a:xfrm>
              <a:off x="1041630" y="7788232"/>
              <a:ext cx="12445769" cy="615553"/>
              <a:chOff x="1041630" y="7788232"/>
              <a:chExt cx="12445769" cy="615553"/>
            </a:xfrm>
          </p:grpSpPr>
          <p:sp>
            <p:nvSpPr>
              <p:cNvPr id="7" name="AutoShape 7"/>
              <p:cNvSpPr/>
              <p:nvPr/>
            </p:nvSpPr>
            <p:spPr>
              <a:xfrm>
                <a:off x="1041630" y="8116588"/>
                <a:ext cx="895075" cy="0"/>
              </a:xfrm>
              <a:prstGeom prst="line">
                <a:avLst/>
              </a:prstGeom>
              <a:ln w="57150" cap="flat">
                <a:solidFill>
                  <a:srgbClr val="000000"/>
                </a:solidFill>
                <a:prstDash val="solid"/>
                <a:headEnd type="none" w="sm" len="sm"/>
                <a:tailEnd type="triangle" w="lg" len="med"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1975682" y="7788232"/>
                <a:ext cx="11511717" cy="615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759"/>
                  </a:lnSpc>
                </a:pP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Une majorité d’orientation vers des postes administratifs</a:t>
                </a: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945186" y="8878617"/>
              <a:ext cx="10697441" cy="560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L’intérêt des périodes d’observation et d’immersion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945187" y="2974936"/>
            <a:ext cx="7400760" cy="3630957"/>
            <a:chOff x="1672831" y="3450634"/>
            <a:chExt cx="7400760" cy="3630957"/>
          </a:xfrm>
        </p:grpSpPr>
        <p:sp>
          <p:nvSpPr>
            <p:cNvPr id="9" name="AutoShape 9"/>
            <p:cNvSpPr/>
            <p:nvPr/>
          </p:nvSpPr>
          <p:spPr>
            <a:xfrm>
              <a:off x="1675658" y="3722522"/>
              <a:ext cx="539057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diamond" w="lg" len="lg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1672833" y="4471978"/>
              <a:ext cx="539057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diamond" w="lg" len="lg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1672832" y="5248424"/>
              <a:ext cx="539057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diamond" w="lg" len="lg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1672831" y="6031032"/>
              <a:ext cx="539057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diamond" w="lg" len="lg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1672831" y="6804488"/>
              <a:ext cx="539057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diamond" w="lg" len="lg"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2494115" y="3450634"/>
              <a:ext cx="3836276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Bilans professionnels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494115" y="4206192"/>
              <a:ext cx="4217276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Bilans de compétences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494115" y="5012914"/>
              <a:ext cx="6579476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Bilans des capacités restantes - IRR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494115" y="5764511"/>
              <a:ext cx="6136454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Ateliers de reconversion - CNFPT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494115" y="6542982"/>
              <a:ext cx="3379076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Parcours Inclu’Pro</a:t>
              </a:r>
            </a:p>
          </p:txBody>
        </p:sp>
      </p:grpSp>
      <p:grpSp>
        <p:nvGrpSpPr>
          <p:cNvPr id="24" name="Group 4"/>
          <p:cNvGrpSpPr/>
          <p:nvPr/>
        </p:nvGrpSpPr>
        <p:grpSpPr>
          <a:xfrm>
            <a:off x="0" y="-1"/>
            <a:ext cx="10800000" cy="910392"/>
            <a:chOff x="0" y="0"/>
            <a:chExt cx="5800804" cy="5372100"/>
          </a:xfrm>
          <a:solidFill>
            <a:srgbClr val="0463A6"/>
          </a:solidFill>
        </p:grpSpPr>
        <p:sp>
          <p:nvSpPr>
            <p:cNvPr id="25" name="Freeform 5"/>
            <p:cNvSpPr/>
            <p:nvPr/>
          </p:nvSpPr>
          <p:spPr>
            <a:xfrm>
              <a:off x="0" y="0"/>
              <a:ext cx="5800804" cy="5372100"/>
            </a:xfrm>
            <a:prstGeom prst="rect">
              <a:avLst/>
            </a:prstGeom>
            <a:grpFill/>
          </p:spPr>
        </p:sp>
      </p:grpSp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795879"/>
            <a:ext cx="1828800" cy="1291404"/>
          </a:xfrm>
          <a:prstGeom prst="rect">
            <a:avLst/>
          </a:prstGeom>
        </p:spPr>
      </p:pic>
      <p:grpSp>
        <p:nvGrpSpPr>
          <p:cNvPr id="30" name="Group 6"/>
          <p:cNvGrpSpPr/>
          <p:nvPr/>
        </p:nvGrpSpPr>
        <p:grpSpPr>
          <a:xfrm rot="-10800000">
            <a:off x="7452000" y="9425100"/>
            <a:ext cx="10836000" cy="900000"/>
            <a:chOff x="0" y="0"/>
            <a:chExt cx="8809804" cy="5372100"/>
          </a:xfrm>
          <a:solidFill>
            <a:srgbClr val="F1490E"/>
          </a:solidFill>
        </p:grpSpPr>
        <p:sp>
          <p:nvSpPr>
            <p:cNvPr id="31" name="Freeform 7"/>
            <p:cNvSpPr/>
            <p:nvPr/>
          </p:nvSpPr>
          <p:spPr>
            <a:xfrm>
              <a:off x="0" y="0"/>
              <a:ext cx="8809803" cy="5372100"/>
            </a:xfrm>
            <a:prstGeom prst="rect">
              <a:avLst/>
            </a:prstGeom>
            <a:grpFill/>
          </p:spPr>
        </p:sp>
      </p:grpSp>
      <p:sp>
        <p:nvSpPr>
          <p:cNvPr id="33" name="Freeform 5"/>
          <p:cNvSpPr/>
          <p:nvPr/>
        </p:nvSpPr>
        <p:spPr>
          <a:xfrm>
            <a:off x="13232074" y="800100"/>
            <a:ext cx="4293926" cy="4680028"/>
          </a:xfrm>
          <a:custGeom>
            <a:avLst/>
            <a:gdLst/>
            <a:ahLst/>
            <a:cxnLst/>
            <a:rect l="l" t="t" r="r" b="b"/>
            <a:pathLst>
              <a:path w="4293926" h="4680028">
                <a:moveTo>
                  <a:pt x="0" y="0"/>
                </a:moveTo>
                <a:lnTo>
                  <a:pt x="4293926" y="0"/>
                </a:lnTo>
                <a:lnTo>
                  <a:pt x="4293926" y="4680028"/>
                </a:lnTo>
                <a:lnTo>
                  <a:pt x="0" y="46800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196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flipV="1">
            <a:off x="9871897" y="1104899"/>
            <a:ext cx="18216" cy="8758081"/>
          </a:xfrm>
          <a:prstGeom prst="line">
            <a:avLst/>
          </a:prstGeom>
          <a:ln w="27622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7" name="Freeform 7"/>
          <p:cNvSpPr/>
          <p:nvPr/>
        </p:nvSpPr>
        <p:spPr>
          <a:xfrm>
            <a:off x="9254889" y="5242992"/>
            <a:ext cx="1214678" cy="607339"/>
          </a:xfrm>
          <a:custGeom>
            <a:avLst/>
            <a:gdLst/>
            <a:ahLst/>
            <a:cxnLst/>
            <a:rect l="l" t="t" r="r" b="b"/>
            <a:pathLst>
              <a:path w="812800" h="406400">
                <a:moveTo>
                  <a:pt x="609600" y="0"/>
                </a:moveTo>
                <a:lnTo>
                  <a:pt x="203200" y="0"/>
                </a:lnTo>
                <a:lnTo>
                  <a:pt x="0" y="203200"/>
                </a:lnTo>
                <a:lnTo>
                  <a:pt x="203200" y="406400"/>
                </a:lnTo>
                <a:lnTo>
                  <a:pt x="609600" y="406400"/>
                </a:lnTo>
                <a:lnTo>
                  <a:pt x="812800" y="203200"/>
                </a:lnTo>
                <a:lnTo>
                  <a:pt x="609600" y="0"/>
                </a:lnTo>
                <a:close/>
              </a:path>
            </a:pathLst>
          </a:custGeom>
          <a:solidFill>
            <a:srgbClr val="0463A6"/>
          </a:solidFill>
        </p:spPr>
      </p:sp>
      <p:sp>
        <p:nvSpPr>
          <p:cNvPr id="8" name="TextBox 8"/>
          <p:cNvSpPr txBox="1"/>
          <p:nvPr/>
        </p:nvSpPr>
        <p:spPr>
          <a:xfrm>
            <a:off x="9482641" y="5186054"/>
            <a:ext cx="759174" cy="6642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10" name="Freeform 10"/>
          <p:cNvSpPr/>
          <p:nvPr/>
        </p:nvSpPr>
        <p:spPr>
          <a:xfrm>
            <a:off x="9264558" y="2773022"/>
            <a:ext cx="1214678" cy="607339"/>
          </a:xfrm>
          <a:custGeom>
            <a:avLst/>
            <a:gdLst/>
            <a:ahLst/>
            <a:cxnLst/>
            <a:rect l="l" t="t" r="r" b="b"/>
            <a:pathLst>
              <a:path w="812800" h="406400">
                <a:moveTo>
                  <a:pt x="609600" y="0"/>
                </a:moveTo>
                <a:lnTo>
                  <a:pt x="203200" y="0"/>
                </a:lnTo>
                <a:lnTo>
                  <a:pt x="0" y="203200"/>
                </a:lnTo>
                <a:lnTo>
                  <a:pt x="203200" y="406400"/>
                </a:lnTo>
                <a:lnTo>
                  <a:pt x="609600" y="406400"/>
                </a:lnTo>
                <a:lnTo>
                  <a:pt x="812800" y="203200"/>
                </a:lnTo>
                <a:lnTo>
                  <a:pt x="609600" y="0"/>
                </a:lnTo>
                <a:close/>
              </a:path>
            </a:pathLst>
          </a:custGeom>
          <a:solidFill>
            <a:srgbClr val="F1490E"/>
          </a:solidFill>
        </p:spPr>
      </p:sp>
      <p:sp>
        <p:nvSpPr>
          <p:cNvPr id="11" name="TextBox 11"/>
          <p:cNvSpPr txBox="1"/>
          <p:nvPr/>
        </p:nvSpPr>
        <p:spPr>
          <a:xfrm>
            <a:off x="9492310" y="2716084"/>
            <a:ext cx="759174" cy="6642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Freeform 13"/>
          <p:cNvSpPr/>
          <p:nvPr/>
        </p:nvSpPr>
        <p:spPr>
          <a:xfrm>
            <a:off x="9273666" y="7539743"/>
            <a:ext cx="1214678" cy="607339"/>
          </a:xfrm>
          <a:custGeom>
            <a:avLst/>
            <a:gdLst/>
            <a:ahLst/>
            <a:cxnLst/>
            <a:rect l="l" t="t" r="r" b="b"/>
            <a:pathLst>
              <a:path w="812800" h="406400">
                <a:moveTo>
                  <a:pt x="609600" y="0"/>
                </a:moveTo>
                <a:lnTo>
                  <a:pt x="203200" y="0"/>
                </a:lnTo>
                <a:lnTo>
                  <a:pt x="0" y="203200"/>
                </a:lnTo>
                <a:lnTo>
                  <a:pt x="203200" y="406400"/>
                </a:lnTo>
                <a:lnTo>
                  <a:pt x="609600" y="406400"/>
                </a:lnTo>
                <a:lnTo>
                  <a:pt x="812800" y="203200"/>
                </a:lnTo>
                <a:lnTo>
                  <a:pt x="609600" y="0"/>
                </a:lnTo>
                <a:close/>
              </a:path>
            </a:pathLst>
          </a:custGeom>
          <a:solidFill>
            <a:srgbClr val="F1490E"/>
          </a:solidFill>
        </p:spPr>
      </p:sp>
      <p:sp>
        <p:nvSpPr>
          <p:cNvPr id="14" name="TextBox 14"/>
          <p:cNvSpPr txBox="1"/>
          <p:nvPr/>
        </p:nvSpPr>
        <p:spPr>
          <a:xfrm>
            <a:off x="9501418" y="7482805"/>
            <a:ext cx="759174" cy="6642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5" name="Freeform 15"/>
          <p:cNvSpPr/>
          <p:nvPr/>
        </p:nvSpPr>
        <p:spPr>
          <a:xfrm>
            <a:off x="3657600" y="7594983"/>
            <a:ext cx="1974944" cy="2958717"/>
          </a:xfrm>
          <a:custGeom>
            <a:avLst/>
            <a:gdLst/>
            <a:ahLst/>
            <a:cxnLst/>
            <a:rect l="l" t="t" r="r" b="b"/>
            <a:pathLst>
              <a:path w="1974944" h="2958717">
                <a:moveTo>
                  <a:pt x="0" y="0"/>
                </a:moveTo>
                <a:lnTo>
                  <a:pt x="1974944" y="0"/>
                </a:lnTo>
                <a:lnTo>
                  <a:pt x="1974944" y="2958717"/>
                </a:lnTo>
                <a:lnTo>
                  <a:pt x="0" y="2958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904771" y="1104899"/>
            <a:ext cx="7008193" cy="724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4"/>
              </a:lnSpc>
            </a:pPr>
            <a:r>
              <a:rPr lang="en-US" sz="4200" b="1" dirty="0">
                <a:solidFill>
                  <a:srgbClr val="F149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 DE PARCOURS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07073" y="2063753"/>
            <a:ext cx="6402065" cy="1968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à compléter à l’issue du bilan professionnel / de compétences (formations, immersions, TRE)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619441" y="5290154"/>
            <a:ext cx="6977330" cy="468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Formations généralistes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049151" y="7333097"/>
            <a:ext cx="6154697" cy="96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professionnel / Bilan de compétences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192327" y="4203425"/>
            <a:ext cx="5737745" cy="1789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u="sng" dirty="0">
                <a:solidFill>
                  <a:srgbClr val="046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SANS PROJET PROFESSIONNEL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720916" y="7477617"/>
            <a:ext cx="282625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Arial Bold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735395" y="5164080"/>
            <a:ext cx="282625" cy="76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Arial Bold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735395" y="2701809"/>
            <a:ext cx="282625" cy="76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Arial Bold"/>
              </a:rPr>
              <a:t>3</a:t>
            </a:r>
          </a:p>
        </p:txBody>
      </p:sp>
      <p:grpSp>
        <p:nvGrpSpPr>
          <p:cNvPr id="24" name="Group 4"/>
          <p:cNvGrpSpPr/>
          <p:nvPr/>
        </p:nvGrpSpPr>
        <p:grpSpPr>
          <a:xfrm>
            <a:off x="0" y="-1"/>
            <a:ext cx="10800000" cy="910392"/>
            <a:chOff x="0" y="0"/>
            <a:chExt cx="5800804" cy="5372100"/>
          </a:xfrm>
          <a:solidFill>
            <a:srgbClr val="0463A6"/>
          </a:solidFill>
        </p:grpSpPr>
        <p:sp>
          <p:nvSpPr>
            <p:cNvPr id="25" name="Freeform 5"/>
            <p:cNvSpPr/>
            <p:nvPr/>
          </p:nvSpPr>
          <p:spPr>
            <a:xfrm>
              <a:off x="0" y="0"/>
              <a:ext cx="5800804" cy="5372100"/>
            </a:xfrm>
            <a:prstGeom prst="rect">
              <a:avLst/>
            </a:prstGeom>
            <a:grpFill/>
          </p:spPr>
        </p:sp>
      </p:grpSp>
      <p:grpSp>
        <p:nvGrpSpPr>
          <p:cNvPr id="26" name="Group 6"/>
          <p:cNvGrpSpPr/>
          <p:nvPr/>
        </p:nvGrpSpPr>
        <p:grpSpPr>
          <a:xfrm rot="-10800000">
            <a:off x="7452000" y="9425100"/>
            <a:ext cx="10836000" cy="900000"/>
            <a:chOff x="0" y="0"/>
            <a:chExt cx="8809804" cy="5372100"/>
          </a:xfrm>
          <a:solidFill>
            <a:srgbClr val="F1490E"/>
          </a:solidFill>
        </p:grpSpPr>
        <p:sp>
          <p:nvSpPr>
            <p:cNvPr id="27" name="Freeform 7"/>
            <p:cNvSpPr/>
            <p:nvPr/>
          </p:nvSpPr>
          <p:spPr>
            <a:xfrm>
              <a:off x="0" y="0"/>
              <a:ext cx="8809803" cy="5372100"/>
            </a:xfrm>
            <a:prstGeom prst="rect">
              <a:avLst/>
            </a:prstGeom>
            <a:grpFill/>
          </p:spPr>
        </p:sp>
      </p:grpSp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795879"/>
            <a:ext cx="1828800" cy="12914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525</Words>
  <Application>Microsoft Office PowerPoint</Application>
  <PresentationFormat>Personnalisé</PresentationFormat>
  <Paragraphs>163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Arial Bold</vt:lpstr>
      <vt:lpstr>Open Sans Bold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PPR TROIS ANS APRÈS :</dc:title>
  <dc:creator>Mimoun ZAZZA</dc:creator>
  <cp:lastModifiedBy>Mimoun ZAZZA</cp:lastModifiedBy>
  <cp:revision>34</cp:revision>
  <dcterms:created xsi:type="dcterms:W3CDTF">2006-08-16T00:00:00Z</dcterms:created>
  <dcterms:modified xsi:type="dcterms:W3CDTF">2023-11-28T08:15:21Z</dcterms:modified>
  <dc:identifier>DAF0bkOCzig</dc:identifier>
</cp:coreProperties>
</file>