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6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4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93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4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80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1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53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9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28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65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2320-49C9-4E80-AA1A-818C68C8FF61}" type="datetimeFigureOut">
              <a:rPr lang="fr-FR" smtClean="0"/>
              <a:t>28/11/2023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F2441-0864-48B6-A31D-176D587B03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65180-6A0A-8832-0569-1E5E2FA05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4200" b="1">
                <a:latin typeface="Aptos" panose="020B0004020202020204" pitchFamily="34" charset="0"/>
              </a:rPr>
              <a:t>SECRÉTAIRE DE MAIRIE</a:t>
            </a:r>
            <a:br>
              <a:rPr lang="fr-FR" sz="4200" b="1">
                <a:latin typeface="Aptos" panose="020B0004020202020204" pitchFamily="34" charset="0"/>
              </a:rPr>
            </a:br>
            <a:r>
              <a:rPr lang="fr-FR" sz="4200">
                <a:latin typeface="Aptos" panose="020B0004020202020204" pitchFamily="34" charset="0"/>
              </a:rPr>
              <a:t>REVALORISATION ET ATTRACTIVITE DU METIER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A72DCA-9572-BC5C-AFF2-A6656016F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Aptos" panose="020B0004020202020204" pitchFamily="34" charset="0"/>
              </a:rPr>
              <a:t>Conférence Régionale de l’Emploi 2023</a:t>
            </a:r>
          </a:p>
          <a:p>
            <a:pPr algn="ctr"/>
            <a:r>
              <a:rPr lang="fr-FR" b="1" dirty="0">
                <a:latin typeface="Aptos" panose="020B0004020202020204" pitchFamily="34" charset="0"/>
              </a:rPr>
              <a:t>28/11/2023</a:t>
            </a:r>
          </a:p>
        </p:txBody>
      </p:sp>
      <p:pic>
        <p:nvPicPr>
          <p:cNvPr id="31" name="Image 30" descr="Une image contenant texte, fruit, affiche, conception&#10;&#10;Description générée automatiquement">
            <a:extLst>
              <a:ext uri="{FF2B5EF4-FFF2-40B4-BE49-F238E27FC236}">
                <a16:creationId xmlns:a16="http://schemas.microsoft.com/office/drawing/2014/main" id="{11195801-8EFD-9CDE-297D-C59F97D42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835653"/>
            <a:ext cx="3765692" cy="31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8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Les perspectives de départ à la retraite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532" y="1621427"/>
            <a:ext cx="3993159" cy="3101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096" y="1634435"/>
            <a:ext cx="4184034" cy="30885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FCD70E-3DF6-727C-B08C-BCA862D7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75" y="2042724"/>
            <a:ext cx="3853362" cy="16583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FE9136-FA1C-CA87-9F25-16DF687D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405" y="1922708"/>
            <a:ext cx="2141864" cy="4563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7C2DEDE-E321-895F-BFFE-AD0E216EC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70" y="2372224"/>
            <a:ext cx="1479133" cy="2092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1E83E5B-88D7-C09F-3000-8DA1BF890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872" y="2481282"/>
            <a:ext cx="1523820" cy="209288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88AB6A1-79BF-191A-F610-B857D0656352}"/>
              </a:ext>
            </a:extLst>
          </p:cNvPr>
          <p:cNvSpPr txBox="1"/>
          <p:nvPr/>
        </p:nvSpPr>
        <p:spPr>
          <a:xfrm>
            <a:off x="1503832" y="3888871"/>
            <a:ext cx="268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Aptos" panose="020B0004020202020204" pitchFamily="34" charset="0"/>
              </a:rPr>
              <a:t>15%</a:t>
            </a: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 des effectifs à 3 ans</a:t>
            </a:r>
          </a:p>
          <a:p>
            <a:r>
              <a:rPr lang="fr-FR" b="1" dirty="0">
                <a:solidFill>
                  <a:schemeClr val="accent1"/>
                </a:solidFill>
                <a:latin typeface="Aptos" panose="020B0004020202020204" pitchFamily="34" charset="0"/>
              </a:rPr>
              <a:t>24% </a:t>
            </a: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des effectifs à 6 ans</a:t>
            </a:r>
          </a:p>
        </p:txBody>
      </p:sp>
    </p:spTree>
    <p:extLst>
      <p:ext uri="{BB962C8B-B14F-4D97-AF65-F5344CB8AC3E}">
        <p14:creationId xmlns:p14="http://schemas.microsoft.com/office/powerpoint/2010/main" val="72649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E7FF9-9F8B-89C4-44AD-2D74547E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715"/>
            <a:ext cx="8596668" cy="648749"/>
          </a:xfrm>
        </p:spPr>
        <p:txBody>
          <a:bodyPr/>
          <a:lstStyle/>
          <a:p>
            <a:r>
              <a:rPr lang="fr-FR" dirty="0">
                <a:latin typeface="Aptos" panose="020B0004020202020204" pitchFamily="34" charset="0"/>
              </a:rPr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2FE96-D313-82C6-E6C9-8E7DC017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9836"/>
            <a:ext cx="8596668" cy="4351789"/>
          </a:xfrm>
        </p:spPr>
        <p:txBody>
          <a:bodyPr>
            <a:normAutofit/>
          </a:bodyPr>
          <a:lstStyle/>
          <a:p>
            <a:r>
              <a:rPr lang="fr-FR" dirty="0"/>
              <a:t>Mêmes « non complètes », 2 études statistiques aux </a:t>
            </a:r>
            <a:r>
              <a:rPr lang="fr-FR" b="1" dirty="0"/>
              <a:t>résultats similaires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</a:t>
            </a:r>
            <a:r>
              <a:rPr lang="fr-FR" b="1" dirty="0"/>
              <a:t>« portrait-robot »</a:t>
            </a:r>
            <a:r>
              <a:rPr lang="fr-FR" dirty="0"/>
              <a:t> du métier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Secrétaires de mairie, les </a:t>
            </a:r>
            <a:r>
              <a:rPr lang="fr-FR" b="1" dirty="0"/>
              <a:t>« couteaux-suisses »</a:t>
            </a:r>
            <a:r>
              <a:rPr lang="fr-FR" dirty="0"/>
              <a:t> de la fonction publique territoriale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</a:t>
            </a:r>
            <a:r>
              <a:rPr lang="fr-FR" b="1" dirty="0"/>
              <a:t>conditions d’exercice </a:t>
            </a:r>
            <a:r>
              <a:rPr lang="fr-FR" dirty="0"/>
              <a:t>du métier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L’absence de </a:t>
            </a:r>
            <a:r>
              <a:rPr lang="fr-FR" b="1" dirty="0"/>
              <a:t>formation initiale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87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783BD1-E33E-76D2-DABB-7AD37CCCC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919" y="547775"/>
            <a:ext cx="8897081" cy="3219276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  <a:t>Proposition de loi « Patriat » </a:t>
            </a:r>
            <a:b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ptos" panose="020B0004020202020204" pitchFamily="34" charset="0"/>
              </a:rPr>
              <a:t>les travaux parlementaires relatifs à la valorisation et à l’attractivité du métier</a:t>
            </a:r>
          </a:p>
        </p:txBody>
      </p:sp>
      <p:sp>
        <p:nvSpPr>
          <p:cNvPr id="21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1040235" y="699657"/>
            <a:ext cx="870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3"/>
                </a:solidFill>
                <a:latin typeface="Aptos" panose="020B0004020202020204" pitchFamily="34" charset="0"/>
              </a:rPr>
              <a:t>A l’échelle nationale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3"/>
                </a:solidFill>
                <a:latin typeface="Aptos" panose="020B0004020202020204" pitchFamily="34" charset="0"/>
              </a:rPr>
              <a:t>1900 postes </a:t>
            </a: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de secrétaire de mairie vacants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3"/>
                </a:solidFill>
                <a:latin typeface="Aptos" panose="020B0004020202020204" pitchFamily="34" charset="0"/>
              </a:rPr>
              <a:t>1/3 des effectifs en poste partira en retraite d’ici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Contexte d’urgence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DEDAB5-7A48-E0EF-3695-7213961E07E7}"/>
              </a:ext>
            </a:extLst>
          </p:cNvPr>
          <p:cNvSpPr txBox="1"/>
          <p:nvPr/>
        </p:nvSpPr>
        <p:spPr>
          <a:xfrm>
            <a:off x="2028088" y="2780438"/>
            <a:ext cx="943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Rapport d’information « flash » </a:t>
            </a:r>
            <a:r>
              <a:rPr lang="fr-FR" sz="2400" dirty="0">
                <a:solidFill>
                  <a:schemeClr val="accent1"/>
                </a:solidFill>
                <a:latin typeface="Aptos" panose="020B0004020202020204" pitchFamily="34" charset="0"/>
              </a:rPr>
              <a:t>relatif au métier de secrétaire de mairie par la délégation aux collectivités territoriales et à la décentralisation lancé le 6 avril 2023 et adopté le </a:t>
            </a:r>
            <a:r>
              <a:rPr lang="fr-FR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1</a:t>
            </a:r>
            <a:r>
              <a:rPr lang="fr-FR" sz="2400" b="1" baseline="30000" dirty="0">
                <a:solidFill>
                  <a:schemeClr val="accent1"/>
                </a:solidFill>
                <a:latin typeface="Aptos" panose="020B0004020202020204" pitchFamily="34" charset="0"/>
              </a:rPr>
              <a:t>er</a:t>
            </a:r>
            <a:r>
              <a:rPr lang="fr-FR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 juin 2023 </a:t>
            </a:r>
          </a:p>
          <a:p>
            <a:r>
              <a:rPr lang="fr-FR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= 17 recommandations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3F2CB7-0290-8DB1-B355-130FF9A2D5F6}"/>
              </a:ext>
            </a:extLst>
          </p:cNvPr>
          <p:cNvSpPr txBox="1"/>
          <p:nvPr/>
        </p:nvSpPr>
        <p:spPr>
          <a:xfrm>
            <a:off x="421298" y="4861220"/>
            <a:ext cx="870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Dépôt d’une proposition de loi au Sénat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le 1</a:t>
            </a:r>
            <a:r>
              <a:rPr lang="fr-FR" sz="2400" b="1" baseline="30000" dirty="0">
                <a:solidFill>
                  <a:schemeClr val="accent4"/>
                </a:solidFill>
                <a:latin typeface="Aptos" panose="020B0004020202020204" pitchFamily="34" charset="0"/>
              </a:rPr>
              <a:t>er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mai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Adoptée par le Sénat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le 14 juin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Adoptée par l’Assemblée nationale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le 14 novembre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Examen en commission mixte paritaire</a:t>
            </a:r>
          </a:p>
        </p:txBody>
      </p:sp>
    </p:spTree>
    <p:extLst>
      <p:ext uri="{BB962C8B-B14F-4D97-AF65-F5344CB8AC3E}">
        <p14:creationId xmlns:p14="http://schemas.microsoft.com/office/powerpoint/2010/main" val="24393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1050799" y="937028"/>
            <a:ext cx="87054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3"/>
                </a:solidFill>
                <a:latin typeface="Aptos" panose="020B0004020202020204" pitchFamily="34" charset="0"/>
              </a:rPr>
              <a:t>Objectifs de la proposition de loi sénatoriale</a:t>
            </a:r>
          </a:p>
          <a:p>
            <a:endParaRPr lang="fr-FR" sz="3200" b="1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Mettre en adéquation les compétences attendues et le niveau de responsabilité avec la catégorie hiérarchique</a:t>
            </a:r>
          </a:p>
          <a:p>
            <a:pPr marL="457200" indent="-457200">
              <a:buAutoNum type="arabicPeriod"/>
            </a:pPr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Consacrer le métier de secrétaire de mairie dans le CGCT</a:t>
            </a:r>
          </a:p>
          <a:p>
            <a:pPr marL="457200" indent="-457200">
              <a:buAutoNum type="arabicPeriod"/>
            </a:pPr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Renforcer la formation</a:t>
            </a:r>
          </a:p>
          <a:p>
            <a:pPr marL="457200" indent="-457200">
              <a:buAutoNum type="arabicPeriod"/>
            </a:pPr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400" dirty="0">
                <a:solidFill>
                  <a:schemeClr val="accent3"/>
                </a:solidFill>
                <a:latin typeface="Aptos" panose="020B0004020202020204" pitchFamily="34" charset="0"/>
              </a:rPr>
              <a:t>Etendre les possibilités de recrutement contractuel</a:t>
            </a:r>
          </a:p>
          <a:p>
            <a:pPr marL="457200" indent="-457200">
              <a:buAutoNum type="arabicPeriod"/>
            </a:pPr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1133638" y="268893"/>
            <a:ext cx="87054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  <a:latin typeface="Aptos" panose="020B0004020202020204" pitchFamily="34" charset="0"/>
              </a:rPr>
              <a:t>Le texte adopté par l’Assemblée nationale</a:t>
            </a:r>
          </a:p>
          <a:p>
            <a:endParaRPr lang="fr-FR" sz="3200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1 A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Création d’un article du CGCT consacrant les fonctions de </a:t>
            </a:r>
            <a:r>
              <a:rPr lang="fr-FR" sz="2400" i="1" dirty="0">
                <a:solidFill>
                  <a:schemeClr val="accent4"/>
                </a:solidFill>
                <a:latin typeface="Aptos" panose="020B0004020202020204" pitchFamily="34" charset="0"/>
              </a:rPr>
              <a:t>secrétaire général de mairie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dans les communes de – 3 500 habitants par la nomination d’un agent relevant d’un corps ou cadre d’emplois classé dans la catégorie B</a:t>
            </a:r>
          </a:p>
          <a:p>
            <a:endParaRPr lang="fr-FR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1</a:t>
            </a:r>
            <a:r>
              <a:rPr lang="fr-FR" sz="2400" u="sng" baseline="30000" dirty="0">
                <a:solidFill>
                  <a:schemeClr val="accent4"/>
                </a:solidFill>
                <a:latin typeface="Aptos" panose="020B0004020202020204" pitchFamily="34" charset="0"/>
              </a:rPr>
              <a:t>er</a:t>
            </a:r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Instauration d’une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voie de promotion interne dérogatoire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dans la catégorie B pour les fonctionnaires de catégorie C relevant d’un grade d’avancement ET exerçant les fonctions de secrétaire de mairie.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Pas de quota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Jusqu’au 31 décembre 2027</a:t>
            </a:r>
          </a:p>
        </p:txBody>
      </p:sp>
    </p:spTree>
    <p:extLst>
      <p:ext uri="{BB962C8B-B14F-4D97-AF65-F5344CB8AC3E}">
        <p14:creationId xmlns:p14="http://schemas.microsoft.com/office/powerpoint/2010/main" val="230112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974247" y="545097"/>
            <a:ext cx="8705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2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Pour les cadres d’emplois de la catégorie B, établissement d’une liste d’aptitude de promotion interne ouverte aux fonctionnaires de catégorie C ayant validé une formation qualifiante, </a:t>
            </a:r>
            <a:r>
              <a:rPr lang="fr-FR" sz="2400" i="1" dirty="0">
                <a:solidFill>
                  <a:schemeClr val="accent4"/>
                </a:solidFill>
                <a:latin typeface="Aptos" panose="020B0004020202020204" pitchFamily="34" charset="0"/>
              </a:rPr>
              <a:t>sans quota </a:t>
            </a:r>
          </a:p>
          <a:p>
            <a:endParaRPr lang="fr-FR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2 bis A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Création d’une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compétence obligatoire pour les Centres de Gestion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 : animation d’un réseau départemental de secrétaire de mairie</a:t>
            </a:r>
          </a:p>
          <a:p>
            <a:endParaRPr lang="fr-FR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2 bis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Création d’une formation obligatoire dans un délai d’1 an à compter de la prise de poste pour les agents occupant un emploi de secrétaire général de mairie,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par le CNFPT</a:t>
            </a:r>
          </a:p>
        </p:txBody>
      </p:sp>
    </p:spTree>
    <p:extLst>
      <p:ext uri="{BB962C8B-B14F-4D97-AF65-F5344CB8AC3E}">
        <p14:creationId xmlns:p14="http://schemas.microsoft.com/office/powerpoint/2010/main" val="188597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974247" y="545097"/>
            <a:ext cx="87054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2 ter A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Rapport du Gouvernement dans le délai d’1 an après la promulgation de la loi pour évaluer les formations actuelles et la pertinence de la création d’une formation au niveau national</a:t>
            </a:r>
            <a:endParaRPr lang="fr-FR" sz="2400" i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endParaRPr lang="fr-FR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3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Création d’un </a:t>
            </a:r>
            <a:r>
              <a:rPr lang="fr-FR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avantage spécifique d’ancienneté </a:t>
            </a:r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pour le calcul de l’ancienneté au titre de l’avancement d’échelon</a:t>
            </a:r>
          </a:p>
          <a:p>
            <a:endParaRPr lang="fr-FR" sz="2400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r>
              <a:rPr lang="fr-FR" sz="2400" u="sng" dirty="0">
                <a:solidFill>
                  <a:schemeClr val="accent4"/>
                </a:solidFill>
                <a:latin typeface="Aptos" panose="020B0004020202020204" pitchFamily="34" charset="0"/>
              </a:rPr>
              <a:t>Article 4</a:t>
            </a:r>
          </a:p>
          <a:p>
            <a:r>
              <a:rPr lang="fr-FR" sz="2400" dirty="0">
                <a:solidFill>
                  <a:schemeClr val="accent4"/>
                </a:solidFill>
                <a:latin typeface="Aptos" panose="020B0004020202020204" pitchFamily="34" charset="0"/>
              </a:rPr>
              <a:t>Extension du recrutement contractuel sur emploi permanent pour les emplois de secrétaire général de mairie des communes de – 2 000 habitants</a:t>
            </a:r>
            <a:endParaRPr lang="fr-FR"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1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5FE470F-4539-00C4-483C-0625DEF24E30}"/>
              </a:ext>
            </a:extLst>
          </p:cNvPr>
          <p:cNvSpPr txBox="1"/>
          <p:nvPr/>
        </p:nvSpPr>
        <p:spPr>
          <a:xfrm>
            <a:off x="1017243" y="1023596"/>
            <a:ext cx="87054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5"/>
                </a:solidFill>
                <a:latin typeface="Aptos" panose="020B0004020202020204" pitchFamily="34" charset="0"/>
              </a:rPr>
              <a:t>Perspectives et limites</a:t>
            </a:r>
          </a:p>
          <a:p>
            <a:endParaRPr lang="fr-FR" sz="3200" b="1" dirty="0">
              <a:solidFill>
                <a:schemeClr val="accent5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 2" panose="05020102010507070707" pitchFamily="18" charset="2"/>
              <a:buChar char="&lt;"/>
            </a:pPr>
            <a:r>
              <a:rPr lang="fr-FR" sz="2400" dirty="0">
                <a:solidFill>
                  <a:schemeClr val="accent5"/>
                </a:solidFill>
                <a:latin typeface="Aptos" panose="020B0004020202020204" pitchFamily="34" charset="0"/>
              </a:rPr>
              <a:t>Volonté d’inscrire le métier dans la catégorie B</a:t>
            </a:r>
          </a:p>
          <a:p>
            <a:pPr marL="342900" indent="-342900">
              <a:buFont typeface="Wingdings 2" panose="05020102010507070707" pitchFamily="18" charset="2"/>
              <a:buChar char="&lt;"/>
            </a:pPr>
            <a:r>
              <a:rPr lang="fr-FR" sz="2400" dirty="0">
                <a:solidFill>
                  <a:schemeClr val="accent5"/>
                </a:solidFill>
                <a:latin typeface="Aptos" panose="020B0004020202020204" pitchFamily="34" charset="0"/>
              </a:rPr>
              <a:t>Renforcement de la formation professionnelle et réflexions pour la création d’une formation initiale</a:t>
            </a:r>
          </a:p>
          <a:p>
            <a:pPr marL="342900" indent="-342900">
              <a:buFont typeface="Wingdings 2" panose="05020102010507070707" pitchFamily="18" charset="2"/>
              <a:buChar char="&lt;"/>
            </a:pPr>
            <a:r>
              <a:rPr lang="fr-FR" sz="2400" dirty="0">
                <a:solidFill>
                  <a:schemeClr val="accent5"/>
                </a:solidFill>
                <a:latin typeface="Aptos" panose="020B0004020202020204" pitchFamily="34" charset="0"/>
              </a:rPr>
              <a:t>Reconnaissance du métier dans les textes</a:t>
            </a:r>
          </a:p>
          <a:p>
            <a:endParaRPr lang="fr-FR" sz="2400" dirty="0">
              <a:solidFill>
                <a:schemeClr val="accent5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 2" panose="05020102010507070707" pitchFamily="18" charset="2"/>
              <a:buChar char="]"/>
            </a:pPr>
            <a:r>
              <a:rPr lang="fr-FR" sz="2400" dirty="0">
                <a:solidFill>
                  <a:schemeClr val="accent5"/>
                </a:solidFill>
                <a:latin typeface="Aptos" panose="020B0004020202020204" pitchFamily="34" charset="0"/>
                <a:sym typeface="Wingdings 2" panose="05020102010507070707" pitchFamily="18" charset="2"/>
              </a:rPr>
              <a:t>Quels leviers financiers pour les communes</a:t>
            </a:r>
          </a:p>
          <a:p>
            <a:pPr marL="342900" indent="-342900">
              <a:buFont typeface="Wingdings 2" panose="05020102010507070707" pitchFamily="18" charset="2"/>
              <a:buChar char="]"/>
            </a:pPr>
            <a:r>
              <a:rPr lang="fr-FR" sz="2400" dirty="0">
                <a:solidFill>
                  <a:schemeClr val="accent5"/>
                </a:solidFill>
                <a:latin typeface="Aptos" panose="020B0004020202020204" pitchFamily="34" charset="0"/>
                <a:sym typeface="Wingdings 2" panose="05020102010507070707" pitchFamily="18" charset="2"/>
              </a:rPr>
              <a:t>Egalité de traitement des agents</a:t>
            </a:r>
          </a:p>
          <a:p>
            <a:pPr marL="342900" indent="-342900">
              <a:buFont typeface="Wingdings 2" panose="05020102010507070707" pitchFamily="18" charset="2"/>
              <a:buChar char="]"/>
            </a:pPr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  <a:p>
            <a:endParaRPr lang="fr-FR" sz="2400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8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783BD1-E33E-76D2-DABB-7AD37CCCC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442" y="3048000"/>
            <a:ext cx="9116241" cy="3219276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  <a:t>Actions des CDG</a:t>
            </a:r>
            <a:b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ptos" panose="020B0004020202020204" pitchFamily="34" charset="0"/>
              </a:rPr>
              <a:t>la réponse des territoires pour agir sur la tension du métier de secrétaire de mairie</a:t>
            </a:r>
          </a:p>
        </p:txBody>
      </p:sp>
      <p:sp>
        <p:nvSpPr>
          <p:cNvPr id="21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783BD1-E33E-76D2-DABB-7AD37CCCC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806" y="276836"/>
            <a:ext cx="9898194" cy="3493316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  <a:t>Études statistiques sur le métier de secrétaire de mairie :</a:t>
            </a:r>
            <a:br>
              <a:rPr lang="fr-FR" b="1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ptos" panose="020B0004020202020204" pitchFamily="34" charset="0"/>
              </a:rPr>
              <a:t>un constat partagé </a:t>
            </a:r>
            <a:br>
              <a:rPr lang="fr-FR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ptos" panose="020B0004020202020204" pitchFamily="34" charset="0"/>
              </a:rPr>
              <a:t>dans les 2 régions</a:t>
            </a:r>
          </a:p>
        </p:txBody>
      </p:sp>
      <p:sp>
        <p:nvSpPr>
          <p:cNvPr id="21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0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DB9E1-16BC-EE0D-C585-45AD8B0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828" y="531446"/>
            <a:ext cx="6487955" cy="1320800"/>
          </a:xfrm>
        </p:spPr>
        <p:txBody>
          <a:bodyPr>
            <a:normAutofit/>
          </a:bodyPr>
          <a:lstStyle/>
          <a:p>
            <a:r>
              <a:rPr lang="fr-FR" dirty="0">
                <a:latin typeface="Aptos" panose="020B0004020202020204" pitchFamily="34" charset="0"/>
              </a:rPr>
              <a:t>Des actions variées, adaptées aux réalités des territoires</a:t>
            </a:r>
          </a:p>
        </p:txBody>
      </p:sp>
      <p:pic>
        <p:nvPicPr>
          <p:cNvPr id="30" name="Picture 29" descr="Escaliers de devant et colonnes sur un bâtiment de ville majestueux">
            <a:extLst>
              <a:ext uri="{FF2B5EF4-FFF2-40B4-BE49-F238E27FC236}">
                <a16:creationId xmlns:a16="http://schemas.microsoft.com/office/drawing/2014/main" id="{96CBD570-179B-0C8F-E927-6E32A708A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555" r="37905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074AD-F752-9E2C-8FB2-EB90664E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440" y="2383682"/>
            <a:ext cx="7706463" cy="30104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Aptos" panose="020B0004020202020204" pitchFamily="34" charset="0"/>
              </a:rPr>
              <a:t>Expertise des CDG en </a:t>
            </a:r>
            <a:r>
              <a:rPr lang="fr-FR" sz="2800" b="1" dirty="0">
                <a:latin typeface="Aptos" panose="020B0004020202020204" pitchFamily="34" charset="0"/>
              </a:rPr>
              <a:t>matière de GPEEC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latin typeface="Aptos" panose="020B0004020202020204" pitchFamily="34" charset="0"/>
              </a:rPr>
              <a:t>Connaissance </a:t>
            </a:r>
            <a:r>
              <a:rPr lang="fr-FR" sz="2800" b="1" dirty="0">
                <a:latin typeface="Aptos" panose="020B0004020202020204" pitchFamily="34" charset="0"/>
              </a:rPr>
              <a:t>des besoins et du territoire</a:t>
            </a:r>
          </a:p>
          <a:p>
            <a:pPr>
              <a:lnSpc>
                <a:spcPct val="90000"/>
              </a:lnSpc>
            </a:pPr>
            <a:endParaRPr lang="fr-FR" sz="2800" b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b="1" dirty="0">
                <a:latin typeface="Aptos" panose="020B0004020202020204" pitchFamily="34" charset="0"/>
              </a:rPr>
              <a:t>Force des réseaux de coopération</a:t>
            </a:r>
          </a:p>
          <a:p>
            <a:pPr>
              <a:lnSpc>
                <a:spcPct val="90000"/>
              </a:lnSpc>
            </a:pPr>
            <a:endParaRPr lang="fr-FR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5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scaliers de devant et colonnes sur un bâtiment de ville majestueux">
            <a:extLst>
              <a:ext uri="{FF2B5EF4-FFF2-40B4-BE49-F238E27FC236}">
                <a16:creationId xmlns:a16="http://schemas.microsoft.com/office/drawing/2014/main" id="{96CBD570-179B-0C8F-E927-6E32A708A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555" r="37905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074AD-F752-9E2C-8FB2-EB90664E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950" y="304097"/>
            <a:ext cx="7706463" cy="59432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latin typeface="Aptos" panose="020B0004020202020204" pitchFamily="34" charset="0"/>
              </a:rPr>
              <a:t>Conventions régionales </a:t>
            </a:r>
            <a:r>
              <a:rPr lang="fr-FR" sz="2000" dirty="0">
                <a:latin typeface="Aptos" panose="020B0004020202020204" pitchFamily="34" charset="0"/>
              </a:rPr>
              <a:t>Pôle Emploi/CNFPT et déclinaisons départementales avec les CDG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</a:rPr>
              <a:t>Formations des demandeurs d’emploi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</a:rPr>
              <a:t>Expérience du CNFPT dans ce métier territorial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</a:rPr>
              <a:t>Alternance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8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latin typeface="Aptos" panose="020B0004020202020204" pitchFamily="34" charset="0"/>
              </a:rPr>
              <a:t>Formations « Prise de poste »</a:t>
            </a:r>
            <a:r>
              <a:rPr lang="fr-FR" sz="2000" dirty="0">
                <a:latin typeface="Aptos" panose="020B0004020202020204" pitchFamily="34" charset="0"/>
              </a:rPr>
              <a:t> en partenariat avec le CNFPT et les CDG</a:t>
            </a:r>
          </a:p>
          <a:p>
            <a:pPr>
              <a:lnSpc>
                <a:spcPct val="90000"/>
              </a:lnSpc>
            </a:pPr>
            <a:endParaRPr lang="fr-FR" sz="2000" b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latin typeface="Aptos" panose="020B0004020202020204" pitchFamily="34" charset="0"/>
              </a:rPr>
              <a:t>Formations initiales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</a:rPr>
              <a:t>Diplômes universitaires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Aptos" panose="020B0004020202020204" pitchFamily="34" charset="0"/>
              </a:rPr>
              <a:t>Formations diplômantes en alternance avec les acteurs locaux</a:t>
            </a:r>
          </a:p>
          <a:p>
            <a:pPr>
              <a:lnSpc>
                <a:spcPct val="90000"/>
              </a:lnSpc>
            </a:pPr>
            <a:endParaRPr lang="fr-FR" sz="2000" b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b="1" dirty="0">
                <a:latin typeface="Aptos" panose="020B0004020202020204" pitchFamily="34" charset="0"/>
              </a:rPr>
              <a:t>Dispositifs de tutorat</a:t>
            </a:r>
          </a:p>
          <a:p>
            <a:pPr>
              <a:lnSpc>
                <a:spcPct val="90000"/>
              </a:lnSpc>
            </a:pPr>
            <a:endParaRPr lang="fr-FR" sz="2000" b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ptos" panose="020B0004020202020204" pitchFamily="34" charset="0"/>
              </a:rPr>
              <a:t>Animation de </a:t>
            </a:r>
            <a:r>
              <a:rPr lang="fr-FR" sz="2000" b="1" dirty="0">
                <a:latin typeface="Aptos" panose="020B0004020202020204" pitchFamily="34" charset="0"/>
              </a:rPr>
              <a:t>réseaux locaux de secrétaires de mairie</a:t>
            </a:r>
          </a:p>
        </p:txBody>
      </p:sp>
    </p:spTree>
    <p:extLst>
      <p:ext uri="{BB962C8B-B14F-4D97-AF65-F5344CB8AC3E}">
        <p14:creationId xmlns:p14="http://schemas.microsoft.com/office/powerpoint/2010/main" val="78149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DB9E1-16BC-EE0D-C585-45AD8B0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55" y="1460294"/>
            <a:ext cx="8321879" cy="68400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ptos" panose="020B0004020202020204" pitchFamily="34" charset="0"/>
              </a:rPr>
              <a:t>FOCUS sur 2 dispositifs portés par des CDG</a:t>
            </a:r>
          </a:p>
        </p:txBody>
      </p:sp>
      <p:pic>
        <p:nvPicPr>
          <p:cNvPr id="30" name="Picture 29" descr="Escaliers de devant et colonnes sur un bâtiment de ville majestueux">
            <a:extLst>
              <a:ext uri="{FF2B5EF4-FFF2-40B4-BE49-F238E27FC236}">
                <a16:creationId xmlns:a16="http://schemas.microsoft.com/office/drawing/2014/main" id="{96CBD570-179B-0C8F-E927-6E32A708A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555" r="37905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074AD-F752-9E2C-8FB2-EB90664E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440" y="2553714"/>
            <a:ext cx="7706463" cy="25467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Aptos" panose="020B0004020202020204" pitchFamily="34" charset="0"/>
              </a:rPr>
              <a:t>Dispositif initié par les CDG10 et CDG52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800" i="1" dirty="0">
                <a:latin typeface="Aptos" panose="020B0004020202020204" pitchFamily="34" charset="0"/>
              </a:rPr>
              <a:t>Claudine KOLUDZKI, directrice du CDG10</a:t>
            </a:r>
          </a:p>
          <a:p>
            <a:pPr marL="0" indent="0">
              <a:lnSpc>
                <a:spcPct val="90000"/>
              </a:lnSpc>
              <a:buNone/>
            </a:pPr>
            <a:endParaRPr lang="fr-FR" sz="28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latin typeface="Aptos" panose="020B0004020202020204" pitchFamily="34" charset="0"/>
              </a:rPr>
              <a:t>Actions et projets du CDG21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800" i="1" dirty="0">
                <a:latin typeface="Aptos" panose="020B0004020202020204" pitchFamily="34" charset="0"/>
              </a:rPr>
              <a:t>Florence DESHOUX, directrice du CDG21</a:t>
            </a:r>
          </a:p>
          <a:p>
            <a:pPr>
              <a:lnSpc>
                <a:spcPct val="90000"/>
              </a:lnSpc>
            </a:pPr>
            <a:endParaRPr lang="fr-FR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074AD-F752-9E2C-8FB2-EB90664E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226503"/>
            <a:ext cx="6641042" cy="619946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ptos" panose="020B0004020202020204" pitchFamily="34" charset="0"/>
              </a:rPr>
              <a:t>Études présentées par région administrative : Bourgogne Franche-Comté et Grand Est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latin typeface="Aptos" panose="020B0004020202020204" pitchFamily="34" charset="0"/>
              </a:rPr>
              <a:t>Données issues du </a:t>
            </a:r>
            <a:r>
              <a:rPr lang="fr-FR" sz="2000" b="1" dirty="0">
                <a:latin typeface="Aptos" panose="020B0004020202020204" pitchFamily="34" charset="0"/>
              </a:rPr>
              <a:t>Rapport Social Unique 2021 </a:t>
            </a:r>
            <a:r>
              <a:rPr lang="fr-FR" sz="2000" dirty="0">
                <a:latin typeface="Aptos" panose="020B0004020202020204" pitchFamily="34" charset="0"/>
              </a:rPr>
              <a:t>(données de l’année 2021 collectées en 2022)</a:t>
            </a:r>
            <a:endParaRPr lang="fr-FR" sz="2000" b="1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b="1" u="sng" dirty="0">
                <a:latin typeface="Aptos" panose="020B0004020202020204" pitchFamily="34" charset="0"/>
              </a:rPr>
              <a:t>Grand Est </a:t>
            </a:r>
            <a:r>
              <a:rPr lang="fr-FR" sz="2000" dirty="0">
                <a:latin typeface="Aptos" panose="020B0004020202020204" pitchFamily="34" charset="0"/>
              </a:rPr>
              <a:t>: étude portant uniquement sur les secrétaires de mairie exerçant dans les </a:t>
            </a:r>
            <a:r>
              <a:rPr lang="fr-FR" sz="2000" b="1" dirty="0">
                <a:latin typeface="Aptos" panose="020B0004020202020204" pitchFamily="34" charset="0"/>
              </a:rPr>
              <a:t>communes de -2 000 habitants </a:t>
            </a:r>
            <a:r>
              <a:rPr lang="fr-FR" sz="2000" dirty="0">
                <a:latin typeface="Aptos" panose="020B0004020202020204" pitchFamily="34" charset="0"/>
              </a:rPr>
              <a:t>(2 608 communes de -2 000 hab. ont transmis leur RSU sur 4 638 recensées en région Grand Est, soit </a:t>
            </a:r>
            <a:r>
              <a:rPr lang="fr-FR" sz="2000" b="1" dirty="0">
                <a:latin typeface="Aptos" panose="020B0004020202020204" pitchFamily="34" charset="0"/>
              </a:rPr>
              <a:t>un taux de retour de 56%</a:t>
            </a:r>
            <a:r>
              <a:rPr lang="fr-FR" sz="2000" dirty="0">
                <a:latin typeface="Aptos" panose="020B00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Aptos" panose="020B0004020202020204" pitchFamily="34" charset="0"/>
              </a:rPr>
              <a:t>Les RSU présentant des incohérences, retirés de l’échantillon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latin typeface="Aptos" panose="020B0004020202020204" pitchFamily="34" charset="0"/>
              </a:rPr>
              <a:t>Les agents non rémunérés au 31/12/2021 également été retirés de l’échantillon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2000" b="1" dirty="0">
                <a:latin typeface="Aptos" panose="020B0004020202020204" pitchFamily="34" charset="0"/>
              </a:rPr>
              <a:t>=&gt; L’échantillon Grand Est porte sur 1 244 communes de moins de 2 000 habitants (</a:t>
            </a:r>
            <a:r>
              <a:rPr lang="fr-FR" sz="2000" dirty="0">
                <a:latin typeface="Aptos" panose="020B0004020202020204" pitchFamily="34" charset="0"/>
              </a:rPr>
              <a:t>27% des communes de moins de 2 000 habitants)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EDB9E1-16BC-EE0D-C585-45AD8B0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Méthodologie et sources des données</a:t>
            </a:r>
          </a:p>
        </p:txBody>
      </p:sp>
    </p:spTree>
    <p:extLst>
      <p:ext uri="{BB962C8B-B14F-4D97-AF65-F5344CB8AC3E}">
        <p14:creationId xmlns:p14="http://schemas.microsoft.com/office/powerpoint/2010/main" val="187879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Données Collectivités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39" y="1514636"/>
            <a:ext cx="4781724" cy="27670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5248" y="1514636"/>
            <a:ext cx="4184034" cy="29571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1AEB31-4EEE-E391-9F77-B3370D27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5" y="2032356"/>
            <a:ext cx="4645480" cy="21445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AA1C31-B91E-CB6D-DAD6-B36E4DFA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50" y="1815210"/>
            <a:ext cx="3697629" cy="25629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8C1069-BDA8-36F9-26DC-F58465E16E7D}"/>
              </a:ext>
            </a:extLst>
          </p:cNvPr>
          <p:cNvSpPr txBox="1"/>
          <p:nvPr/>
        </p:nvSpPr>
        <p:spPr>
          <a:xfrm>
            <a:off x="906011" y="4915949"/>
            <a:ext cx="836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Typologie des collectivités liée au sujet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90571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Données sur le statut des agents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62" y="774139"/>
            <a:ext cx="3993159" cy="4961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3026" y="787147"/>
            <a:ext cx="4184034" cy="49616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97591D7-8E63-DFB5-61D3-F4E489BFA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22"/>
          <a:stretch/>
        </p:blipFill>
        <p:spPr>
          <a:xfrm>
            <a:off x="4946582" y="1107972"/>
            <a:ext cx="4126788" cy="2325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237B1E-167E-3852-B8B5-020C6F30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16" y="3432624"/>
            <a:ext cx="4048654" cy="22503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E21118-A8DF-EF0A-AE77-120F2BBC6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19" y="1189904"/>
            <a:ext cx="3679634" cy="9603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506B61-4A5B-0E2C-0832-5AE8E52F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19" y="2150210"/>
            <a:ext cx="3684151" cy="3585594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BC5787EB-5BB9-DF67-639E-2E54B546FC06}"/>
              </a:ext>
            </a:extLst>
          </p:cNvPr>
          <p:cNvSpPr txBox="1">
            <a:spLocks/>
          </p:cNvSpPr>
          <p:nvPr/>
        </p:nvSpPr>
        <p:spPr>
          <a:xfrm>
            <a:off x="614692" y="5913443"/>
            <a:ext cx="8658438" cy="433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Un métier très majoritairement exercé par des femmes : </a:t>
            </a:r>
            <a:r>
              <a:rPr lang="fr-FR" sz="2000" b="1" dirty="0">
                <a:solidFill>
                  <a:schemeClr val="tx1"/>
                </a:solidFill>
                <a:latin typeface="Aptos" panose="020B0004020202020204" pitchFamily="34" charset="0"/>
              </a:rPr>
              <a:t>95% de l’échantillon</a:t>
            </a:r>
          </a:p>
        </p:txBody>
      </p:sp>
    </p:spTree>
    <p:extLst>
      <p:ext uri="{BB962C8B-B14F-4D97-AF65-F5344CB8AC3E}">
        <p14:creationId xmlns:p14="http://schemas.microsoft.com/office/powerpoint/2010/main" val="211874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Données sur le niveau d’étude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62" y="1187821"/>
            <a:ext cx="3993159" cy="43431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0747" y="1895913"/>
            <a:ext cx="4868538" cy="29379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78F79A-C346-AA30-57BC-86DEFD39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20" y="1535879"/>
            <a:ext cx="3822919" cy="3894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C895AE-3836-E12F-B156-B7B269B8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01" y="2146788"/>
            <a:ext cx="4716187" cy="25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Données sur le temps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62" y="1064005"/>
            <a:ext cx="3993159" cy="2740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3026" y="787147"/>
            <a:ext cx="4184034" cy="46237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C5787EB-5BB9-DF67-639E-2E54B546FC06}"/>
              </a:ext>
            </a:extLst>
          </p:cNvPr>
          <p:cNvSpPr txBox="1">
            <a:spLocks/>
          </p:cNvSpPr>
          <p:nvPr/>
        </p:nvSpPr>
        <p:spPr>
          <a:xfrm>
            <a:off x="614692" y="5582322"/>
            <a:ext cx="8596668" cy="751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Prédominance du temps non complet pour les agents contractuels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2/3 des fonctionnaires à temps non complet</a:t>
            </a:r>
          </a:p>
          <a:p>
            <a:endParaRPr lang="fr-FR" sz="2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58E148-1E8A-5854-853F-52B70212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3" y="1430769"/>
            <a:ext cx="3913296" cy="22461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2C609B-E8F9-8E22-CC8C-18F4AEAF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41" y="1159982"/>
            <a:ext cx="4092600" cy="13986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B4CC7C-4136-B64E-3222-9743861CA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741" y="2660886"/>
            <a:ext cx="4092600" cy="268561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03C7CE2D-769C-8CBD-08A7-AFB23EE48525}"/>
              </a:ext>
            </a:extLst>
          </p:cNvPr>
          <p:cNvSpPr txBox="1">
            <a:spLocks/>
          </p:cNvSpPr>
          <p:nvPr/>
        </p:nvSpPr>
        <p:spPr>
          <a:xfrm>
            <a:off x="614692" y="4171617"/>
            <a:ext cx="3993159" cy="751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Aptos" panose="020B0004020202020204" pitchFamily="34" charset="0"/>
                <a:sym typeface="Wingdings 2" panose="05020102010507070707" pitchFamily="18" charset="2"/>
              </a:rPr>
              <a:t> </a:t>
            </a:r>
            <a:r>
              <a:rPr lang="fr-FR" sz="1600" b="1" dirty="0">
                <a:solidFill>
                  <a:schemeClr val="tx1"/>
                </a:solidFill>
                <a:latin typeface="Aptos" panose="020B0004020202020204" pitchFamily="34" charset="0"/>
              </a:rPr>
              <a:t>Les études ne permettent pas de savoir si une même personne occupe plusieurs emplois à temps non complet</a:t>
            </a:r>
          </a:p>
          <a:p>
            <a:endParaRPr lang="fr-FR" sz="2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Données sur la rémunération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352" y="1133277"/>
            <a:ext cx="3993159" cy="26548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916" y="1146285"/>
            <a:ext cx="4184034" cy="26418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C5787EB-5BB9-DF67-639E-2E54B546FC06}"/>
              </a:ext>
            </a:extLst>
          </p:cNvPr>
          <p:cNvSpPr txBox="1">
            <a:spLocks/>
          </p:cNvSpPr>
          <p:nvPr/>
        </p:nvSpPr>
        <p:spPr>
          <a:xfrm>
            <a:off x="603256" y="3889000"/>
            <a:ext cx="8658438" cy="10788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400" b="1" dirty="0">
                <a:solidFill>
                  <a:schemeClr val="tx1"/>
                </a:solidFill>
                <a:latin typeface="Aptos" panose="020B0004020202020204" pitchFamily="34" charset="0"/>
              </a:rPr>
              <a:t>Rappel</a:t>
            </a:r>
            <a:r>
              <a:rPr lang="fr-FR" sz="1400" dirty="0">
                <a:solidFill>
                  <a:schemeClr val="tx1"/>
                </a:solidFill>
                <a:latin typeface="Aptos" panose="020B0004020202020204" pitchFamily="34" charset="0"/>
              </a:rPr>
              <a:t> :  la médiane statistique est le point milieu d’un jeu de données = 50% des effectifs sont au-dessus de la médiane, 50% en dessous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Aptos" panose="020B0004020202020204" pitchFamily="34" charset="0"/>
              </a:rPr>
              <a:t>A ne pas confondre avec la rémunération moyenne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5E1E397-5687-BE09-468A-EECDB4D4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21" y="1554573"/>
            <a:ext cx="3915849" cy="2084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C67408-2351-F9A4-5DE8-E3EC7EC1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686" y="1498993"/>
            <a:ext cx="3993344" cy="2207352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4B987B0F-8356-9625-9B83-22C4B71EEB8B}"/>
              </a:ext>
            </a:extLst>
          </p:cNvPr>
          <p:cNvSpPr txBox="1">
            <a:spLocks/>
          </p:cNvSpPr>
          <p:nvPr/>
        </p:nvSpPr>
        <p:spPr>
          <a:xfrm>
            <a:off x="874850" y="4659641"/>
            <a:ext cx="5928622" cy="1912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Quelques éléments de comparaison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SMIC annuel en 2021 			= 18 759,63 € bruts</a:t>
            </a:r>
          </a:p>
          <a:p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En 2020, salaire médian annuel brut :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Fonction publique		 		= 29 600 €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Fonction publique d’Etat 		= 33 900 €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Fonction publique hospitalière	= 29 500 €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Aptos" panose="020B0004020202020204" pitchFamily="34" charset="0"/>
              </a:rPr>
              <a:t>Fonction publique territoriale	= 25 500 €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8295-579E-D7B0-1739-78D7C4D2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62" y="181762"/>
            <a:ext cx="8596668" cy="62358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ptos" panose="020B0004020202020204" pitchFamily="34" charset="0"/>
              </a:rPr>
              <a:t>La pyramide des âges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5C6C7-A63D-B0A4-5CB8-414BDD70F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62" y="774139"/>
            <a:ext cx="3993159" cy="3101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1"/>
                </a:solidFill>
                <a:latin typeface="Aptos" panose="020B0004020202020204" pitchFamily="34" charset="0"/>
              </a:rPr>
              <a:t>Bourgogne Franche Comté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8DB1B-BA6F-8FA0-ECC4-DB718B55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3026" y="787147"/>
            <a:ext cx="4184034" cy="30885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3"/>
                </a:solidFill>
                <a:latin typeface="Aptos" panose="020B0004020202020204" pitchFamily="34" charset="0"/>
              </a:rPr>
              <a:t>Grand Est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C5787EB-5BB9-DF67-639E-2E54B546FC06}"/>
              </a:ext>
            </a:extLst>
          </p:cNvPr>
          <p:cNvSpPr txBox="1">
            <a:spLocks/>
          </p:cNvSpPr>
          <p:nvPr/>
        </p:nvSpPr>
        <p:spPr>
          <a:xfrm>
            <a:off x="614692" y="4397292"/>
            <a:ext cx="8658438" cy="15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  <a:latin typeface="Aptos" panose="020B0004020202020204" pitchFamily="34" charset="0"/>
              </a:rPr>
              <a:t>Pyramides des âges de type « champignon », traduisant un effectif principalement d’âge moyen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Aptos" panose="020B0004020202020204" pitchFamily="34" charset="0"/>
              </a:rPr>
              <a:t>Effectif expérimenté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Aptos" panose="020B0004020202020204" pitchFamily="34" charset="0"/>
              </a:rPr>
              <a:t>Départs à la retraite simultanés et perte brutale des compétences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BB2C76-6BD7-7383-285A-0996B2290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9" y="1195436"/>
            <a:ext cx="3881683" cy="25615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3736AE-2659-C71D-AD45-AC2CA84F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1" y="1195436"/>
            <a:ext cx="3977243" cy="25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58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8">
      <a:dk1>
        <a:sysClr val="windowText" lastClr="000000"/>
      </a:dk1>
      <a:lt1>
        <a:sysClr val="window" lastClr="FFFFFF"/>
      </a:lt1>
      <a:dk2>
        <a:srgbClr val="84E0E0"/>
      </a:dk2>
      <a:lt2>
        <a:srgbClr val="EBEBEB"/>
      </a:lt2>
      <a:accent1>
        <a:srgbClr val="FF3300"/>
      </a:accent1>
      <a:accent2>
        <a:srgbClr val="CC3300"/>
      </a:accent2>
      <a:accent3>
        <a:srgbClr val="FF9900"/>
      </a:accent3>
      <a:accent4>
        <a:srgbClr val="BF7200"/>
      </a:accent4>
      <a:accent5>
        <a:srgbClr val="33CCFF"/>
      </a:accent5>
      <a:accent6>
        <a:srgbClr val="ADEAFF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666</TotalTime>
  <Words>1046</Words>
  <Application>Microsoft Office PowerPoint</Application>
  <PresentationFormat>Grand écran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Aptos</vt:lpstr>
      <vt:lpstr>Arial</vt:lpstr>
      <vt:lpstr>Courier New</vt:lpstr>
      <vt:lpstr>Trebuchet MS</vt:lpstr>
      <vt:lpstr>Wingdings</vt:lpstr>
      <vt:lpstr>Wingdings 2</vt:lpstr>
      <vt:lpstr>Wingdings 3</vt:lpstr>
      <vt:lpstr>Facette</vt:lpstr>
      <vt:lpstr>SECRÉTAIRE DE MAIRIE REVALORISATION ET ATTRACTIVITE DU METIER</vt:lpstr>
      <vt:lpstr>Études statistiques sur le métier de secrétaire de mairie : un constat partagé  dans les 2 régions</vt:lpstr>
      <vt:lpstr>Méthodologie et sources des données</vt:lpstr>
      <vt:lpstr>Données Collectivités</vt:lpstr>
      <vt:lpstr>Données sur le statut des agents</vt:lpstr>
      <vt:lpstr>Données sur le niveau d’étude</vt:lpstr>
      <vt:lpstr>Données sur le temps de travail</vt:lpstr>
      <vt:lpstr>Données sur la rémunération</vt:lpstr>
      <vt:lpstr>La pyramide des âges</vt:lpstr>
      <vt:lpstr>Les perspectives de départ à la retraite</vt:lpstr>
      <vt:lpstr>Conclusions</vt:lpstr>
      <vt:lpstr>Proposition de loi « Patriat »  les travaux parlementaires relatifs à la valorisation et à l’attractivité du métier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Actions des CDG la réponse des territoires pour agir sur la tension du métier de secrétaire de mairie</vt:lpstr>
      <vt:lpstr>Des actions variées, adaptées aux réalités des territoires</vt:lpstr>
      <vt:lpstr>Présentation PowerPoint</vt:lpstr>
      <vt:lpstr>FOCUS sur 2 dispositifs portés par des CDG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SECRÉTAIRE DE MAIRIE REVALORISATION ET ATTRACTIVITE DU METIER</dc:title>
  <dc:creator>Président CDG55</dc:creator>
  <cp:lastModifiedBy>Président CDG55</cp:lastModifiedBy>
  <cp:revision>10</cp:revision>
  <dcterms:created xsi:type="dcterms:W3CDTF">2023-11-22T10:50:10Z</dcterms:created>
  <dcterms:modified xsi:type="dcterms:W3CDTF">2023-11-28T15:42:14Z</dcterms:modified>
</cp:coreProperties>
</file>